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9"/>
  </p:notesMasterIdLst>
  <p:sldIdLst>
    <p:sldId id="272" r:id="rId2"/>
    <p:sldId id="273" r:id="rId3"/>
    <p:sldId id="256" r:id="rId4"/>
    <p:sldId id="274" r:id="rId5"/>
    <p:sldId id="268" r:id="rId6"/>
    <p:sldId id="258" r:id="rId7"/>
    <p:sldId id="259" r:id="rId8"/>
    <p:sldId id="275" r:id="rId9"/>
    <p:sldId id="269" r:id="rId10"/>
    <p:sldId id="261" r:id="rId11"/>
    <p:sldId id="262" r:id="rId12"/>
    <p:sldId id="270" r:id="rId13"/>
    <p:sldId id="264" r:id="rId14"/>
    <p:sldId id="271" r:id="rId15"/>
    <p:sldId id="266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95916-312E-424F-AAB1-823ADCFF4483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8CAD1-D362-4DC7-BF4D-38A458FD65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0D4DD2-73C2-4DC0-982D-3A5A69DB25A0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A50363-A126-49D9-A0A8-5F8250FDA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500174"/>
            <a:ext cx="87154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Свойства и графики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тригонометрических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функций и их </a:t>
            </a:r>
            <a:r>
              <a:rPr lang="ru-RU" sz="6000" b="1" i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преобразование.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571612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Область определения: </a:t>
            </a:r>
            <a:r>
              <a:rPr lang="en-US" sz="3200" b="1" dirty="0" smtClean="0">
                <a:solidFill>
                  <a:srgbClr val="002060"/>
                </a:solidFill>
              </a:rPr>
              <a:t>D(y)=(-∞</a:t>
            </a:r>
            <a:r>
              <a:rPr lang="ru-RU" sz="3200" b="1" dirty="0" smtClean="0">
                <a:solidFill>
                  <a:srgbClr val="002060"/>
                </a:solidFill>
              </a:rPr>
              <a:t>;+</a:t>
            </a:r>
            <a:r>
              <a:rPr lang="en-US" sz="3200" b="1" dirty="0" smtClean="0">
                <a:solidFill>
                  <a:srgbClr val="002060"/>
                </a:solidFill>
              </a:rPr>
              <a:t>∞)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357166"/>
            <a:ext cx="80514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Свойства функции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en-US" sz="4800" b="1" i="1" dirty="0" err="1" smtClean="0">
                <a:solidFill>
                  <a:srgbClr val="C00000"/>
                </a:solidFill>
              </a:rPr>
              <a:t>cosx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357430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Область значений: </a:t>
            </a:r>
            <a:r>
              <a:rPr lang="en-US" sz="3200" b="1" dirty="0" smtClean="0">
                <a:solidFill>
                  <a:srgbClr val="002060"/>
                </a:solidFill>
              </a:rPr>
              <a:t>E(y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)=[-1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1]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Значит, косинус – функция ограниченная.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571876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четная.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357694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периодическая с наименьшим положительным периодом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5643578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cosx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– </a:t>
            </a:r>
            <a:r>
              <a:rPr lang="ru-RU" sz="3200" b="1" dirty="0" smtClean="0">
                <a:solidFill>
                  <a:srgbClr val="002060"/>
                </a:solidFill>
              </a:rPr>
              <a:t>непрерывная функция.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282" y="142852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возрастает на промежутках 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857232"/>
          <a:ext cx="3460750" cy="444500"/>
        </p:xfrm>
        <a:graphic>
          <a:graphicData uri="http://schemas.openxmlformats.org/presentationml/2006/ole">
            <p:oleObj spid="_x0000_s4098" name="Формула" r:id="rId3" imgW="3644640" imgH="44424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1472" y="1643050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Функция убывает на промежутках 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857224" y="2357430"/>
          <a:ext cx="3195637" cy="444500"/>
        </p:xfrm>
        <a:graphic>
          <a:graphicData uri="http://schemas.openxmlformats.org/presentationml/2006/ole">
            <p:oleObj spid="_x0000_s4099" name="Формула" r:id="rId4" imgW="3365280" imgH="4442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282" y="3143248"/>
            <a:ext cx="8786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принимает наибольшее 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значение, равное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в точках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143636" y="4000504"/>
          <a:ext cx="2278062" cy="406400"/>
        </p:xfrm>
        <a:graphic>
          <a:graphicData uri="http://schemas.openxmlformats.org/presentationml/2006/ole">
            <p:oleObj spid="_x0000_s4100" name="Формула" r:id="rId5" imgW="2400120" imgH="4060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4714884"/>
            <a:ext cx="900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8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принимает наименьшее 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значение, равное -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в точках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6143636" y="5572140"/>
          <a:ext cx="2855913" cy="406400"/>
        </p:xfrm>
        <a:graphic>
          <a:graphicData uri="http://schemas.openxmlformats.org/presentationml/2006/ole">
            <p:oleObj spid="_x0000_s4101" name="Формула" r:id="rId6" imgW="3009600" imgH="40608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График функции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tgx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smtClean="0">
                <a:solidFill>
                  <a:srgbClr val="C00000"/>
                </a:solidFill>
              </a:rPr>
              <a:t>– </a:t>
            </a:r>
            <a:r>
              <a:rPr lang="ru-RU" sz="3200" b="1" i="1" dirty="0" smtClean="0">
                <a:solidFill>
                  <a:srgbClr val="C00000"/>
                </a:solidFill>
              </a:rPr>
              <a:t>тангенсоида. 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42852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Функция </a:t>
            </a:r>
            <a:r>
              <a:rPr lang="en-US" sz="4000" b="1" i="1" dirty="0" smtClean="0">
                <a:solidFill>
                  <a:srgbClr val="C00000"/>
                </a:solidFill>
              </a:rPr>
              <a:t>y=</a:t>
            </a:r>
            <a:r>
              <a:rPr lang="en-US" sz="4000" b="1" i="1" dirty="0" err="1" smtClean="0">
                <a:solidFill>
                  <a:srgbClr val="C00000"/>
                </a:solidFill>
              </a:rPr>
              <a:t>tgx</a:t>
            </a:r>
            <a:r>
              <a:rPr lang="ru-RU" sz="4000" b="1" i="1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ее свойства и график.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71678"/>
            <a:ext cx="60007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57818" y="2786058"/>
            <a:ext cx="7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y=</a:t>
            </a:r>
            <a:r>
              <a:rPr lang="en-US" b="1" i="1" dirty="0" err="1" smtClean="0">
                <a:solidFill>
                  <a:schemeClr val="bg1"/>
                </a:solidFill>
              </a:rPr>
              <a:t>tgx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142984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Область определения – множество всех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действительных чисел, кроме чисел вида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214290"/>
            <a:ext cx="7698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Свойства функции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en-US" sz="4800" b="1" i="1" dirty="0" err="1" smtClean="0">
                <a:solidFill>
                  <a:srgbClr val="C00000"/>
                </a:solidFill>
              </a:rPr>
              <a:t>tgx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8605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Область значений: </a:t>
            </a:r>
            <a:r>
              <a:rPr lang="en-US" sz="2800" b="1" dirty="0" smtClean="0">
                <a:solidFill>
                  <a:srgbClr val="002060"/>
                </a:solidFill>
              </a:rPr>
              <a:t>E(y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)=(-</a:t>
            </a:r>
            <a:r>
              <a:rPr lang="en-US" sz="2800" b="1" dirty="0" smtClean="0">
                <a:solidFill>
                  <a:srgbClr val="002060"/>
                </a:solidFill>
                <a:cs typeface="Times New Roman" pitchFamily="18" charset="0"/>
              </a:rPr>
              <a:t>∞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;+</a:t>
            </a:r>
            <a:r>
              <a:rPr lang="en-US" sz="2800" b="1" dirty="0" smtClean="0">
                <a:solidFill>
                  <a:srgbClr val="002060"/>
                </a:solidFill>
                <a:cs typeface="Times New Roman" pitchFamily="18" charset="0"/>
              </a:rPr>
              <a:t>∞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  Значит, тангенс – функция неограниченная.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786190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нечетная.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357694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периодическая с наименьшим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положительным периодом </a:t>
            </a:r>
            <a:r>
              <a:rPr lang="el-G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57224" y="2000240"/>
          <a:ext cx="2687637" cy="889000"/>
        </p:xfrm>
        <a:graphic>
          <a:graphicData uri="http://schemas.openxmlformats.org/presentationml/2006/ole">
            <p:oleObj spid="_x0000_s5122" name="Формула" r:id="rId3" imgW="2831760" imgH="88884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4282" y="5286388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возрастает на промежутках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714348" y="5786454"/>
          <a:ext cx="3868738" cy="965200"/>
        </p:xfrm>
        <a:graphic>
          <a:graphicData uri="http://schemas.openxmlformats.org/presentationml/2006/ole">
            <p:oleObj spid="_x0000_s5123" name="Формула" r:id="rId4" imgW="4076640" imgH="96516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428736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График функции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ctgx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smtClean="0">
                <a:solidFill>
                  <a:srgbClr val="C00000"/>
                </a:solidFill>
              </a:rPr>
              <a:t>– </a:t>
            </a:r>
            <a:r>
              <a:rPr lang="ru-RU" sz="3200" b="1" i="1" dirty="0" smtClean="0">
                <a:solidFill>
                  <a:srgbClr val="C00000"/>
                </a:solidFill>
              </a:rPr>
              <a:t>тангенсоида. 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42852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Функция </a:t>
            </a:r>
            <a:r>
              <a:rPr lang="en-US" sz="4000" b="1" i="1" dirty="0" smtClean="0">
                <a:solidFill>
                  <a:srgbClr val="C00000"/>
                </a:solidFill>
              </a:rPr>
              <a:t>y=</a:t>
            </a:r>
            <a:r>
              <a:rPr lang="en-US" sz="4000" b="1" i="1" dirty="0" err="1" smtClean="0">
                <a:solidFill>
                  <a:srgbClr val="C00000"/>
                </a:solidFill>
              </a:rPr>
              <a:t>ctgx</a:t>
            </a:r>
            <a:r>
              <a:rPr lang="ru-RU" sz="4000" b="1" i="1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ее свойства и график.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7572428" cy="460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929190" y="2714620"/>
            <a:ext cx="888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y=</a:t>
            </a:r>
            <a:r>
              <a:rPr lang="en-US" b="1" i="1" dirty="0" err="1" smtClean="0">
                <a:solidFill>
                  <a:schemeClr val="bg1"/>
                </a:solidFill>
              </a:rPr>
              <a:t>ctgx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142984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Область определения – множество всех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действительных чисел, кроме чисел вида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214290"/>
            <a:ext cx="79993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Свойства функции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ru-RU" sz="4800" b="1" i="1" dirty="0" smtClean="0">
                <a:solidFill>
                  <a:srgbClr val="C00000"/>
                </a:solidFill>
              </a:rPr>
              <a:t>с</a:t>
            </a:r>
            <a:r>
              <a:rPr lang="en-US" sz="4800" b="1" i="1" dirty="0" err="1" smtClean="0">
                <a:solidFill>
                  <a:srgbClr val="C00000"/>
                </a:solidFill>
              </a:rPr>
              <a:t>tgx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Область значений: </a:t>
            </a:r>
            <a:r>
              <a:rPr lang="en-US" sz="2800" b="1" dirty="0" smtClean="0">
                <a:solidFill>
                  <a:srgbClr val="002060"/>
                </a:solidFill>
              </a:rPr>
              <a:t>E(y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)=(-</a:t>
            </a:r>
            <a:r>
              <a:rPr lang="en-US" sz="2800" b="1" dirty="0" smtClean="0">
                <a:solidFill>
                  <a:srgbClr val="002060"/>
                </a:solidFill>
                <a:cs typeface="Times New Roman" pitchFamily="18" charset="0"/>
              </a:rPr>
              <a:t>∞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;+</a:t>
            </a:r>
            <a:r>
              <a:rPr lang="en-US" sz="2800" b="1" dirty="0" smtClean="0">
                <a:solidFill>
                  <a:srgbClr val="002060"/>
                </a:solidFill>
                <a:cs typeface="Times New Roman" pitchFamily="18" charset="0"/>
              </a:rPr>
              <a:t>∞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  Значит, котангенс – функция неограниченная.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643314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нечетная.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214818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периодическая с наименьшим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положительным периодом </a:t>
            </a:r>
            <a:r>
              <a:rPr lang="el-G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57224" y="2143116"/>
          <a:ext cx="2084388" cy="406400"/>
        </p:xfrm>
        <a:graphic>
          <a:graphicData uri="http://schemas.openxmlformats.org/presentationml/2006/ole">
            <p:oleObj spid="_x0000_s6146" name="Формула" r:id="rId3" imgW="2197080" imgH="40608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4282" y="5214950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. Функция убывает на промежутках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785786" y="5857892"/>
          <a:ext cx="2857500" cy="444500"/>
        </p:xfrm>
        <a:graphic>
          <a:graphicData uri="http://schemas.openxmlformats.org/presentationml/2006/ole">
            <p:oleObj spid="_x0000_s6147" name="Формула" r:id="rId4" imgW="3009600" imgH="44424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500174"/>
            <a:ext cx="87154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Преобразование</a:t>
            </a:r>
            <a:r>
              <a:rPr lang="ru-RU" sz="6000" b="1" dirty="0" smtClean="0">
                <a:solidFill>
                  <a:srgbClr val="C00000"/>
                </a:solidFill>
              </a:rPr>
              <a:t> графиков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тригонометрических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функций.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42" y="1428736"/>
            <a:ext cx="9087958" cy="388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4214818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Единичный отрезок по оси ОУ-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FF0000"/>
                </a:solidFill>
              </a:rPr>
              <a:t> клеточки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9646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720" y="4857760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 оси ОХ: </a:t>
            </a: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214282" y="5500702"/>
          <a:ext cx="2428892" cy="1039813"/>
        </p:xfrm>
        <a:graphic>
          <a:graphicData uri="http://schemas.openxmlformats.org/presentationml/2006/ole">
            <p:oleObj spid="_x0000_s28676" name="Формула" r:id="rId4" imgW="2705040" imgH="1168200" progId="Equation.3">
              <p:embed/>
            </p:oleObj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3071802" y="5214950"/>
          <a:ext cx="5313363" cy="1481138"/>
        </p:xfrm>
        <a:graphic>
          <a:graphicData uri="http://schemas.openxmlformats.org/presentationml/2006/ole">
            <p:oleObj spid="_x0000_s28677" name="Формула" r:id="rId5" imgW="5918040" imgH="166356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42852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Функция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en-US" sz="4800" b="1" i="1" dirty="0" err="1" smtClean="0">
                <a:solidFill>
                  <a:srgbClr val="C00000"/>
                </a:solidFill>
              </a:rPr>
              <a:t>sinx</a:t>
            </a:r>
            <a:r>
              <a:rPr lang="ru-RU" sz="4800" b="1" i="1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ее свойства и график.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62303" y="2500306"/>
            <a:ext cx="9206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Составим таблицу значений функции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sinx</a:t>
            </a:r>
            <a:r>
              <a:rPr lang="ru-RU" sz="3200" b="1" i="1" dirty="0" smtClean="0">
                <a:solidFill>
                  <a:srgbClr val="002060"/>
                </a:solidFill>
              </a:rPr>
              <a:t>:</a:t>
            </a:r>
            <a:endParaRPr lang="ru-RU" sz="3200" b="1" dirty="0" smtClean="0">
              <a:solidFill>
                <a:srgbClr val="002060"/>
              </a:solidFill>
            </a:endParaRPr>
          </a:p>
        </p:txBody>
      </p:sp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429000"/>
            <a:ext cx="88954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9308" y="785794"/>
            <a:ext cx="9233308" cy="416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642918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График функции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sinx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- синусоида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855668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214942" y="2857496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y=</a:t>
            </a:r>
            <a:r>
              <a:rPr lang="en-US" b="1" i="1" dirty="0" err="1" smtClean="0">
                <a:solidFill>
                  <a:schemeClr val="bg1"/>
                </a:solidFill>
              </a:rPr>
              <a:t>sinx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571612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Область определения: </a:t>
            </a:r>
            <a:r>
              <a:rPr lang="en-US" sz="3200" b="1" dirty="0" smtClean="0">
                <a:solidFill>
                  <a:srgbClr val="002060"/>
                </a:solidFill>
              </a:rPr>
              <a:t>D(y)=(-∞</a:t>
            </a:r>
            <a:r>
              <a:rPr lang="ru-RU" sz="3200" b="1" dirty="0" smtClean="0">
                <a:solidFill>
                  <a:srgbClr val="002060"/>
                </a:solidFill>
              </a:rPr>
              <a:t>;+</a:t>
            </a:r>
            <a:r>
              <a:rPr lang="en-US" sz="3200" b="1" dirty="0" smtClean="0">
                <a:solidFill>
                  <a:srgbClr val="002060"/>
                </a:solidFill>
              </a:rPr>
              <a:t>∞)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357166"/>
            <a:ext cx="81490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Свойства функции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en-US" sz="4800" b="1" i="1" dirty="0" err="1" smtClean="0">
                <a:solidFill>
                  <a:srgbClr val="C00000"/>
                </a:solidFill>
              </a:rPr>
              <a:t>sinx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357430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Область значений: </a:t>
            </a:r>
            <a:r>
              <a:rPr lang="en-US" sz="3200" b="1" dirty="0" smtClean="0">
                <a:solidFill>
                  <a:srgbClr val="002060"/>
                </a:solidFill>
              </a:rPr>
              <a:t>E(y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)=[-1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1]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Значит, синус – функция ограниченная.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571876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нечетная.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357694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периодическая с наименьшим положительным периодом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5643578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sinx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– </a:t>
            </a:r>
            <a:r>
              <a:rPr lang="ru-RU" sz="3200" b="1" dirty="0" smtClean="0">
                <a:solidFill>
                  <a:srgbClr val="002060"/>
                </a:solidFill>
              </a:rPr>
              <a:t>непрерывная функция.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282" y="142852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возрастает на промежутках 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92188" y="641350"/>
          <a:ext cx="4208462" cy="965200"/>
        </p:xfrm>
        <a:graphic>
          <a:graphicData uri="http://schemas.openxmlformats.org/presentationml/2006/ole">
            <p:oleObj spid="_x0000_s3074" name="Формула" r:id="rId3" imgW="4431960" imgH="96516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1472" y="1643050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Функция убывает на промежутках 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979488" y="2212975"/>
          <a:ext cx="4124325" cy="965200"/>
        </p:xfrm>
        <a:graphic>
          <a:graphicData uri="http://schemas.openxmlformats.org/presentationml/2006/ole">
            <p:oleObj spid="_x0000_s3075" name="Формула" r:id="rId4" imgW="4343400" imgH="96516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282" y="3286124"/>
            <a:ext cx="8786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принимает наибольшее 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значение, равное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в точках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072198" y="3857628"/>
          <a:ext cx="2881313" cy="889000"/>
        </p:xfrm>
        <a:graphic>
          <a:graphicData uri="http://schemas.openxmlformats.org/presentationml/2006/ole">
            <p:oleObj spid="_x0000_s3076" name="Формула" r:id="rId5" imgW="3035160" imgH="88884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5000636"/>
            <a:ext cx="900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8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3200" b="1" dirty="0" smtClean="0">
                <a:solidFill>
                  <a:srgbClr val="002060"/>
                </a:solidFill>
              </a:rPr>
              <a:t>. Функция принимает наименьшее 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значение, равное -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в точках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6081712" y="5572140"/>
          <a:ext cx="3062288" cy="889000"/>
        </p:xfrm>
        <a:graphic>
          <a:graphicData uri="http://schemas.openxmlformats.org/presentationml/2006/ole">
            <p:oleObj spid="_x0000_s3077" name="Формула" r:id="rId6" imgW="3225600" imgH="88884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285728"/>
            <a:ext cx="68904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Функция </a:t>
            </a:r>
            <a:r>
              <a:rPr lang="en-US" sz="4800" b="1" i="1" dirty="0" smtClean="0">
                <a:solidFill>
                  <a:srgbClr val="C00000"/>
                </a:solidFill>
              </a:rPr>
              <a:t>y=</a:t>
            </a:r>
            <a:r>
              <a:rPr lang="en-US" sz="4800" b="1" i="1" dirty="0" err="1" smtClean="0">
                <a:solidFill>
                  <a:srgbClr val="C00000"/>
                </a:solidFill>
              </a:rPr>
              <a:t>cosx</a:t>
            </a:r>
            <a:r>
              <a:rPr lang="ru-RU" sz="4800" b="1" i="1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ее свойства и график.</a:t>
            </a: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9144000" cy="2672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График функции </a:t>
            </a:r>
            <a:r>
              <a:rPr lang="en-US" sz="3200" b="1" i="1" dirty="0" smtClean="0">
                <a:solidFill>
                  <a:srgbClr val="002060"/>
                </a:solidFill>
              </a:rPr>
              <a:t>y=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cosx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- синусоида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70880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072066" y="4143380"/>
            <a:ext cx="908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y=</a:t>
            </a:r>
            <a:r>
              <a:rPr lang="en-US" b="1" i="1" dirty="0" err="1" smtClean="0">
                <a:solidFill>
                  <a:schemeClr val="bg1"/>
                </a:solidFill>
              </a:rPr>
              <a:t>cosx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864</TotalTime>
  <Words>415</Words>
  <Application>Microsoft Office PowerPoint</Application>
  <PresentationFormat>Экран (4:3)</PresentationFormat>
  <Paragraphs>72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Поток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Даниил</cp:lastModifiedBy>
  <cp:revision>93</cp:revision>
  <dcterms:created xsi:type="dcterms:W3CDTF">2015-11-04T07:44:22Z</dcterms:created>
  <dcterms:modified xsi:type="dcterms:W3CDTF">2015-12-06T07:53:14Z</dcterms:modified>
</cp:coreProperties>
</file>