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4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7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86043" autoAdjust="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4F0449-5B11-4D36-93C7-B0172642E39B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DF322F-B7CB-43D3-B3C8-FF94C699F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857364"/>
            <a:ext cx="6118448" cy="20162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chemeClr val="accent3"/>
                </a:solidFill>
              </a:rPr>
              <a:t>ЛЕКАРСТВА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419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Ненаркотические анальгетики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Ненаркотические лекарственные средства применяют, например, при невралгических, мышечных, суставных болях, а также при головной или зубной боли. Обычно их действие сопровождается жаропонижающим и противовоспалительным эффектом. Препараты этой группы, как правило, подавляют болевые сигналы в самом их источнике. Эти вещества не действуют на рецепторы головного мозга, не вызывают изменения настроения, не приводят к наркотической зависимости. К числу старейших синтетических лекарственных средств ненаркотического действия относится аспирин, или ацетилсалициловая кислота.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химической природе ацетилсалициловая кислота является производным салициловой кислоты, которая широко распространена в природе ( содержится в цветах ромашки, тюльпана, гиацинта, фиалки и в плодах – апельсинах, яблоках, сливе, винограде, соке тополя ).                        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Салициловая кислота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Благодаря антимикробному действию и сравнительно малой токсичности салициловую кислоту применяют в пищевой промышленности как антисептик и консервант.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Кроме ацетилсалициловой кислоты в качестве болеутоляющих ненаркотических средств используют также амидопирин и анальгин ( производные гетероциклического соединения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пиразолина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), а также парацетамол ( производное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парааминофенола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алициловая кислот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933056"/>
            <a:ext cx="2144389" cy="864096"/>
          </a:xfrm>
          <a:prstGeom prst="rect">
            <a:avLst/>
          </a:prstGeom>
        </p:spPr>
      </p:pic>
      <p:pic>
        <p:nvPicPr>
          <p:cNvPr id="5" name="Рисунок 4" descr="mb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3645024"/>
            <a:ext cx="1597155" cy="77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История открытия антибиотиков</a:t>
            </a:r>
            <a:endParaRPr lang="ru-RU" sz="32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Много веков назад было замечено, что зеленая плесень помогает в лечении тяжелых гнойных ран. Но в те далекие времена не знали ни о микробах, ни об антибиотиках. Первое научное описание лечебного действия зеленой плесени сделали в 70-х годах 19 века русские ученые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В.А.Манассеин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А.Г. Полотебнов. После этого на несколько десятилетий о зеленой плесени забыли, и только в 1929 году она стала настоящей сенсацией, перевернувшей научный мир. Феноменальные качества этого неприятного живого организма изучил профессор микробиологии Лондонского университета Александр Флеминг.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Опыты Флеминга показали, что зеленая плесень вырабатывает особое вещество, обладающее антибактериальными свойствами и подавляющее рост многих болезнетворных микроорганизмов. Это вещество ученый назвал пенициллином, по научному названию вырабатывающих его плесневых грибов. В ходе дальнейших исследований Флеминг выяснил, что пенициллин губительно действует на микробы, но вместе с тем не оказывает отрицательного действия на лейкоциты, принимающие активное участие в борьбе с инфекцией, и другие клетки организма. Но Флемингу не удалось выделить чистую культуру пенициллина для производства лекарственных препаратов.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Учение об антибиотиках - молодая синтетическая ветвь современного естествознания. Впервые в 1940 году был получен в кристаллическом виде химиотерапевтический препарат микробного происхождения – пенициллин - антибиотик, открывший летоисчисление эры антибиотиков.</a:t>
            </a: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Побочные действия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Однако антибиотики — это не только панацея от микробов, но и сильные яды. Ведя на уровне микромира между собой смертоносные войны, с их помощью одни микроорганизмы безжалостно расправляются с другими. Человек подметил это свойство антибиотиков и использовал его в своих целях — начал расправляться с микробами их же собственным оружием, создал на основе природных сотни еще более мощных синтетических препаратов. И все же предначертанное антибиотикам самой природой свойство убивать по-прежнему неотъемлемо от них.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антибиотики, без исключений, обладают побочными действиями! Это следует уже из самого названия таких веществ. Естественное природное свойство всех антибиотиков убивать микробы и микроорганизмы, к сожалению, невозможно направить на уничтожение только одного вида бактерий или микробов. Уничтожая вредные бактерии и микроорганизмы, любой антибиотик неминуемо оказывает такое же угнетающее воздействие и на все схожие с "врагом" полезные микроорганизмы, которые, как известно, принимают активное участие практически во всех процессах, происходящих в нашем организме.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6912768" cy="122413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Классификация лекарственных форм по агрегатному состоянию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4"/>
            <a:ext cx="7313240" cy="4989168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Лекарственные средства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2614680" y="1998170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4832056" y="2070111"/>
            <a:ext cx="57606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65559" y="257416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Жидкие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249289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Твердые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8709" y="3063254"/>
            <a:ext cx="2900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раствор, настой, сироп, отвар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6112" y="2862228"/>
            <a:ext cx="2980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гранулы, порошок, драже, таблетки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bm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286000" cy="29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x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0626" y="3522949"/>
            <a:ext cx="2213261" cy="333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8582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Сочетание нескольких лекарственных средств может привести к разным эффектам: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7457256" cy="4701136"/>
          </a:xfrm>
        </p:spPr>
        <p:txBody>
          <a:bodyPr>
            <a:normAutofit/>
          </a:bodyPr>
          <a:lstStyle/>
          <a:p>
            <a:pPr marL="342900" lvl="0" indent="-342900"/>
            <a:r>
              <a:rPr lang="ru-RU" sz="2000" dirty="0" smtClean="0"/>
              <a:t>Усилению их действия (синергизму ), поэтому часто выпускаю комбинированные или многокомпонентные лекарственные формы;</a:t>
            </a:r>
          </a:p>
          <a:p>
            <a:pPr marL="342900" lvl="0" indent="-342900"/>
            <a:r>
              <a:rPr lang="ru-RU" sz="2000" dirty="0" smtClean="0"/>
              <a:t>Сложению действия каждого лекарственного средства, поэтому необходимо соблюдать указания врача, если назначен не один, а несколько препаратов;</a:t>
            </a:r>
          </a:p>
          <a:p>
            <a:pPr marL="342900" lvl="0" indent="-342900"/>
            <a:r>
              <a:rPr lang="ru-RU" sz="2000" dirty="0" smtClean="0"/>
              <a:t>К уменьшению эффекта одного из лекарственных средств другим лекарственным средством, поэтому нельзя заниматься самолечением, так как только специалисты знают особенности взаимодействия лекарственных средств.</a:t>
            </a:r>
          </a:p>
          <a:p>
            <a:pPr marL="342900" indent="-34290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Проверь себя: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solidFill>
                  <a:schemeClr val="accent1"/>
                </a:solidFill>
              </a:rPr>
              <a:t>применение лекарственных средств, находящихся в автомобильной аптечке</a:t>
            </a:r>
            <a:endParaRPr lang="ru-RU" sz="27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Заполните первую колонку таблицы, выбрав наименования из списка: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 smtClean="0">
                <a:solidFill>
                  <a:schemeClr val="accent3"/>
                </a:solidFill>
              </a:rPr>
              <a:t>раствор </a:t>
            </a:r>
            <a:r>
              <a:rPr lang="ru-RU" sz="3200" dirty="0" err="1" smtClean="0">
                <a:solidFill>
                  <a:schemeClr val="accent3"/>
                </a:solidFill>
              </a:rPr>
              <a:t>сульфацила</a:t>
            </a:r>
            <a:r>
              <a:rPr lang="ru-RU" sz="3200" dirty="0" smtClean="0">
                <a:solidFill>
                  <a:schemeClr val="accent3"/>
                </a:solidFill>
              </a:rPr>
              <a:t> натрия, валидол, уголь активированный, нитроглицерин , раствор  </a:t>
            </a:r>
            <a:r>
              <a:rPr lang="ru-RU" sz="3200" dirty="0" err="1" smtClean="0">
                <a:solidFill>
                  <a:schemeClr val="accent3"/>
                </a:solidFill>
              </a:rPr>
              <a:t>иода</a:t>
            </a:r>
            <a:r>
              <a:rPr lang="ru-RU" sz="3200" dirty="0" smtClean="0">
                <a:solidFill>
                  <a:schemeClr val="accent3"/>
                </a:solidFill>
              </a:rPr>
              <a:t> спиртовой (5%), </a:t>
            </a:r>
            <a:r>
              <a:rPr lang="ru-RU" sz="3200" dirty="0" err="1" smtClean="0">
                <a:solidFill>
                  <a:schemeClr val="accent3"/>
                </a:solidFill>
              </a:rPr>
              <a:t>корвалол</a:t>
            </a:r>
            <a:r>
              <a:rPr lang="ru-RU" sz="3200" dirty="0" smtClean="0">
                <a:solidFill>
                  <a:schemeClr val="accent3"/>
                </a:solidFill>
              </a:rPr>
              <a:t>, раствор бриллиантовой зелени (1-2%), анальгин, раствор аммиака</a:t>
            </a:r>
            <a:endParaRPr lang="ru-RU" sz="32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231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9941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3"/>
                </a:solidFill>
              </a:rPr>
              <a:t>лекарственные средства, находящиеся </a:t>
            </a:r>
            <a:r>
              <a:rPr lang="ru-RU" sz="2400" dirty="0">
                <a:solidFill>
                  <a:schemeClr val="accent3"/>
                </a:solidFill>
              </a:rPr>
              <a:t>в автомобильной аптечке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0377054"/>
              </p:ext>
            </p:extLst>
          </p:nvPr>
        </p:nvGraphicFramePr>
        <p:xfrm>
          <a:off x="457200" y="1268759"/>
          <a:ext cx="7499176" cy="543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137"/>
                <a:gridCol w="5464039"/>
              </a:tblGrid>
              <a:tr h="393181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Инструкция по применению</a:t>
                      </a:r>
                      <a:endParaRPr lang="ru-RU" dirty="0"/>
                    </a:p>
                  </a:txBody>
                  <a:tcPr/>
                </a:tc>
              </a:tr>
              <a:tr h="9694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 обезболивающее средство при ушибах, головных болях, переломах по 1-2 таблетки, запивая водой</a:t>
                      </a:r>
                      <a:endParaRPr lang="ru-RU" dirty="0"/>
                    </a:p>
                  </a:txBody>
                  <a:tcPr/>
                </a:tc>
              </a:tr>
              <a:tr h="9694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 1-2 капли в глаз как средство при поражении глаз (при попадании </a:t>
                      </a:r>
                      <a:r>
                        <a:rPr lang="ru-RU" dirty="0" err="1" smtClean="0"/>
                        <a:t>инородних</a:t>
                      </a:r>
                      <a:r>
                        <a:rPr lang="ru-RU" dirty="0" smtClean="0"/>
                        <a:t> тел или веществ</a:t>
                      </a:r>
                      <a:endParaRPr lang="ru-RU" dirty="0"/>
                    </a:p>
                  </a:txBody>
                  <a:tcPr/>
                </a:tc>
              </a:tr>
              <a:tr h="6786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 обезболивающее средство  при ссадинах и царапинах. Смазывают края ран</a:t>
                      </a:r>
                      <a:endParaRPr lang="ru-RU" dirty="0"/>
                    </a:p>
                  </a:txBody>
                  <a:tcPr/>
                </a:tc>
              </a:tr>
              <a:tr h="6786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 острых болях в области сердца по 1-2 таблетки под язык</a:t>
                      </a:r>
                      <a:endParaRPr lang="ru-RU" dirty="0"/>
                    </a:p>
                  </a:txBody>
                  <a:tcPr/>
                </a:tc>
              </a:tr>
              <a:tr h="6786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 раздражающее и отвлекающее средство для вдыхания при обмороке</a:t>
                      </a:r>
                      <a:endParaRPr lang="ru-RU" dirty="0"/>
                    </a:p>
                  </a:txBody>
                  <a:tcPr/>
                </a:tc>
              </a:tr>
              <a:tr h="3931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</a:t>
                      </a:r>
                      <a:r>
                        <a:rPr lang="ru-RU" dirty="0" err="1" smtClean="0"/>
                        <a:t>дезинтоксикации</a:t>
                      </a:r>
                      <a:r>
                        <a:rPr lang="ru-RU" dirty="0" smtClean="0"/>
                        <a:t> при отравлениях пищей</a:t>
                      </a:r>
                      <a:endParaRPr lang="ru-RU" dirty="0"/>
                    </a:p>
                  </a:txBody>
                  <a:tcPr/>
                </a:tc>
              </a:tr>
              <a:tr h="6786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 стрессовых реакциях или болях в области сердца 25-30 капель, разбавленных водой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0978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3"/>
                </a:solidFill>
              </a:rPr>
              <a:t>Определение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Лекарства, или лекарственные средства, - вещества природного или синтетического происхождения или их смеси, используемые для лечения и профилактики болезней.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44lekarst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875144"/>
            <a:ext cx="5760640" cy="372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960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Классификация лекарственных средств по объекту их воздействия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endParaRPr lang="ru-RU" dirty="0" smtClean="0"/>
          </a:p>
          <a:p>
            <a:pPr lvl="0">
              <a:buNone/>
            </a:pPr>
            <a:r>
              <a:rPr lang="ru-RU" sz="1600" dirty="0" smtClean="0"/>
              <a:t>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Действуют на болезнетворных возбудителей или раковые клетки.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763688" y="1412776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9" idx="0"/>
          </p:cNvCxnSpPr>
          <p:nvPr/>
        </p:nvCxnSpPr>
        <p:spPr>
          <a:xfrm rot="5400000">
            <a:off x="3473581" y="1753723"/>
            <a:ext cx="863302" cy="327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67435" y="2348880"/>
            <a:ext cx="1948581" cy="58477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Действуют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нервную систему.</a:t>
            </a:r>
          </a:p>
        </p:txBody>
      </p:sp>
      <p:cxnSp>
        <p:nvCxnSpPr>
          <p:cNvPr id="12" name="Прямая со стрелкой 11"/>
          <p:cNvCxnSpPr>
            <a:endCxn id="10241" idx="0"/>
          </p:cNvCxnSpPr>
          <p:nvPr/>
        </p:nvCxnSpPr>
        <p:spPr>
          <a:xfrm>
            <a:off x="6228185" y="1628798"/>
            <a:ext cx="612067" cy="1182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508104" y="2811608"/>
            <a:ext cx="26642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Действуют на регуляторные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 ( иммунные, ферментные, гормональные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др.</a:t>
            </a:r>
            <a:r>
              <a:rPr lang="ru-RU" sz="16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4" descr="sh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8669" y="3210360"/>
            <a:ext cx="3384376" cy="327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Виды антибактериальных средств: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Антисептики</a:t>
            </a:r>
            <a:endParaRPr lang="ru-RU" sz="28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Сульфаниламидные препараты</a:t>
            </a:r>
            <a:endParaRPr lang="ru-RU" sz="28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Антибиотики</a:t>
            </a:r>
            <a:endParaRPr lang="ru-RU" sz="28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Анальгети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ки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TN_52_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91879" y="2780928"/>
            <a:ext cx="546262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Антисептики</a:t>
            </a:r>
            <a:endParaRPr lang="ru-RU" sz="32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7241232" cy="5493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Антисептики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вещества,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способные предупредить или приостановить развитие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микроорганизмов.  Применяют для наружного лечения ран, заболеваний кожи и слизистых оболочек, для обработки рук хирурга перед операцией,  для консервирования препаратов и пр. (иодоформ СН3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хлорамин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NClNa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органические соединения ртути, свинца, формальдегид, органические кислоты (например, салициловую и бензойную) , фенолы и их производные). Механизм действия на микроорганизмы различных антисептиков различен. Антисептики способны вызывать денатурацию белка, влиять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окислительно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восстановительные процессы в клетках, нарушать проницаемость клеточных мембран, тормозить действие ферментов.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Антисептики применяют не только в качестве лекарственных средств. Их используют для предохранения от разрушения микроорганизмами древесины, пластмасс, текстиля, кож, пищевых продуктов и др. (например, фенолы и их производные, креозот, бензойная кислота и др.). Этими средствами пропитывают или покрывают защищаемый материал либо вводят их в его состав.</a:t>
            </a:r>
          </a:p>
          <a:p>
            <a:pPr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54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5053263"/>
            <a:ext cx="202098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Сульфаниламидные препарат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7457256" cy="5133184"/>
          </a:xfrm>
        </p:spPr>
        <p:txBody>
          <a:bodyPr/>
          <a:lstStyle/>
          <a:p>
            <a:pPr lvl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Сульфаниламидные препараты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синтетические лекарственные вещества антимикробного действия, производные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сульфамиламида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(белого стрептоцида);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0   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         -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0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Их применяют при лечении различных инфекционных заболеваний. Наиболее известные представители сульфамидов: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сульфадиметоксин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сульфаметоксазол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(входит в состав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бисептола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1403648" y="2852936"/>
            <a:ext cx="504056" cy="432048"/>
          </a:xfrm>
          <a:prstGeom prst="hexagon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187624" y="2852936"/>
            <a:ext cx="144016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115616" y="2852936"/>
            <a:ext cx="144016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1187624" y="3212976"/>
            <a:ext cx="144016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115616" y="3212976"/>
            <a:ext cx="144016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4" descr="11952087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43634"/>
            <a:ext cx="3779912" cy="261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Антибиотики</a:t>
            </a:r>
            <a:r>
              <a:rPr lang="ru-RU" sz="32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Антибиотики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лекарственные средства, способные подавлять развитие микроорганизмов и клеток злокачественных опухолей. Антибиотики принадлежат к различным классам органических соединений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Антибиотики бывают широкого и узкого спектра действия. Первые нередко вызывают гибель полезных микроорганизмов кишечной флоры –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дисбактериоз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поэтому их применение должно проводиться с профилактикой этого последствия и под строгим контролем врача.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антибиоти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277882"/>
            <a:ext cx="3240360" cy="2160241"/>
          </a:xfrm>
          <a:prstGeom prst="rect">
            <a:avLst/>
          </a:prstGeom>
        </p:spPr>
      </p:pic>
      <p:pic>
        <p:nvPicPr>
          <p:cNvPr id="5" name="Рисунок 4" descr="antibiotics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293096"/>
            <a:ext cx="3096344" cy="2110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Анальгетики</a:t>
            </a:r>
            <a:endParaRPr lang="ru-RU" sz="32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Анальгетики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от греч. «ан» - без и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альгос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- боль) – лекарственные средства, способные ослаблять или устранять чувство боли. По механизму действия анальгетики подразделяют на две группы :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наркотические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ненаркотические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3407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068960"/>
            <a:ext cx="2800350" cy="2905125"/>
          </a:xfrm>
          <a:prstGeom prst="rect">
            <a:avLst/>
          </a:prstGeom>
        </p:spPr>
      </p:pic>
      <p:pic>
        <p:nvPicPr>
          <p:cNvPr id="5" name="Рисунок 4" descr="1400763226_tabletk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2924944"/>
            <a:ext cx="3810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77809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Наркотические анальгетики 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7457256" cy="5205192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Действуют на центральную нервную систему, в частности блокируют передачу болевых импульсов, которые поступают  в головной мозг. Для многих из них характерны неблагоприятные побочные эффекты : эти препараты вызывают у человека эйфорию или депрессию, а при повторных введениях – психическую и физическую зависимость ( в том числе патологическое пристрастие – наркоманию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narkotiki3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3" y="3861048"/>
            <a:ext cx="3391475" cy="2304256"/>
          </a:xfrm>
          <a:prstGeom prst="rect">
            <a:avLst/>
          </a:prstGeom>
        </p:spPr>
      </p:pic>
      <p:pic>
        <p:nvPicPr>
          <p:cNvPr id="7" name="Рисунок 6" descr="narkot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762036"/>
            <a:ext cx="3312368" cy="2462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613</TotalTime>
  <Words>1049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  ЛЕКАРСТВА  </vt:lpstr>
      <vt:lpstr>Определение</vt:lpstr>
      <vt:lpstr>Классификация лекарственных средств по объекту их воздействия</vt:lpstr>
      <vt:lpstr>Виды антибактериальных средств: </vt:lpstr>
      <vt:lpstr>Антисептики</vt:lpstr>
      <vt:lpstr>Сульфаниламидные препараты</vt:lpstr>
      <vt:lpstr>Антибиотики </vt:lpstr>
      <vt:lpstr>Анальгетики</vt:lpstr>
      <vt:lpstr>Наркотические анальгетики </vt:lpstr>
      <vt:lpstr>Ненаркотические анальгетики</vt:lpstr>
      <vt:lpstr>История открытия антибиотиков</vt:lpstr>
      <vt:lpstr>       Классификация лекарственных форм по агрегатному состоянию </vt:lpstr>
      <vt:lpstr>Сочетание нескольких лекарственных средств может привести к разным эффектам: </vt:lpstr>
      <vt:lpstr>Проверь себя:  применение лекарственных средств, находящихся в автомобильной аптечке</vt:lpstr>
      <vt:lpstr>лекарственные средства, находящиеся в автомобильной аптечке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Л</cp:lastModifiedBy>
  <cp:revision>29</cp:revision>
  <dcterms:created xsi:type="dcterms:W3CDTF">2015-04-05T14:42:15Z</dcterms:created>
  <dcterms:modified xsi:type="dcterms:W3CDTF">2023-06-13T17:44:54Z</dcterms:modified>
</cp:coreProperties>
</file>