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1"/>
  </p:sldMasterIdLst>
  <p:notesMasterIdLst>
    <p:notesMasterId r:id="rId48"/>
  </p:notesMasterIdLst>
  <p:sldIdLst>
    <p:sldId id="299" r:id="rId2"/>
    <p:sldId id="300" r:id="rId3"/>
    <p:sldId id="302" r:id="rId4"/>
    <p:sldId id="301" r:id="rId5"/>
    <p:sldId id="303" r:id="rId6"/>
    <p:sldId id="305" r:id="rId7"/>
    <p:sldId id="360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395" r:id="rId39"/>
    <p:sldId id="396" r:id="rId40"/>
    <p:sldId id="397" r:id="rId41"/>
    <p:sldId id="398" r:id="rId42"/>
    <p:sldId id="399" r:id="rId43"/>
    <p:sldId id="400" r:id="rId44"/>
    <p:sldId id="401" r:id="rId45"/>
    <p:sldId id="402" r:id="rId46"/>
    <p:sldId id="403" r:id="rId4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2" autoAdjust="0"/>
    <p:restoredTop sz="94660"/>
  </p:normalViewPr>
  <p:slideViewPr>
    <p:cSldViewPr snapToGrid="0">
      <p:cViewPr varScale="1">
        <p:scale>
          <a:sx n="72" d="100"/>
          <a:sy n="72" d="100"/>
        </p:scale>
        <p:origin x="-52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5B21B-3D52-4D4D-802F-9A49D3172CAF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20121-42BC-4CDF-A241-84FC76073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778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E37059-42E6-49A2-B7CF-658ABA35957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30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287 w 372"/>
              <a:gd name="T1" fmla="*/ 166 h 166"/>
              <a:gd name="T2" fmla="*/ 293 w 372"/>
              <a:gd name="T3" fmla="*/ 164 h 166"/>
              <a:gd name="T4" fmla="*/ 294 w 372"/>
              <a:gd name="T5" fmla="*/ 163 h 166"/>
              <a:gd name="T6" fmla="*/ 370 w 372"/>
              <a:gd name="T7" fmla="*/ 87 h 166"/>
              <a:gd name="T8" fmla="*/ 370 w 372"/>
              <a:gd name="T9" fmla="*/ 78 h 166"/>
              <a:gd name="T10" fmla="*/ 294 w 372"/>
              <a:gd name="T11" fmla="*/ 3 h 166"/>
              <a:gd name="T12" fmla="*/ 293 w 372"/>
              <a:gd name="T13" fmla="*/ 2 h 166"/>
              <a:gd name="T14" fmla="*/ 287 w 372"/>
              <a:gd name="T15" fmla="*/ 0 h 166"/>
              <a:gd name="T16" fmla="*/ 0 w 372"/>
              <a:gd name="T17" fmla="*/ 0 h 166"/>
              <a:gd name="T18" fmla="*/ 0 w 372"/>
              <a:gd name="T19" fmla="*/ 166 h 166"/>
              <a:gd name="T20" fmla="*/ 287 w 372"/>
              <a:gd name="T21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64675-8678-4543-B331-C18E83C730AB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4D570-3298-4B8A-8742-637EF2A1FE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982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A5884-7A8B-404E-B3BA-A521F7E0F8FF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FE297-BCE0-4EB1-A2F0-C32782F13C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329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r>
              <a:rPr lang="en-US" altLang="ru-RU" sz="8000">
                <a:solidFill>
                  <a:schemeClr val="accent1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7" name="TextBox 37"/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r>
              <a:rPr lang="en-US" altLang="ru-RU" sz="8000">
                <a:solidFill>
                  <a:schemeClr val="accent1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6BBC3-133C-4922-A983-0978BD01F591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7D341-4E1A-4E5C-B578-14230A1988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884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79D48-32F0-4A59-81C0-AA0603BDF1A8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9F55A-9361-430C-8E0B-29EA842E20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547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r>
              <a:rPr lang="en-US" altLang="ru-RU" sz="8000">
                <a:solidFill>
                  <a:schemeClr val="accent1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7" name="TextBox 37"/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r>
              <a:rPr lang="en-US" altLang="ru-RU" sz="8000">
                <a:solidFill>
                  <a:schemeClr val="accent1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61C36-822A-4B19-8766-F1FC2AFA6893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FFF38-EA8E-4FC4-AC4A-352D49AF4D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414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181BD-D469-4CFE-8C9B-B71638594B6B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1C28A-7796-4AD5-938A-A160A52A55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365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04AB5-7853-4D8E-A1D8-E70D6C8786BF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16EF8-79E7-4D42-B4F9-8A0DAD43DD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170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9750B-ACED-4E2D-BAAA-5358EF6AD0A2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3DDB7-67EE-414B-A8F7-8F9B70AED1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56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EBBB-FC4C-4261-BFC4-7BF90FFB1922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85A03-D97A-44E2-90B6-71AE6B450E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848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67A66-5113-44DD-8E56-A30739BC3BFA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5CB6B-F9F0-4BB2-B103-68BED7E735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213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7580C-7C2A-45BF-A3B2-278E85B28356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19605-D823-4D15-9AFB-EB8E3951AA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832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EA635-3312-4260-8A86-67B2562A9D3B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33D7E-4132-470D-ADA7-095A2E3E11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929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126FE-783F-4B0D-AB7E-E780A7F55BA7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93189-58ED-4003-A0FC-6A90E7176B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9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F679-7F3B-408A-A851-0B0DDB2909C5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D6F0B-281E-42D0-BFD1-F5537107FB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314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CE66C-FDDE-41EA-93DA-025F9C32585C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2060-ED87-44F3-8DD0-A58DD5ADFD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165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51DFA-2154-43FD-A30C-1A5004DCBA12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BE013-FB85-478B-AEE0-D7A91161FD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525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22 w 22"/>
                <a:gd name="T1" fmla="*/ 136 h 136"/>
                <a:gd name="T2" fmla="*/ 17 w 22"/>
                <a:gd name="T3" fmla="*/ 80 h 136"/>
                <a:gd name="T4" fmla="*/ 0 w 22"/>
                <a:gd name="T5" fmla="*/ 0 h 136"/>
                <a:gd name="T6" fmla="*/ 0 w 22"/>
                <a:gd name="T7" fmla="*/ 35 h 136"/>
                <a:gd name="T8" fmla="*/ 20 w 22"/>
                <a:gd name="T9" fmla="*/ 124 h 136"/>
                <a:gd name="T10" fmla="*/ 22 w 22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86 w 140"/>
                <a:gd name="T1" fmla="*/ 350 h 504"/>
                <a:gd name="T2" fmla="*/ 139 w 140"/>
                <a:gd name="T3" fmla="*/ 504 h 504"/>
                <a:gd name="T4" fmla="*/ 140 w 140"/>
                <a:gd name="T5" fmla="*/ 478 h 504"/>
                <a:gd name="T6" fmla="*/ 95 w 140"/>
                <a:gd name="T7" fmla="*/ 347 h 504"/>
                <a:gd name="T8" fmla="*/ 0 w 140"/>
                <a:gd name="T9" fmla="*/ 0 h 504"/>
                <a:gd name="T10" fmla="*/ 6 w 140"/>
                <a:gd name="T11" fmla="*/ 61 h 504"/>
                <a:gd name="T12" fmla="*/ 86 w 140"/>
                <a:gd name="T13" fmla="*/ 35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8 w 132"/>
                <a:gd name="T1" fmla="*/ 22 h 308"/>
                <a:gd name="T2" fmla="*/ 0 w 132"/>
                <a:gd name="T3" fmla="*/ 0 h 308"/>
                <a:gd name="T4" fmla="*/ 0 w 132"/>
                <a:gd name="T5" fmla="*/ 29 h 308"/>
                <a:gd name="T6" fmla="*/ 68 w 132"/>
                <a:gd name="T7" fmla="*/ 194 h 308"/>
                <a:gd name="T8" fmla="*/ 123 w 132"/>
                <a:gd name="T9" fmla="*/ 308 h 308"/>
                <a:gd name="T10" fmla="*/ 132 w 132"/>
                <a:gd name="T11" fmla="*/ 308 h 308"/>
                <a:gd name="T12" fmla="*/ 77 w 132"/>
                <a:gd name="T13" fmla="*/ 190 h 308"/>
                <a:gd name="T14" fmla="*/ 8 w 132"/>
                <a:gd name="T15" fmla="*/ 2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28 w 37"/>
                <a:gd name="T1" fmla="*/ 79 h 79"/>
                <a:gd name="T2" fmla="*/ 37 w 37"/>
                <a:gd name="T3" fmla="*/ 79 h 79"/>
                <a:gd name="T4" fmla="*/ 0 w 37"/>
                <a:gd name="T5" fmla="*/ 0 h 79"/>
                <a:gd name="T6" fmla="*/ 28 w 37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162 w 178"/>
                <a:gd name="T1" fmla="*/ 660 h 722"/>
                <a:gd name="T2" fmla="*/ 116 w 178"/>
                <a:gd name="T3" fmla="*/ 534 h 722"/>
                <a:gd name="T4" fmla="*/ 40 w 178"/>
                <a:gd name="T5" fmla="*/ 236 h 722"/>
                <a:gd name="T6" fmla="*/ 12 w 178"/>
                <a:gd name="T7" fmla="*/ 51 h 722"/>
                <a:gd name="T8" fmla="*/ 0 w 178"/>
                <a:gd name="T9" fmla="*/ 0 h 722"/>
                <a:gd name="T10" fmla="*/ 33 w 178"/>
                <a:gd name="T11" fmla="*/ 237 h 722"/>
                <a:gd name="T12" fmla="*/ 107 w 178"/>
                <a:gd name="T13" fmla="*/ 537 h 722"/>
                <a:gd name="T14" fmla="*/ 160 w 178"/>
                <a:gd name="T15" fmla="*/ 681 h 722"/>
                <a:gd name="T16" fmla="*/ 178 w 178"/>
                <a:gd name="T17" fmla="*/ 722 h 722"/>
                <a:gd name="T18" fmla="*/ 174 w 178"/>
                <a:gd name="T19" fmla="*/ 708 h 722"/>
                <a:gd name="T20" fmla="*/ 162 w 178"/>
                <a:gd name="T21" fmla="*/ 66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11 w 23"/>
                <a:gd name="T1" fmla="*/ 577 h 635"/>
                <a:gd name="T2" fmla="*/ 12 w 23"/>
                <a:gd name="T3" fmla="*/ 589 h 635"/>
                <a:gd name="T4" fmla="*/ 22 w 23"/>
                <a:gd name="T5" fmla="*/ 632 h 635"/>
                <a:gd name="T6" fmla="*/ 23 w 23"/>
                <a:gd name="T7" fmla="*/ 635 h 635"/>
                <a:gd name="T8" fmla="*/ 17 w 23"/>
                <a:gd name="T9" fmla="*/ 576 h 635"/>
                <a:gd name="T10" fmla="*/ 5 w 23"/>
                <a:gd name="T11" fmla="*/ 269 h 635"/>
                <a:gd name="T12" fmla="*/ 15 w 23"/>
                <a:gd name="T13" fmla="*/ 0 h 635"/>
                <a:gd name="T14" fmla="*/ 12 w 23"/>
                <a:gd name="T15" fmla="*/ 0 h 635"/>
                <a:gd name="T16" fmla="*/ 1 w 23"/>
                <a:gd name="T17" fmla="*/ 269 h 635"/>
                <a:gd name="T18" fmla="*/ 11 w 23"/>
                <a:gd name="T19" fmla="*/ 57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5 w 17"/>
                <a:gd name="T3" fmla="*/ 56 h 107"/>
                <a:gd name="T4" fmla="*/ 17 w 17"/>
                <a:gd name="T5" fmla="*/ 107 h 107"/>
                <a:gd name="T6" fmla="*/ 11 w 17"/>
                <a:gd name="T7" fmla="*/ 46 h 107"/>
                <a:gd name="T8" fmla="*/ 10 w 17"/>
                <a:gd name="T9" fmla="*/ 43 h 107"/>
                <a:gd name="T10" fmla="*/ 0 w 17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5 w 41"/>
                <a:gd name="T3" fmla="*/ 93 h 222"/>
                <a:gd name="T4" fmla="*/ 17 w 41"/>
                <a:gd name="T5" fmla="*/ 166 h 222"/>
                <a:gd name="T6" fmla="*/ 24 w 41"/>
                <a:gd name="T7" fmla="*/ 184 h 222"/>
                <a:gd name="T8" fmla="*/ 41 w 41"/>
                <a:gd name="T9" fmla="*/ 222 h 222"/>
                <a:gd name="T10" fmla="*/ 38 w 41"/>
                <a:gd name="T11" fmla="*/ 212 h 222"/>
                <a:gd name="T12" fmla="*/ 13 w 41"/>
                <a:gd name="T13" fmla="*/ 92 h 222"/>
                <a:gd name="T14" fmla="*/ 8 w 41"/>
                <a:gd name="T15" fmla="*/ 22 h 222"/>
                <a:gd name="T16" fmla="*/ 7 w 41"/>
                <a:gd name="T17" fmla="*/ 18 h 222"/>
                <a:gd name="T18" fmla="*/ 0 w 41"/>
                <a:gd name="T1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7 w 450"/>
                <a:gd name="T1" fmla="*/ 854 h 878"/>
                <a:gd name="T2" fmla="*/ 50 w 450"/>
                <a:gd name="T3" fmla="*/ 613 h 878"/>
                <a:gd name="T4" fmla="*/ 149 w 450"/>
                <a:gd name="T5" fmla="*/ 388 h 878"/>
                <a:gd name="T6" fmla="*/ 285 w 450"/>
                <a:gd name="T7" fmla="*/ 183 h 878"/>
                <a:gd name="T8" fmla="*/ 364 w 450"/>
                <a:gd name="T9" fmla="*/ 89 h 878"/>
                <a:gd name="T10" fmla="*/ 406 w 450"/>
                <a:gd name="T11" fmla="*/ 44 h 878"/>
                <a:gd name="T12" fmla="*/ 450 w 450"/>
                <a:gd name="T13" fmla="*/ 1 h 878"/>
                <a:gd name="T14" fmla="*/ 450 w 450"/>
                <a:gd name="T15" fmla="*/ 0 h 878"/>
                <a:gd name="T16" fmla="*/ 405 w 450"/>
                <a:gd name="T17" fmla="*/ 43 h 878"/>
                <a:gd name="T18" fmla="*/ 363 w 450"/>
                <a:gd name="T19" fmla="*/ 88 h 878"/>
                <a:gd name="T20" fmla="*/ 283 w 450"/>
                <a:gd name="T21" fmla="*/ 181 h 878"/>
                <a:gd name="T22" fmla="*/ 145 w 450"/>
                <a:gd name="T23" fmla="*/ 386 h 878"/>
                <a:gd name="T24" fmla="*/ 45 w 450"/>
                <a:gd name="T25" fmla="*/ 611 h 878"/>
                <a:gd name="T26" fmla="*/ 0 w 450"/>
                <a:gd name="T27" fmla="*/ 854 h 878"/>
                <a:gd name="T28" fmla="*/ 0 w 450"/>
                <a:gd name="T29" fmla="*/ 859 h 878"/>
                <a:gd name="T30" fmla="*/ 7 w 450"/>
                <a:gd name="T31" fmla="*/ 878 h 878"/>
                <a:gd name="T32" fmla="*/ 7 w 450"/>
                <a:gd name="T33" fmla="*/ 85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26 w 35"/>
                <a:gd name="T3" fmla="*/ 73 h 73"/>
                <a:gd name="T4" fmla="*/ 35 w 35"/>
                <a:gd name="T5" fmla="*/ 73 h 73"/>
                <a:gd name="T6" fmla="*/ 0 w 35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7 w 8"/>
                <a:gd name="T1" fmla="*/ 44 h 48"/>
                <a:gd name="T2" fmla="*/ 8 w 8"/>
                <a:gd name="T3" fmla="*/ 48 h 48"/>
                <a:gd name="T4" fmla="*/ 8 w 8"/>
                <a:gd name="T5" fmla="*/ 19 h 48"/>
                <a:gd name="T6" fmla="*/ 1 w 8"/>
                <a:gd name="T7" fmla="*/ 0 h 48"/>
                <a:gd name="T8" fmla="*/ 0 w 8"/>
                <a:gd name="T9" fmla="*/ 26 h 48"/>
                <a:gd name="T10" fmla="*/ 7 w 8"/>
                <a:gd name="T1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7 w 52"/>
                <a:gd name="T1" fmla="*/ 18 h 135"/>
                <a:gd name="T2" fmla="*/ 0 w 52"/>
                <a:gd name="T3" fmla="*/ 0 h 135"/>
                <a:gd name="T4" fmla="*/ 12 w 52"/>
                <a:gd name="T5" fmla="*/ 48 h 135"/>
                <a:gd name="T6" fmla="*/ 16 w 52"/>
                <a:gd name="T7" fmla="*/ 62 h 135"/>
                <a:gd name="T8" fmla="*/ 51 w 52"/>
                <a:gd name="T9" fmla="*/ 135 h 135"/>
                <a:gd name="T10" fmla="*/ 52 w 52"/>
                <a:gd name="T11" fmla="*/ 135 h 135"/>
                <a:gd name="T12" fmla="*/ 24 w 52"/>
                <a:gd name="T13" fmla="*/ 56 h 135"/>
                <a:gd name="T14" fmla="*/ 7 w 52"/>
                <a:gd name="T15" fmla="*/ 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7 w 103"/>
                <a:gd name="T1" fmla="*/ 210 h 920"/>
                <a:gd name="T2" fmla="*/ 26 w 103"/>
                <a:gd name="T3" fmla="*/ 445 h 920"/>
                <a:gd name="T4" fmla="*/ 57 w 103"/>
                <a:gd name="T5" fmla="*/ 679 h 920"/>
                <a:gd name="T6" fmla="*/ 101 w 103"/>
                <a:gd name="T7" fmla="*/ 911 h 920"/>
                <a:gd name="T8" fmla="*/ 103 w 103"/>
                <a:gd name="T9" fmla="*/ 920 h 920"/>
                <a:gd name="T10" fmla="*/ 99 w 103"/>
                <a:gd name="T11" fmla="*/ 874 h 920"/>
                <a:gd name="T12" fmla="*/ 99 w 103"/>
                <a:gd name="T13" fmla="*/ 866 h 920"/>
                <a:gd name="T14" fmla="*/ 63 w 103"/>
                <a:gd name="T15" fmla="*/ 678 h 920"/>
                <a:gd name="T16" fmla="*/ 30 w 103"/>
                <a:gd name="T17" fmla="*/ 444 h 920"/>
                <a:gd name="T18" fmla="*/ 9 w 103"/>
                <a:gd name="T19" fmla="*/ 209 h 920"/>
                <a:gd name="T20" fmla="*/ 3 w 103"/>
                <a:gd name="T21" fmla="*/ 92 h 920"/>
                <a:gd name="T22" fmla="*/ 1 w 103"/>
                <a:gd name="T23" fmla="*/ 0 h 920"/>
                <a:gd name="T24" fmla="*/ 0 w 103"/>
                <a:gd name="T25" fmla="*/ 0 h 920"/>
                <a:gd name="T26" fmla="*/ 1 w 103"/>
                <a:gd name="T27" fmla="*/ 92 h 920"/>
                <a:gd name="T28" fmla="*/ 7 w 103"/>
                <a:gd name="T29" fmla="*/ 2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53 w 88"/>
                <a:gd name="T1" fmla="*/ 229 h 330"/>
                <a:gd name="T2" fmla="*/ 88 w 88"/>
                <a:gd name="T3" fmla="*/ 330 h 330"/>
                <a:gd name="T4" fmla="*/ 88 w 88"/>
                <a:gd name="T5" fmla="*/ 308 h 330"/>
                <a:gd name="T6" fmla="*/ 88 w 88"/>
                <a:gd name="T7" fmla="*/ 304 h 330"/>
                <a:gd name="T8" fmla="*/ 62 w 88"/>
                <a:gd name="T9" fmla="*/ 226 h 330"/>
                <a:gd name="T10" fmla="*/ 0 w 88"/>
                <a:gd name="T11" fmla="*/ 0 h 330"/>
                <a:gd name="T12" fmla="*/ 7 w 88"/>
                <a:gd name="T13" fmla="*/ 63 h 330"/>
                <a:gd name="T14" fmla="*/ 53 w 88"/>
                <a:gd name="T15" fmla="*/ 2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6 w 90"/>
                <a:gd name="T1" fmla="*/ 15 h 207"/>
                <a:gd name="T2" fmla="*/ 0 w 90"/>
                <a:gd name="T3" fmla="*/ 0 h 207"/>
                <a:gd name="T4" fmla="*/ 1 w 90"/>
                <a:gd name="T5" fmla="*/ 29 h 207"/>
                <a:gd name="T6" fmla="*/ 42 w 90"/>
                <a:gd name="T7" fmla="*/ 127 h 207"/>
                <a:gd name="T8" fmla="*/ 80 w 90"/>
                <a:gd name="T9" fmla="*/ 207 h 207"/>
                <a:gd name="T10" fmla="*/ 90 w 90"/>
                <a:gd name="T11" fmla="*/ 207 h 207"/>
                <a:gd name="T12" fmla="*/ 50 w 90"/>
                <a:gd name="T13" fmla="*/ 123 h 207"/>
                <a:gd name="T14" fmla="*/ 6 w 90"/>
                <a:gd name="T15" fmla="*/ 1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101 w 115"/>
                <a:gd name="T1" fmla="*/ 409 h 467"/>
                <a:gd name="T2" fmla="*/ 78 w 115"/>
                <a:gd name="T3" fmla="*/ 344 h 467"/>
                <a:gd name="T4" fmla="*/ 29 w 115"/>
                <a:gd name="T5" fmla="*/ 151 h 467"/>
                <a:gd name="T6" fmla="*/ 13 w 115"/>
                <a:gd name="T7" fmla="*/ 53 h 467"/>
                <a:gd name="T8" fmla="*/ 0 w 115"/>
                <a:gd name="T9" fmla="*/ 0 h 467"/>
                <a:gd name="T10" fmla="*/ 21 w 115"/>
                <a:gd name="T11" fmla="*/ 152 h 467"/>
                <a:gd name="T12" fmla="*/ 69 w 115"/>
                <a:gd name="T13" fmla="*/ 347 h 467"/>
                <a:gd name="T14" fmla="*/ 103 w 115"/>
                <a:gd name="T15" fmla="*/ 441 h 467"/>
                <a:gd name="T16" fmla="*/ 115 w 115"/>
                <a:gd name="T17" fmla="*/ 467 h 467"/>
                <a:gd name="T18" fmla="*/ 112 w 115"/>
                <a:gd name="T19" fmla="*/ 458 h 467"/>
                <a:gd name="T20" fmla="*/ 101 w 115"/>
                <a:gd name="T21" fmla="*/ 40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17 w 36"/>
                <a:gd name="T1" fmla="*/ 633 h 633"/>
                <a:gd name="T2" fmla="*/ 13 w 36"/>
                <a:gd name="T3" fmla="*/ 597 h 633"/>
                <a:gd name="T4" fmla="*/ 5 w 36"/>
                <a:gd name="T5" fmla="*/ 398 h 633"/>
                <a:gd name="T6" fmla="*/ 13 w 36"/>
                <a:gd name="T7" fmla="*/ 198 h 633"/>
                <a:gd name="T8" fmla="*/ 22 w 36"/>
                <a:gd name="T9" fmla="*/ 99 h 633"/>
                <a:gd name="T10" fmla="*/ 36 w 36"/>
                <a:gd name="T11" fmla="*/ 0 h 633"/>
                <a:gd name="T12" fmla="*/ 35 w 36"/>
                <a:gd name="T13" fmla="*/ 0 h 633"/>
                <a:gd name="T14" fmla="*/ 20 w 36"/>
                <a:gd name="T15" fmla="*/ 99 h 633"/>
                <a:gd name="T16" fmla="*/ 10 w 36"/>
                <a:gd name="T17" fmla="*/ 198 h 633"/>
                <a:gd name="T18" fmla="*/ 1 w 36"/>
                <a:gd name="T19" fmla="*/ 398 h 633"/>
                <a:gd name="T20" fmla="*/ 7 w 36"/>
                <a:gd name="T21" fmla="*/ 589 h 633"/>
                <a:gd name="T22" fmla="*/ 16 w 36"/>
                <a:gd name="T23" fmla="*/ 632 h 633"/>
                <a:gd name="T24" fmla="*/ 17 w 36"/>
                <a:gd name="T25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22 w 28"/>
                <a:gd name="T1" fmla="*/ 59 h 59"/>
                <a:gd name="T2" fmla="*/ 28 w 28"/>
                <a:gd name="T3" fmla="*/ 59 h 59"/>
                <a:gd name="T4" fmla="*/ 0 w 28"/>
                <a:gd name="T5" fmla="*/ 0 h 59"/>
                <a:gd name="T6" fmla="*/ 22 w 28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4 w 17"/>
                <a:gd name="T1" fmla="*/ 54 h 107"/>
                <a:gd name="T2" fmla="*/ 17 w 17"/>
                <a:gd name="T3" fmla="*/ 107 h 107"/>
                <a:gd name="T4" fmla="*/ 10 w 17"/>
                <a:gd name="T5" fmla="*/ 44 h 107"/>
                <a:gd name="T6" fmla="*/ 9 w 17"/>
                <a:gd name="T7" fmla="*/ 43 h 107"/>
                <a:gd name="T8" fmla="*/ 0 w 17"/>
                <a:gd name="T9" fmla="*/ 0 h 107"/>
                <a:gd name="T10" fmla="*/ 0 w 17"/>
                <a:gd name="T11" fmla="*/ 8 h 107"/>
                <a:gd name="T12" fmla="*/ 4 w 17"/>
                <a:gd name="T13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8 w 294"/>
                <a:gd name="T1" fmla="*/ 553 h 568"/>
                <a:gd name="T2" fmla="*/ 35 w 294"/>
                <a:gd name="T3" fmla="*/ 397 h 568"/>
                <a:gd name="T4" fmla="*/ 99 w 294"/>
                <a:gd name="T5" fmla="*/ 252 h 568"/>
                <a:gd name="T6" fmla="*/ 187 w 294"/>
                <a:gd name="T7" fmla="*/ 119 h 568"/>
                <a:gd name="T8" fmla="*/ 238 w 294"/>
                <a:gd name="T9" fmla="*/ 58 h 568"/>
                <a:gd name="T10" fmla="*/ 265 w 294"/>
                <a:gd name="T11" fmla="*/ 28 h 568"/>
                <a:gd name="T12" fmla="*/ 294 w 294"/>
                <a:gd name="T13" fmla="*/ 0 h 568"/>
                <a:gd name="T14" fmla="*/ 293 w 294"/>
                <a:gd name="T15" fmla="*/ 0 h 568"/>
                <a:gd name="T16" fmla="*/ 264 w 294"/>
                <a:gd name="T17" fmla="*/ 27 h 568"/>
                <a:gd name="T18" fmla="*/ 237 w 294"/>
                <a:gd name="T19" fmla="*/ 56 h 568"/>
                <a:gd name="T20" fmla="*/ 185 w 294"/>
                <a:gd name="T21" fmla="*/ 117 h 568"/>
                <a:gd name="T22" fmla="*/ 95 w 294"/>
                <a:gd name="T23" fmla="*/ 249 h 568"/>
                <a:gd name="T24" fmla="*/ 30 w 294"/>
                <a:gd name="T25" fmla="*/ 396 h 568"/>
                <a:gd name="T26" fmla="*/ 0 w 294"/>
                <a:gd name="T27" fmla="*/ 549 h 568"/>
                <a:gd name="T28" fmla="*/ 7 w 294"/>
                <a:gd name="T29" fmla="*/ 568 h 568"/>
                <a:gd name="T30" fmla="*/ 8 w 294"/>
                <a:gd name="T31" fmla="*/ 55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19 w 25"/>
                <a:gd name="T3" fmla="*/ 53 h 53"/>
                <a:gd name="T4" fmla="*/ 25 w 25"/>
                <a:gd name="T5" fmla="*/ 53 h 53"/>
                <a:gd name="T6" fmla="*/ 0 w 2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7 w 29"/>
                <a:gd name="T3" fmla="*/ 89 h 141"/>
                <a:gd name="T4" fmla="*/ 18 w 29"/>
                <a:gd name="T5" fmla="*/ 117 h 141"/>
                <a:gd name="T6" fmla="*/ 29 w 29"/>
                <a:gd name="T7" fmla="*/ 141 h 141"/>
                <a:gd name="T8" fmla="*/ 27 w 29"/>
                <a:gd name="T9" fmla="*/ 135 h 141"/>
                <a:gd name="T10" fmla="*/ 8 w 29"/>
                <a:gd name="T11" fmla="*/ 22 h 141"/>
                <a:gd name="T12" fmla="*/ 4 w 29"/>
                <a:gd name="T13" fmla="*/ 11 h 141"/>
                <a:gd name="T14" fmla="*/ 0 w 29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26 h 48"/>
                <a:gd name="T2" fmla="*/ 4 w 8"/>
                <a:gd name="T3" fmla="*/ 37 h 48"/>
                <a:gd name="T4" fmla="*/ 8 w 8"/>
                <a:gd name="T5" fmla="*/ 48 h 48"/>
                <a:gd name="T6" fmla="*/ 7 w 8"/>
                <a:gd name="T7" fmla="*/ 19 h 48"/>
                <a:gd name="T8" fmla="*/ 0 w 8"/>
                <a:gd name="T9" fmla="*/ 0 h 48"/>
                <a:gd name="T10" fmla="*/ 0 w 8"/>
                <a:gd name="T11" fmla="*/ 4 h 48"/>
                <a:gd name="T12" fmla="*/ 0 w 8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11 w 44"/>
                <a:gd name="T1" fmla="*/ 28 h 111"/>
                <a:gd name="T2" fmla="*/ 0 w 44"/>
                <a:gd name="T3" fmla="*/ 0 h 111"/>
                <a:gd name="T4" fmla="*/ 11 w 44"/>
                <a:gd name="T5" fmla="*/ 49 h 111"/>
                <a:gd name="T6" fmla="*/ 14 w 44"/>
                <a:gd name="T7" fmla="*/ 58 h 111"/>
                <a:gd name="T8" fmla="*/ 39 w 44"/>
                <a:gd name="T9" fmla="*/ 111 h 111"/>
                <a:gd name="T10" fmla="*/ 44 w 44"/>
                <a:gd name="T11" fmla="*/ 111 h 111"/>
                <a:gd name="T12" fmla="*/ 22 w 44"/>
                <a:gd name="T13" fmla="*/ 52 h 111"/>
                <a:gd name="T14" fmla="*/ 11 w 44"/>
                <a:gd name="T15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32E7EC-1983-42E1-BBED-A5AE22098006}" type="datetimeFigureOut">
              <a:rPr lang="en-US"/>
              <a:pPr>
                <a:defRPr/>
              </a:pPr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2000" smtClean="0">
                <a:solidFill>
                  <a:srgbClr val="FEFFFF"/>
                </a:solidFill>
                <a:latin typeface="+mn-lt"/>
              </a:defRPr>
            </a:lvl1pPr>
          </a:lstStyle>
          <a:p>
            <a:pPr>
              <a:defRPr/>
            </a:pPr>
            <a:fld id="{7679138D-AF11-430E-9F10-7DAC5EC559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685800"/>
            <a:ext cx="11818938" cy="6172200"/>
          </a:xfrm>
        </p:spPr>
        <p:txBody>
          <a:bodyPr rtlCol="0">
            <a:noAutofit/>
          </a:bodyPr>
          <a:lstStyle/>
          <a:p>
            <a:pPr marL="528638" indent="0" algn="just" fontAlgn="auto">
              <a:spcBef>
                <a:spcPts val="0"/>
              </a:spcBef>
              <a:spcAft>
                <a:spcPts val="0"/>
              </a:spcAft>
              <a:buFont typeface="Wingdings 3" charset="2"/>
              <a:buNone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28638" indent="0" algn="just" fontAlgn="auto">
              <a:spcBef>
                <a:spcPts val="0"/>
              </a:spcBef>
              <a:spcAft>
                <a:spcPts val="0"/>
              </a:spcAft>
              <a:buFont typeface="Wingdings 3" charset="2"/>
              <a:buNone/>
              <a:defRPr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2413" y="1320017"/>
            <a:ext cx="111727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</a:pPr>
            <a:endParaRPr lang="ru-RU" sz="2400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</a:pP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47235" y="917593"/>
            <a:ext cx="1155823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341438"/>
            <a:r>
              <a:rPr lang="ru-RU" sz="2400" dirty="0"/>
              <a:t>Предложив РМД, Э.Ф. Кодд создал инструмент РА для удобной работы с отношениями. </a:t>
            </a:r>
            <a:endParaRPr lang="ru-RU" sz="2400" dirty="0" smtClean="0"/>
          </a:p>
          <a:p>
            <a:pPr indent="1341438" algn="just"/>
            <a:r>
              <a:rPr lang="ru-RU" sz="2400" dirty="0" smtClean="0"/>
              <a:t>Основная </a:t>
            </a:r>
            <a:r>
              <a:rPr lang="ru-RU" sz="2400" dirty="0"/>
              <a:t>идея РА Кодда состоит в том, что коль скоро отношения являются множествами, то средства манипулирования отношениями могут бази­роваться на традиционных теоретико-множественных операциях. </a:t>
            </a:r>
            <a:endParaRPr lang="ru-RU" sz="2400" dirty="0" smtClean="0"/>
          </a:p>
          <a:p>
            <a:pPr indent="1341438" algn="just"/>
            <a:r>
              <a:rPr lang="ru-RU" sz="2400" dirty="0" smtClean="0"/>
              <a:t>Каждая </a:t>
            </a:r>
            <a:r>
              <a:rPr lang="ru-RU" sz="2400" dirty="0"/>
              <a:t>операция этой алгебры использует одну или несколько таблиц (отношений) в качестве ее операндов и получает в результате новую таблицу, т.е. позволяет " разрезать" или " склеивать" таблицы (рис. 1</a:t>
            </a:r>
            <a:r>
              <a:rPr lang="ru-RU" sz="2400" dirty="0" smtClean="0"/>
              <a:t>).</a:t>
            </a:r>
          </a:p>
          <a:p>
            <a:pPr indent="1341438" algn="just"/>
            <a:r>
              <a:rPr lang="ru-RU" sz="2400" dirty="0"/>
              <a:t>В </a:t>
            </a:r>
            <a:r>
              <a:rPr lang="ru-RU" sz="2400" dirty="0" smtClean="0"/>
              <a:t>качестве </a:t>
            </a:r>
            <a:r>
              <a:rPr lang="ru-RU" sz="2400" dirty="0"/>
              <a:t>исходных операндов и результатов будут рассматриваться РТ. Они должны удовлетворять основным условиям РТ:</a:t>
            </a:r>
          </a:p>
          <a:p>
            <a:pPr lvl="0"/>
            <a:r>
              <a:rPr lang="ru-RU" sz="2400" dirty="0"/>
              <a:t>не допускается повторение имен полей;</a:t>
            </a:r>
          </a:p>
          <a:p>
            <a:pPr lvl="0"/>
            <a:r>
              <a:rPr lang="ru-RU" sz="2400" dirty="0"/>
              <a:t>не допускается дублирование записей.</a:t>
            </a:r>
          </a:p>
          <a:p>
            <a:pPr indent="1341438" algn="just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4218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10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/>
            <a:r>
              <a:rPr lang="ru-RU" sz="2800" b="1" dirty="0"/>
              <a:t>Операция присваивания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536901"/>
              </p:ext>
            </p:extLst>
          </p:nvPr>
        </p:nvGraphicFramePr>
        <p:xfrm>
          <a:off x="2564889" y="5049332"/>
          <a:ext cx="8525898" cy="164592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313937"/>
                <a:gridCol w="2979174"/>
                <a:gridCol w="2595716"/>
                <a:gridCol w="163707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Код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endParaRPr lang="ru-RU" sz="24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Фам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М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9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Петрова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Ж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84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35302" y="1152525"/>
            <a:ext cx="11721396" cy="410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Операция присваивания позволяет обновлять БД и сохранять результаты вычисления реляционных выражений в существующей РТ. При наличии выражений в правой части сначала происходит вычисление значений, а затем эти значения запоминаются в новой таблице. Поэтому присваивание иногда формули­руют следующим образом: “сохранить как”.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Сохраним результаты предыдущей операции переименования в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:=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тСотрудники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 RENAME Подразделение  AS  П, Фамилия  AS Фам 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Переименование рекомендуется применять при создании интерфейса пользователя на языке, отличном от языка именования объектов БД.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26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11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/>
            <a:r>
              <a:rPr lang="ru-RU" sz="2800" b="1" dirty="0"/>
              <a:t>Операция расширения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38541" y="1254125"/>
            <a:ext cx="11721396" cy="521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dirty="0">
                <a:latin typeface="+mn-lt"/>
              </a:rPr>
              <a:t>Операция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dirty="0">
                <a:latin typeface="+mn-lt"/>
              </a:rPr>
              <a:t>расширения, позволяющая создавать новое отношение, дополненное атрибутом, значения которого получены посредством некоторых скалярных вычислений.  </a:t>
            </a:r>
          </a:p>
          <a:p>
            <a:pPr algn="just"/>
            <a:r>
              <a:rPr lang="en-US" sz="2400" b="1" dirty="0">
                <a:latin typeface="+mn-lt"/>
              </a:rPr>
              <a:t>EXTEND  </a:t>
            </a:r>
            <a:r>
              <a:rPr lang="ru-RU" sz="2400" b="1" dirty="0" err="1">
                <a:latin typeface="+mn-lt"/>
              </a:rPr>
              <a:t>тА</a:t>
            </a:r>
            <a:r>
              <a:rPr lang="en-US" sz="2400" b="1" dirty="0">
                <a:latin typeface="+mn-lt"/>
              </a:rPr>
              <a:t> ADD &lt;</a:t>
            </a:r>
            <a:r>
              <a:rPr lang="ru-RU" sz="2400" b="1" dirty="0" err="1">
                <a:latin typeface="+mn-lt"/>
              </a:rPr>
              <a:t>выр</a:t>
            </a:r>
            <a:r>
              <a:rPr lang="en-US" sz="2400" b="1" dirty="0">
                <a:latin typeface="+mn-lt"/>
              </a:rPr>
              <a:t>&gt; AS Z</a:t>
            </a:r>
            <a:r>
              <a:rPr lang="en-US" sz="2400" dirty="0">
                <a:latin typeface="+mn-lt"/>
              </a:rPr>
              <a:t>, </a:t>
            </a:r>
            <a:endParaRPr lang="ru-RU" sz="2400" dirty="0">
              <a:latin typeface="+mn-lt"/>
            </a:endParaRPr>
          </a:p>
          <a:p>
            <a:pPr algn="just"/>
            <a:r>
              <a:rPr lang="ru-RU" sz="2400" dirty="0">
                <a:latin typeface="+mn-lt"/>
              </a:rPr>
              <a:t>где </a:t>
            </a:r>
            <a:r>
              <a:rPr lang="ru-RU" sz="2400" b="1" dirty="0" err="1">
                <a:latin typeface="+mn-lt"/>
              </a:rPr>
              <a:t>выр</a:t>
            </a:r>
            <a:r>
              <a:rPr lang="ru-RU" sz="2400" dirty="0">
                <a:latin typeface="+mn-lt"/>
              </a:rPr>
              <a:t> – скалярное выражение.</a:t>
            </a:r>
          </a:p>
          <a:p>
            <a:pPr algn="just"/>
            <a:r>
              <a:rPr lang="ru-RU" sz="2400" dirty="0">
                <a:latin typeface="+mn-lt"/>
              </a:rPr>
              <a:t>Результатом операции будет таблица с заголовком, эквивалентным заго­ловку </a:t>
            </a:r>
            <a:r>
              <a:rPr lang="ru-RU" sz="2400" dirty="0" err="1">
                <a:latin typeface="+mn-lt"/>
              </a:rPr>
              <a:t>тА</a:t>
            </a:r>
            <a:r>
              <a:rPr lang="ru-RU" sz="2400" dirty="0">
                <a:latin typeface="+mn-lt"/>
              </a:rPr>
              <a:t>, расширенному новым полем Z. Значения этого поля Z рассчитываются вычислением скалярного &lt;</a:t>
            </a:r>
            <a:r>
              <a:rPr lang="ru-RU" sz="2400" dirty="0" err="1">
                <a:latin typeface="+mn-lt"/>
              </a:rPr>
              <a:t>выр</a:t>
            </a:r>
            <a:r>
              <a:rPr lang="ru-RU" sz="2400" dirty="0">
                <a:latin typeface="+mn-lt"/>
              </a:rPr>
              <a:t>&gt; для каждой записи </a:t>
            </a:r>
            <a:r>
              <a:rPr lang="ru-RU" sz="2400" dirty="0" err="1">
                <a:latin typeface="+mn-lt"/>
              </a:rPr>
              <a:t>тА</a:t>
            </a:r>
            <a:r>
              <a:rPr lang="ru-RU" sz="2400" dirty="0">
                <a:latin typeface="+mn-lt"/>
              </a:rPr>
              <a:t>. </a:t>
            </a:r>
          </a:p>
          <a:p>
            <a:pPr algn="just"/>
            <a:r>
              <a:rPr lang="ru-RU" sz="2400" dirty="0">
                <a:latin typeface="+mn-lt"/>
              </a:rPr>
              <a:t>При этом исходная </a:t>
            </a:r>
            <a:r>
              <a:rPr lang="ru-RU" sz="2400" dirty="0" err="1">
                <a:latin typeface="+mn-lt"/>
              </a:rPr>
              <a:t>тА</a:t>
            </a:r>
            <a:r>
              <a:rPr lang="ru-RU" sz="2400" dirty="0">
                <a:latin typeface="+mn-lt"/>
              </a:rPr>
              <a:t> не должна иметь поле Z, а &lt;</a:t>
            </a:r>
            <a:r>
              <a:rPr lang="ru-RU" sz="2400" dirty="0" err="1">
                <a:latin typeface="+mn-lt"/>
              </a:rPr>
              <a:t>выр</a:t>
            </a:r>
            <a:r>
              <a:rPr lang="ru-RU" sz="2400" dirty="0">
                <a:latin typeface="+mn-lt"/>
              </a:rPr>
              <a:t>&gt; не должно ссы­латься на поле Z. Число записей новой таблицы равно числу записей исходной, а количество полей увеличивается на единицу. </a:t>
            </a:r>
          </a:p>
          <a:p>
            <a:pPr algn="just"/>
            <a:r>
              <a:rPr lang="ru-RU" sz="2400" dirty="0">
                <a:latin typeface="+mn-lt"/>
              </a:rPr>
              <a:t>Данная операция обеспечивает возможность построчного вычисления зна­чений нового поля РТ. Это поле можно использовать в дальнейшем при выполнении других операций. </a:t>
            </a:r>
          </a:p>
        </p:txBody>
      </p:sp>
    </p:spTree>
    <p:extLst>
      <p:ext uri="{BB962C8B-B14F-4D97-AF65-F5344CB8AC3E}">
        <p14:creationId xmlns:p14="http://schemas.microsoft.com/office/powerpoint/2010/main" val="77672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12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/>
            <a:r>
              <a:rPr lang="ru-RU" sz="2800" b="1" dirty="0"/>
              <a:t>Операция расширения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502872"/>
              </p:ext>
            </p:extLst>
          </p:nvPr>
        </p:nvGraphicFramePr>
        <p:xfrm>
          <a:off x="2297962" y="4545691"/>
          <a:ext cx="7760438" cy="1763097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336380"/>
                <a:gridCol w="1047093"/>
                <a:gridCol w="1980987"/>
                <a:gridCol w="1414991"/>
                <a:gridCol w="1980987"/>
              </a:tblGrid>
              <a:tr h="4337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Код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</a:t>
                      </a:r>
                      <a:endParaRPr lang="ru-RU" sz="2400" b="1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Фам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Пол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Таб_н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48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М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101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48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Петрова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Ж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102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48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203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31813" y="1243806"/>
            <a:ext cx="11539311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Допустима множественная операция расширения вида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EXTEND 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ADD &lt;выр1&gt; AS Z1,  &lt;выр2&gt; AS Z2…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 этом случае одновременно добавляется несколько полей. При этом каж­дое последующее выражение может ссылаться на ранее определенное поле, например, &lt;выр2&gt; может содержать поле Z1.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Рассмотрим пример расчета табельного номера (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Таб_н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)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</a:t>
            </a:r>
            <a:r>
              <a:rPr kumimoji="0" lang="en-US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E := EXTEND 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en-US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ADD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</a:t>
            </a:r>
            <a:r>
              <a:rPr kumimoji="0" lang="en-US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*100+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Код</a:t>
            </a:r>
            <a:r>
              <a:rPr kumimoji="0" lang="en-US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AS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Таб</a:t>
            </a:r>
            <a:r>
              <a:rPr kumimoji="0" lang="en-US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_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н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122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13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/>
            <a:r>
              <a:rPr lang="ru-RU" sz="2800" b="1" dirty="0"/>
              <a:t>Операция расширения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31813" y="1267823"/>
            <a:ext cx="11539311" cy="373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 defTabSz="914400"/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Заданное выражение создает новую таблицу, в которой к полям </a:t>
            </a:r>
            <a:r>
              <a:rPr lang="ru-RU" altLang="ru-RU" sz="2400" dirty="0" err="1">
                <a:latin typeface="+mn-lt"/>
                <a:ea typeface="Times New Roman" panose="02020603050405020304" pitchFamily="18" charset="0"/>
              </a:rPr>
              <a:t>тС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 добавляется новое поле </a:t>
            </a:r>
            <a:r>
              <a:rPr lang="ru-RU" altLang="ru-RU" sz="2400" dirty="0" err="1">
                <a:latin typeface="+mn-lt"/>
                <a:ea typeface="Times New Roman" panose="02020603050405020304" pitchFamily="18" charset="0"/>
              </a:rPr>
              <a:t>Таб_н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. Значение этого поля для каждой записи вычисляется по значениям существующих полей.</a:t>
            </a:r>
            <a:endParaRPr lang="ru-RU" altLang="ru-RU" sz="2400" dirty="0">
              <a:latin typeface="+mn-lt"/>
            </a:endParaRPr>
          </a:p>
          <a:p>
            <a:pPr lvl="0" algn="just" defTabSz="914400"/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Операция расширения позволяет проводить вычисления по записям РТ. </a:t>
            </a:r>
            <a:endParaRPr lang="ru-RU" altLang="ru-RU" sz="2400" dirty="0">
              <a:latin typeface="+mn-lt"/>
            </a:endParaRPr>
          </a:p>
          <a:p>
            <a:pPr lvl="0" algn="just" defTabSz="914400"/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Далее преобразуем </a:t>
            </a:r>
            <a:r>
              <a:rPr lang="ru-RU" altLang="ru-RU" sz="2400" dirty="0" err="1">
                <a:latin typeface="+mn-lt"/>
                <a:ea typeface="Times New Roman" panose="02020603050405020304" pitchFamily="18" charset="0"/>
              </a:rPr>
              <a:t>тЕ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, исключим поле Код, а поле </a:t>
            </a:r>
            <a:r>
              <a:rPr lang="ru-RU" altLang="ru-RU" sz="2400" dirty="0" err="1">
                <a:latin typeface="+mn-lt"/>
                <a:ea typeface="Times New Roman" panose="02020603050405020304" pitchFamily="18" charset="0"/>
              </a:rPr>
              <a:t>Таб_н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 переместим на первое место.  Для этого применим операцию проекции</a:t>
            </a:r>
            <a:endParaRPr lang="ru-RU" altLang="ru-RU" sz="2400" dirty="0">
              <a:latin typeface="+mn-lt"/>
            </a:endParaRPr>
          </a:p>
          <a:p>
            <a:pPr algn="just" defTabSz="914400"/>
            <a:r>
              <a:rPr lang="ru-RU" altLang="ru-RU" sz="2400" dirty="0" err="1">
                <a:latin typeface="+mn-lt"/>
                <a:ea typeface="Times New Roman" panose="02020603050405020304" pitchFamily="18" charset="0"/>
              </a:rPr>
              <a:t>тСТ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 := </a:t>
            </a:r>
            <a:r>
              <a:rPr lang="ru-RU" altLang="ru-RU" sz="2400" dirty="0" err="1">
                <a:latin typeface="+mn-lt"/>
                <a:ea typeface="Times New Roman" panose="02020603050405020304" pitchFamily="18" charset="0"/>
              </a:rPr>
              <a:t>тЕ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 [ </a:t>
            </a:r>
            <a:r>
              <a:rPr lang="ru-RU" altLang="ru-RU" sz="2400" dirty="0" err="1">
                <a:latin typeface="+mn-lt"/>
                <a:ea typeface="Times New Roman" panose="02020603050405020304" pitchFamily="18" charset="0"/>
              </a:rPr>
              <a:t>Таб_н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, П, Фам</a:t>
            </a:r>
            <a:r>
              <a:rPr lang="ru-RU" altLang="ru-RU" sz="2400" dirty="0" smtClean="0">
                <a:latin typeface="+mn-lt"/>
                <a:ea typeface="Times New Roman" panose="02020603050405020304" pitchFamily="18" charset="0"/>
              </a:rPr>
              <a:t>,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 Пол]</a:t>
            </a:r>
            <a:endParaRPr lang="ru-RU" altLang="ru-RU" sz="2400" dirty="0">
              <a:latin typeface="+mn-lt"/>
            </a:endParaRPr>
          </a:p>
          <a:p>
            <a:pPr lvl="0" algn="just" defTabSz="914400"/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631025"/>
              </p:ext>
            </p:extLst>
          </p:nvPr>
        </p:nvGraphicFramePr>
        <p:xfrm>
          <a:off x="2351231" y="4928018"/>
          <a:ext cx="7021215" cy="164592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931566"/>
                <a:gridCol w="1446270"/>
                <a:gridCol w="2081931"/>
                <a:gridCol w="1561448"/>
              </a:tblGrid>
              <a:tr h="4769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Таб_н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</a:t>
                      </a:r>
                      <a:endParaRPr lang="ru-RU" sz="2400" b="1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Фам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5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101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М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5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102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Петрова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Ж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5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203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60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14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Операция подве­дения итогов</a:t>
            </a:r>
            <a:r>
              <a:rPr lang="ru-RU" sz="2800" dirty="0"/>
              <a:t>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682186" y="1303312"/>
            <a:ext cx="11278756" cy="521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dirty="0">
                <a:latin typeface="+mn-lt"/>
              </a:rPr>
              <a:t>Для вычислений по полям используется дополнительная операция подве­дения итогов, которая дает возможность разбивать множество кортежей отношения на группы в соответствии с содержимым одного или нескольких атрибутов, и внутри каждой группы применять определенный оператор агрегирования (аналог операции GROUP BY в языке SQL). </a:t>
            </a:r>
          </a:p>
          <a:p>
            <a:pPr algn="just"/>
            <a:r>
              <a:rPr lang="ru-RU" sz="2400" dirty="0">
                <a:latin typeface="+mn-lt"/>
              </a:rPr>
              <a:t>Операторы агрегирования предназначены для подведения итогов в определенном столбце таблицы – отношения, например, для нахождения суммарных, средних, минимальных и максимальных значений </a:t>
            </a:r>
            <a:r>
              <a:rPr lang="ru-RU" sz="2400" b="1" dirty="0">
                <a:latin typeface="+mn-lt"/>
              </a:rPr>
              <a:t>(SUM, AVG, MIN, MAX, COUNT</a:t>
            </a:r>
            <a:r>
              <a:rPr lang="ru-RU" sz="2400" b="1" dirty="0" smtClean="0">
                <a:latin typeface="+mn-lt"/>
              </a:rPr>
              <a:t>).</a:t>
            </a:r>
          </a:p>
          <a:p>
            <a:pPr algn="just"/>
            <a:endParaRPr lang="ru-RU" sz="2400" dirty="0">
              <a:latin typeface="+mn-lt"/>
            </a:endParaRPr>
          </a:p>
          <a:p>
            <a:pPr algn="just"/>
            <a:r>
              <a:rPr lang="ru-RU" sz="2400" b="1" dirty="0">
                <a:latin typeface="+mn-lt"/>
              </a:rPr>
              <a:t>SUMMARIZE</a:t>
            </a:r>
            <a:r>
              <a:rPr lang="ru-RU" sz="2400" dirty="0">
                <a:latin typeface="+mn-lt"/>
              </a:rPr>
              <a:t> &lt;реляционное выражение&gt; </a:t>
            </a:r>
            <a:r>
              <a:rPr lang="ru-RU" sz="2400" b="1" dirty="0">
                <a:latin typeface="+mn-lt"/>
              </a:rPr>
              <a:t>BY</a:t>
            </a:r>
            <a:r>
              <a:rPr lang="ru-RU" sz="2400" dirty="0">
                <a:latin typeface="+mn-lt"/>
              </a:rPr>
              <a:t> (атрибуты) </a:t>
            </a:r>
            <a:r>
              <a:rPr lang="ru-RU" sz="2400" b="1" dirty="0">
                <a:latin typeface="+mn-lt"/>
              </a:rPr>
              <a:t>ADD</a:t>
            </a:r>
            <a:r>
              <a:rPr lang="ru-RU" sz="2400" dirty="0">
                <a:latin typeface="+mn-lt"/>
              </a:rPr>
              <a:t> &lt;функция агрегирования&gt; </a:t>
            </a:r>
            <a:r>
              <a:rPr lang="ru-RU" sz="2400" b="1" dirty="0">
                <a:latin typeface="+mn-lt"/>
              </a:rPr>
              <a:t>AS</a:t>
            </a:r>
            <a:r>
              <a:rPr lang="ru-RU" sz="2400" dirty="0">
                <a:latin typeface="+mn-lt"/>
              </a:rPr>
              <a:t> &lt;новое имя атрибута&gt;</a:t>
            </a:r>
          </a:p>
          <a:p>
            <a:pPr lvl="0" algn="just" defTabSz="914400"/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627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15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Операция подве­дения итогов</a:t>
            </a:r>
            <a:r>
              <a:rPr lang="ru-RU" sz="2800" dirty="0"/>
              <a:t>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402988"/>
              </p:ext>
            </p:extLst>
          </p:nvPr>
        </p:nvGraphicFramePr>
        <p:xfrm>
          <a:off x="425396" y="2146064"/>
          <a:ext cx="3002897" cy="47119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920888"/>
                <a:gridCol w="1000966"/>
                <a:gridCol w="1081043"/>
              </a:tblGrid>
              <a:tr h="470976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S#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P#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QTY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S1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300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P2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200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400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P4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200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S2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300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S2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200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P2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100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200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0976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P4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100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151222"/>
              </p:ext>
            </p:extLst>
          </p:nvPr>
        </p:nvGraphicFramePr>
        <p:xfrm>
          <a:off x="3851949" y="2146062"/>
          <a:ext cx="2873315" cy="25451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103774"/>
                <a:gridCol w="1769541"/>
              </a:tblGrid>
              <a:tr h="862610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P#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TOTAL_QTY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98205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600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16642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P2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300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16642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800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16642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P4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300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63131"/>
              </p:ext>
            </p:extLst>
          </p:nvPr>
        </p:nvGraphicFramePr>
        <p:xfrm>
          <a:off x="9161067" y="5086876"/>
          <a:ext cx="2557320" cy="1486317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138776"/>
                <a:gridCol w="1418544"/>
              </a:tblGrid>
              <a:tr h="4839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Кол_во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84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 1</a:t>
                      </a:r>
                      <a:endParaRPr lang="ru-RU" sz="2000" b="1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39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 2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37418" y="1277583"/>
            <a:ext cx="1025012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69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6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Пример</a:t>
            </a:r>
            <a:r>
              <a:rPr kumimoji="0" lang="en-US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1: </a:t>
            </a:r>
            <a:r>
              <a:rPr kumimoji="0" lang="en-US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SUMMARIZE SP BY (P#) ADD SUM(QTY) AS TOTAL_QTY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 defTabSz="914400"/>
            <a:r>
              <a:rPr lang="ru-RU" altLang="ru-RU" sz="2400" dirty="0">
                <a:solidFill>
                  <a:srgbClr val="C00000"/>
                </a:solidFill>
              </a:rPr>
              <a:t>Отношение </a:t>
            </a:r>
            <a:r>
              <a:rPr lang="ru-RU" altLang="ru-RU" sz="2400" dirty="0" smtClean="0">
                <a:solidFill>
                  <a:srgbClr val="C00000"/>
                </a:solidFill>
              </a:rPr>
              <a:t>SP</a:t>
            </a:r>
            <a:r>
              <a:rPr lang="ru-RU" altLang="ru-RU" sz="2400" dirty="0" smtClean="0">
                <a:solidFill>
                  <a:srgbClr val="0000FF"/>
                </a:solidFill>
              </a:rPr>
              <a:t>	</a:t>
            </a:r>
            <a:r>
              <a:rPr lang="ru-RU" altLang="ru-RU" sz="2400" dirty="0">
                <a:solidFill>
                  <a:srgbClr val="0000FF"/>
                </a:solidFill>
              </a:rPr>
              <a:t>	</a:t>
            </a:r>
            <a:r>
              <a:rPr lang="ru-RU" altLang="ru-RU" sz="2400" dirty="0" smtClean="0">
                <a:solidFill>
                  <a:srgbClr val="C00000"/>
                </a:solidFill>
              </a:rPr>
              <a:t>Результат</a:t>
            </a:r>
            <a:endParaRPr lang="ru-RU" altLang="ru-RU" sz="2400" dirty="0">
              <a:solidFill>
                <a:srgbClr val="C00000"/>
              </a:solidFill>
            </a:endParaRPr>
          </a:p>
          <a:p>
            <a:pPr lvl="0" defTabSz="914400"/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6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34710" y="5229871"/>
            <a:ext cx="56263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defTabSz="914400">
              <a:tabLst>
                <a:tab pos="3048000" algn="l"/>
              </a:tabLst>
            </a:pPr>
            <a:r>
              <a:rPr lang="ru-RU" altLang="ru-RU" sz="2400" dirty="0" smtClean="0">
                <a:latin typeface="+mn-lt"/>
                <a:ea typeface="Times New Roman" panose="02020603050405020304" pitchFamily="18" charset="0"/>
              </a:rPr>
              <a:t>Рассмотрим 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пример2</a:t>
            </a:r>
            <a:endParaRPr lang="ru-RU" altLang="ru-RU" sz="2400" dirty="0">
              <a:latin typeface="+mn-lt"/>
            </a:endParaRPr>
          </a:p>
          <a:p>
            <a:pPr lvl="0" indent="450850" algn="just" defTabSz="914400">
              <a:tabLst>
                <a:tab pos="3048000" algn="l"/>
              </a:tabLst>
            </a:pPr>
            <a:r>
              <a:rPr lang="ru-RU" altLang="ru-RU" sz="2400" b="1" dirty="0">
                <a:latin typeface="+mn-lt"/>
                <a:ea typeface="Times New Roman" panose="02020603050405020304" pitchFamily="18" charset="0"/>
              </a:rPr>
              <a:t>т</a:t>
            </a:r>
            <a:r>
              <a:rPr lang="en-US" altLang="ru-RU" sz="2400" b="1" dirty="0">
                <a:latin typeface="+mn-lt"/>
                <a:ea typeface="Times New Roman" panose="02020603050405020304" pitchFamily="18" charset="0"/>
              </a:rPr>
              <a:t>S := SUMMARIZE </a:t>
            </a:r>
            <a:r>
              <a:rPr lang="ru-RU" altLang="ru-RU" sz="2400" b="1" dirty="0" err="1">
                <a:latin typeface="+mn-lt"/>
                <a:ea typeface="Times New Roman" panose="02020603050405020304" pitchFamily="18" charset="0"/>
              </a:rPr>
              <a:t>тСТ</a:t>
            </a:r>
            <a:r>
              <a:rPr lang="en-US" altLang="ru-RU" sz="2400" b="1" dirty="0">
                <a:latin typeface="+mn-lt"/>
                <a:ea typeface="Times New Roman" panose="02020603050405020304" pitchFamily="18" charset="0"/>
              </a:rPr>
              <a:t>  BY (</a:t>
            </a:r>
            <a:r>
              <a:rPr lang="ru-RU" altLang="ru-RU" sz="2400" b="1" dirty="0">
                <a:latin typeface="+mn-lt"/>
                <a:ea typeface="Times New Roman" panose="02020603050405020304" pitchFamily="18" charset="0"/>
              </a:rPr>
              <a:t>П</a:t>
            </a:r>
            <a:r>
              <a:rPr lang="en-US" altLang="ru-RU" sz="2400" b="1" dirty="0">
                <a:latin typeface="+mn-lt"/>
                <a:ea typeface="Times New Roman" panose="02020603050405020304" pitchFamily="18" charset="0"/>
              </a:rPr>
              <a:t>) ADD COUNT AS </a:t>
            </a:r>
            <a:r>
              <a:rPr lang="ru-RU" altLang="ru-RU" sz="2400" b="1" dirty="0">
                <a:latin typeface="+mn-lt"/>
                <a:ea typeface="Times New Roman" panose="02020603050405020304" pitchFamily="18" charset="0"/>
              </a:rPr>
              <a:t>Кол</a:t>
            </a:r>
            <a:r>
              <a:rPr lang="en-US" altLang="ru-RU" sz="2400" b="1" dirty="0">
                <a:latin typeface="+mn-lt"/>
                <a:ea typeface="Times New Roman" panose="02020603050405020304" pitchFamily="18" charset="0"/>
              </a:rPr>
              <a:t>_</a:t>
            </a:r>
            <a:r>
              <a:rPr lang="ru-RU" altLang="ru-RU" sz="2400" b="1" dirty="0">
                <a:latin typeface="+mn-lt"/>
                <a:ea typeface="Times New Roman" panose="02020603050405020304" pitchFamily="18" charset="0"/>
              </a:rPr>
              <a:t>во</a:t>
            </a:r>
            <a:endParaRPr lang="ru-RU" altLang="ru-RU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321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16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Операция подве­дения итогов</a:t>
            </a:r>
            <a:r>
              <a:rPr lang="ru-RU" sz="2800" dirty="0"/>
              <a:t>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402988"/>
              </p:ext>
            </p:extLst>
          </p:nvPr>
        </p:nvGraphicFramePr>
        <p:xfrm>
          <a:off x="425396" y="2146064"/>
          <a:ext cx="3002897" cy="47119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920888"/>
                <a:gridCol w="1000966"/>
                <a:gridCol w="1081043"/>
              </a:tblGrid>
              <a:tr h="470976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S#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P#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QTY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S1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300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P2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200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400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P4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200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S2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300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S2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200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P2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100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1248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200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70976"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S3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P4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100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985907"/>
              </p:ext>
            </p:extLst>
          </p:nvPr>
        </p:nvGraphicFramePr>
        <p:xfrm>
          <a:off x="4119594" y="2416753"/>
          <a:ext cx="2873315" cy="25451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103774"/>
                <a:gridCol w="1769541"/>
              </a:tblGrid>
              <a:tr h="862610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P#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TOTAL_QTY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98205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P1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600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16642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P2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300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16642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P3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800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16642"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P4</a:t>
                      </a:r>
                      <a:endParaRPr lang="ru-RU" sz="2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>
                          <a:effectLst/>
                        </a:rPr>
                        <a:t>300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722368"/>
              </p:ext>
            </p:extLst>
          </p:nvPr>
        </p:nvGraphicFramePr>
        <p:xfrm>
          <a:off x="8430227" y="5207781"/>
          <a:ext cx="2557320" cy="1486317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138776"/>
                <a:gridCol w="1418544"/>
              </a:tblGrid>
              <a:tr h="4839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Кол_во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84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 1</a:t>
                      </a:r>
                      <a:endParaRPr lang="ru-RU" sz="2000" b="1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39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 2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37418" y="1277583"/>
            <a:ext cx="1025012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69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6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Пример</a:t>
            </a:r>
            <a:r>
              <a:rPr kumimoji="0" lang="en-US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1: </a:t>
            </a:r>
            <a:r>
              <a:rPr kumimoji="0" lang="en-US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SUMMARIZE SP BY (P#) ADD SUM(QTY) AS TOTAL_QTY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 defTabSz="914400"/>
            <a:r>
              <a:rPr lang="ru-RU" altLang="ru-RU" sz="2400" dirty="0">
                <a:solidFill>
                  <a:srgbClr val="C00000"/>
                </a:solidFill>
              </a:rPr>
              <a:t>Отношение </a:t>
            </a:r>
            <a:r>
              <a:rPr lang="ru-RU" altLang="ru-RU" sz="2400" dirty="0" smtClean="0">
                <a:solidFill>
                  <a:srgbClr val="C00000"/>
                </a:solidFill>
              </a:rPr>
              <a:t>SP</a:t>
            </a:r>
            <a:r>
              <a:rPr lang="ru-RU" altLang="ru-RU" sz="2400" dirty="0" smtClean="0">
                <a:solidFill>
                  <a:srgbClr val="0000FF"/>
                </a:solidFill>
              </a:rPr>
              <a:t>	</a:t>
            </a:r>
            <a:r>
              <a:rPr lang="ru-RU" altLang="ru-RU" sz="2400" dirty="0">
                <a:solidFill>
                  <a:srgbClr val="0000FF"/>
                </a:solidFill>
              </a:rPr>
              <a:t>	</a:t>
            </a:r>
            <a:r>
              <a:rPr lang="ru-RU" altLang="ru-RU" sz="2400" dirty="0" smtClean="0">
                <a:solidFill>
                  <a:srgbClr val="C00000"/>
                </a:solidFill>
              </a:rPr>
              <a:t>Результат</a:t>
            </a:r>
            <a:endParaRPr lang="ru-RU" altLang="ru-RU" sz="2400" dirty="0">
              <a:solidFill>
                <a:srgbClr val="C00000"/>
              </a:solidFill>
            </a:endParaRPr>
          </a:p>
          <a:p>
            <a:pPr lvl="0" defTabSz="914400"/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6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8920" y="1865484"/>
            <a:ext cx="47087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defTabSz="914400">
              <a:tabLst>
                <a:tab pos="3048000" algn="l"/>
              </a:tabLst>
            </a:pPr>
            <a:r>
              <a:rPr lang="ru-RU" altLang="ru-RU" sz="2400" dirty="0" smtClean="0">
                <a:latin typeface="+mn-lt"/>
                <a:ea typeface="Times New Roman" panose="02020603050405020304" pitchFamily="18" charset="0"/>
              </a:rPr>
              <a:t>Рассмотрим 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пример2</a:t>
            </a:r>
            <a:endParaRPr lang="ru-RU" altLang="ru-RU" sz="2400" dirty="0">
              <a:latin typeface="+mn-lt"/>
            </a:endParaRPr>
          </a:p>
          <a:p>
            <a:pPr lvl="0" indent="450850" algn="just" defTabSz="914400">
              <a:tabLst>
                <a:tab pos="3048000" algn="l"/>
              </a:tabLst>
            </a:pPr>
            <a:r>
              <a:rPr lang="ru-RU" altLang="ru-RU" sz="2400" b="1" dirty="0">
                <a:latin typeface="+mn-lt"/>
                <a:ea typeface="Times New Roman" panose="02020603050405020304" pitchFamily="18" charset="0"/>
              </a:rPr>
              <a:t>т</a:t>
            </a:r>
            <a:r>
              <a:rPr lang="en-US" altLang="ru-RU" sz="2400" b="1" dirty="0">
                <a:latin typeface="+mn-lt"/>
                <a:ea typeface="Times New Roman" panose="02020603050405020304" pitchFamily="18" charset="0"/>
              </a:rPr>
              <a:t>S := SUMMARIZE </a:t>
            </a:r>
            <a:r>
              <a:rPr lang="ru-RU" altLang="ru-RU" sz="2400" b="1" dirty="0" err="1">
                <a:latin typeface="+mn-lt"/>
                <a:ea typeface="Times New Roman" panose="02020603050405020304" pitchFamily="18" charset="0"/>
              </a:rPr>
              <a:t>тСТ</a:t>
            </a:r>
            <a:r>
              <a:rPr lang="en-US" altLang="ru-RU" sz="2400" b="1" dirty="0">
                <a:latin typeface="+mn-lt"/>
                <a:ea typeface="Times New Roman" panose="02020603050405020304" pitchFamily="18" charset="0"/>
              </a:rPr>
              <a:t>  BY (</a:t>
            </a:r>
            <a:r>
              <a:rPr lang="ru-RU" altLang="ru-RU" sz="2400" b="1" dirty="0">
                <a:latin typeface="+mn-lt"/>
                <a:ea typeface="Times New Roman" panose="02020603050405020304" pitchFamily="18" charset="0"/>
              </a:rPr>
              <a:t>П</a:t>
            </a:r>
            <a:r>
              <a:rPr lang="en-US" altLang="ru-RU" sz="2400" b="1" dirty="0">
                <a:latin typeface="+mn-lt"/>
                <a:ea typeface="Times New Roman" panose="02020603050405020304" pitchFamily="18" charset="0"/>
              </a:rPr>
              <a:t>) ADD COUNT AS </a:t>
            </a:r>
            <a:r>
              <a:rPr lang="ru-RU" altLang="ru-RU" sz="2400" b="1" dirty="0">
                <a:latin typeface="+mn-lt"/>
                <a:ea typeface="Times New Roman" panose="02020603050405020304" pitchFamily="18" charset="0"/>
              </a:rPr>
              <a:t>Кол</a:t>
            </a:r>
            <a:r>
              <a:rPr lang="en-US" altLang="ru-RU" sz="2400" b="1" dirty="0">
                <a:latin typeface="+mn-lt"/>
                <a:ea typeface="Times New Roman" panose="02020603050405020304" pitchFamily="18" charset="0"/>
              </a:rPr>
              <a:t>_</a:t>
            </a:r>
            <a:r>
              <a:rPr lang="ru-RU" altLang="ru-RU" sz="2400" b="1" dirty="0">
                <a:latin typeface="+mn-lt"/>
                <a:ea typeface="Times New Roman" panose="02020603050405020304" pitchFamily="18" charset="0"/>
              </a:rPr>
              <a:t>во</a:t>
            </a:r>
            <a:endParaRPr lang="ru-RU" altLang="ru-RU" sz="2400" b="1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5308" y="3205513"/>
            <a:ext cx="4456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+mn-lt"/>
                <a:ea typeface="Times New Roman" panose="02020603050405020304" pitchFamily="18" charset="0"/>
              </a:rPr>
              <a:t>Таблица отражает количество сотрудников, работающих в разных подразделениях, в виде скалярных чисел.</a:t>
            </a:r>
            <a:endParaRPr lang="ru-RU" sz="2400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32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17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Проекция</a:t>
            </a:r>
            <a:endParaRPr lang="ru-RU" sz="2800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22441" y="1254125"/>
            <a:ext cx="11667997" cy="701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69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b="1" dirty="0">
                <a:latin typeface="+mn-lt"/>
              </a:rPr>
              <a:t>Проекцией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err="1">
                <a:latin typeface="+mn-lt"/>
              </a:rPr>
              <a:t>тА</a:t>
            </a:r>
            <a:r>
              <a:rPr lang="ru-RU" sz="2400" dirty="0">
                <a:latin typeface="+mn-lt"/>
              </a:rPr>
              <a:t> (Р1,Р2,…</a:t>
            </a:r>
            <a:r>
              <a:rPr lang="ru-RU" sz="2400" dirty="0" err="1">
                <a:latin typeface="+mn-lt"/>
              </a:rPr>
              <a:t>Рn</a:t>
            </a:r>
            <a:r>
              <a:rPr lang="ru-RU" sz="2400" dirty="0">
                <a:latin typeface="+mn-lt"/>
              </a:rPr>
              <a:t>) по заданному набору полей </a:t>
            </a:r>
            <a:r>
              <a:rPr lang="ru-RU" sz="2400" dirty="0" err="1">
                <a:latin typeface="+mn-lt"/>
              </a:rPr>
              <a:t>Pi</a:t>
            </a:r>
            <a:r>
              <a:rPr lang="ru-RU" sz="2400" dirty="0">
                <a:latin typeface="+mn-lt"/>
              </a:rPr>
              <a:t>,…,</a:t>
            </a:r>
            <a:r>
              <a:rPr lang="ru-RU" sz="2400" dirty="0" err="1">
                <a:latin typeface="+mn-lt"/>
              </a:rPr>
              <a:t>Pк</a:t>
            </a:r>
            <a:r>
              <a:rPr lang="ru-RU" sz="2400" dirty="0">
                <a:latin typeface="+mn-lt"/>
              </a:rPr>
              <a:t>,  принадлежащим исходной таблице, называется таблица с заголовком </a:t>
            </a:r>
            <a:r>
              <a:rPr lang="ru-RU" sz="2400" dirty="0" err="1">
                <a:latin typeface="+mn-lt"/>
              </a:rPr>
              <a:t>Pi</a:t>
            </a:r>
            <a:r>
              <a:rPr lang="ru-RU" sz="2400" dirty="0">
                <a:latin typeface="+mn-lt"/>
              </a:rPr>
              <a:t>,…,</a:t>
            </a:r>
            <a:r>
              <a:rPr lang="ru-RU" sz="2400" dirty="0" err="1">
                <a:latin typeface="+mn-lt"/>
              </a:rPr>
              <a:t>Pк</a:t>
            </a:r>
            <a:r>
              <a:rPr lang="ru-RU" sz="2400" dirty="0">
                <a:latin typeface="+mn-lt"/>
              </a:rPr>
              <a:t> и телом, содержащим множество соответствующих значений из всех записей ис­ходной </a:t>
            </a:r>
            <a:r>
              <a:rPr lang="ru-RU" sz="2400" dirty="0" err="1">
                <a:latin typeface="+mn-lt"/>
              </a:rPr>
              <a:t>тA</a:t>
            </a:r>
            <a:r>
              <a:rPr lang="ru-RU" sz="2400" dirty="0">
                <a:latin typeface="+mn-lt"/>
              </a:rPr>
              <a:t>. </a:t>
            </a:r>
          </a:p>
          <a:p>
            <a:pPr algn="just"/>
            <a:r>
              <a:rPr lang="ru-RU" sz="2400" dirty="0">
                <a:latin typeface="+mn-lt"/>
              </a:rPr>
              <a:t>Проекция записывается так:</a:t>
            </a:r>
          </a:p>
          <a:p>
            <a:pPr algn="just"/>
            <a:r>
              <a:rPr lang="ru-RU" sz="2400" b="1" dirty="0" err="1">
                <a:latin typeface="+mn-lt"/>
              </a:rPr>
              <a:t>тА</a:t>
            </a:r>
            <a:r>
              <a:rPr lang="ru-RU" sz="2400" b="1" dirty="0">
                <a:latin typeface="+mn-lt"/>
              </a:rPr>
              <a:t> [</a:t>
            </a:r>
            <a:r>
              <a:rPr lang="ru-RU" sz="2400" b="1" dirty="0" err="1">
                <a:latin typeface="+mn-lt"/>
              </a:rPr>
              <a:t>Pi</a:t>
            </a:r>
            <a:r>
              <a:rPr lang="ru-RU" sz="2400" b="1" dirty="0">
                <a:latin typeface="+mn-lt"/>
              </a:rPr>
              <a:t>,…,</a:t>
            </a:r>
            <a:r>
              <a:rPr lang="ru-RU" sz="2400" b="1" dirty="0" err="1">
                <a:latin typeface="+mn-lt"/>
              </a:rPr>
              <a:t>Pк</a:t>
            </a:r>
            <a:r>
              <a:rPr lang="ru-RU" sz="2400" b="1" dirty="0">
                <a:latin typeface="+mn-lt"/>
              </a:rPr>
              <a:t>]</a:t>
            </a:r>
            <a:endParaRPr lang="ru-RU" sz="2400" dirty="0">
              <a:latin typeface="+mn-lt"/>
            </a:endParaRPr>
          </a:p>
          <a:p>
            <a:pPr algn="just"/>
            <a:r>
              <a:rPr lang="ru-RU" sz="2400" dirty="0">
                <a:latin typeface="+mn-lt"/>
              </a:rPr>
              <a:t>Здесь и далее считаем, что 1&lt;=i&lt;=n, 1&lt;=к&lt;=n</a:t>
            </a:r>
            <a:r>
              <a:rPr lang="ru-RU" sz="2400" dirty="0" smtClean="0">
                <a:latin typeface="+mn-lt"/>
              </a:rPr>
              <a:t>.</a:t>
            </a:r>
          </a:p>
          <a:p>
            <a:pPr algn="just"/>
            <a:endParaRPr lang="ru-RU" sz="2400" dirty="0">
              <a:latin typeface="+mn-lt"/>
            </a:endParaRPr>
          </a:p>
          <a:p>
            <a:pPr algn="just"/>
            <a:r>
              <a:rPr lang="ru-RU" sz="2400" dirty="0">
                <a:latin typeface="+mn-lt"/>
              </a:rPr>
              <a:t>Тем самым, при выполнении операции проекции получается «вертикальное» подмножество данного отношения, то есть подмножество, получаемое исключением всех атрибутов, отношения-операнда с естественным уничтожением потенциально возникающих кортежей-дубликатов</a:t>
            </a:r>
            <a:r>
              <a:rPr lang="ru-RU" sz="2400" dirty="0" smtClean="0">
                <a:latin typeface="+mn-lt"/>
              </a:rPr>
              <a:t>.</a:t>
            </a:r>
          </a:p>
          <a:p>
            <a:pPr indent="1076325" algn="just"/>
            <a:r>
              <a:rPr lang="ru-RU" sz="2400" dirty="0">
                <a:latin typeface="+mn-lt"/>
              </a:rPr>
              <a:t>П</a:t>
            </a:r>
            <a:r>
              <a:rPr lang="ru-RU" sz="2400" dirty="0" smtClean="0">
                <a:latin typeface="+mn-lt"/>
              </a:rPr>
              <a:t>роекция </a:t>
            </a:r>
            <a:r>
              <a:rPr lang="ru-RU" sz="2400" dirty="0">
                <a:latin typeface="+mn-lt"/>
              </a:rPr>
              <a:t>дает возможность получить вертикальное подмножество записей.</a:t>
            </a:r>
          </a:p>
          <a:p>
            <a:pPr algn="just"/>
            <a:endParaRPr lang="ru-RU" sz="2400" dirty="0">
              <a:latin typeface="+mn-lt"/>
            </a:endParaRPr>
          </a:p>
          <a:p>
            <a:pPr algn="just"/>
            <a:r>
              <a:rPr lang="ru-RU" sz="2400" dirty="0" smtClean="0">
                <a:latin typeface="+mn-lt"/>
              </a:rPr>
              <a:t>.</a:t>
            </a:r>
            <a:endParaRPr lang="ru-RU" sz="2400" dirty="0">
              <a:latin typeface="+mn-lt"/>
            </a:endParaRPr>
          </a:p>
          <a:p>
            <a:pPr lvl="0" algn="just" defTabSz="914400"/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69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0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18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Проекция</a:t>
            </a:r>
            <a:endParaRPr lang="ru-RU" sz="2800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440429" y="1257591"/>
            <a:ext cx="1131114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69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dirty="0"/>
              <a:t>Пример операций проекции</a:t>
            </a:r>
            <a:r>
              <a:rPr lang="ru-RU" sz="2400" dirty="0" smtClean="0">
                <a:latin typeface="+mn-lt"/>
              </a:rPr>
              <a:t>.</a:t>
            </a:r>
          </a:p>
          <a:p>
            <a:pPr algn="just"/>
            <a:endParaRPr lang="ru-RU" sz="2400" dirty="0">
              <a:latin typeface="+mn-lt"/>
            </a:endParaRPr>
          </a:p>
          <a:p>
            <a:pPr lvl="0" algn="just" defTabSz="914400"/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69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102202"/>
              </p:ext>
            </p:extLst>
          </p:nvPr>
        </p:nvGraphicFramePr>
        <p:xfrm>
          <a:off x="759041" y="2217704"/>
          <a:ext cx="4311959" cy="318793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862111"/>
                <a:gridCol w="2449848"/>
              </a:tblGrid>
              <a:tr h="531322"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1" spc="-5" dirty="0">
                          <a:effectLst/>
                        </a:rPr>
                        <a:t>NAME</a:t>
                      </a:r>
                      <a:endParaRPr lang="ru-RU" sz="2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1" spc="-5" dirty="0">
                          <a:effectLst/>
                        </a:rPr>
                        <a:t>CITY</a:t>
                      </a:r>
                      <a:endParaRPr lang="ru-RU" sz="2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31322"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Иванов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Москва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062643"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Петров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Нижни</a:t>
                      </a:r>
                      <a:r>
                        <a:rPr lang="en-US" sz="2400" b="0">
                          <a:effectLst/>
                        </a:rPr>
                        <a:t>й</a:t>
                      </a:r>
                      <a:r>
                        <a:rPr lang="en-US" sz="2400" b="0" spc="-5">
                          <a:effectLst/>
                        </a:rPr>
                        <a:t> Новгород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31322"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Сидоров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Рязань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31322"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Галкин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 err="1">
                          <a:effectLst/>
                        </a:rPr>
                        <a:t>Москва</a:t>
                      </a:r>
                      <a:endParaRPr lang="ru-RU" sz="2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362180"/>
              </p:ext>
            </p:extLst>
          </p:nvPr>
        </p:nvGraphicFramePr>
        <p:xfrm>
          <a:off x="7420323" y="2410862"/>
          <a:ext cx="2291337" cy="280161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2291337"/>
              </a:tblGrid>
              <a:tr h="457974"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CITY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57974"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Москва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427691"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 err="1">
                          <a:effectLst/>
                        </a:rPr>
                        <a:t>Нижни</a:t>
                      </a:r>
                      <a:r>
                        <a:rPr lang="en-US" sz="2400" b="0" dirty="0" err="1">
                          <a:effectLst/>
                        </a:rPr>
                        <a:t>й</a:t>
                      </a:r>
                      <a:r>
                        <a:rPr lang="en-US" sz="2400" b="0" spc="-5" dirty="0">
                          <a:effectLst/>
                        </a:rPr>
                        <a:t> </a:t>
                      </a:r>
                      <a:r>
                        <a:rPr lang="en-US" sz="2400" b="0" spc="-5" dirty="0" err="1">
                          <a:effectLst/>
                        </a:rPr>
                        <a:t>Новгород</a:t>
                      </a:r>
                      <a:endParaRPr lang="ru-RU" sz="2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57974"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0" spc="-5" dirty="0" err="1">
                          <a:effectLst/>
                        </a:rPr>
                        <a:t>Рязань</a:t>
                      </a:r>
                      <a:endParaRPr lang="ru-RU" sz="2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9232900" y="6088063"/>
            <a:ext cx="136842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718731"/>
            <a:ext cx="706154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cs typeface="Courier New" panose="02070309020205020404" pitchFamily="49" charset="0"/>
              </a:rPr>
              <a:t>A [NAME, CITY</a:t>
            </a:r>
            <a:r>
              <a:rPr kumimoji="0" lang="en-US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</a:rPr>
              <a:t>]           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</a:rPr>
              <a:t>                    </a:t>
            </a:r>
            <a:r>
              <a:rPr kumimoji="0" lang="en-US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</a:rPr>
              <a:t>         </a:t>
            </a:r>
            <a:r>
              <a:rPr kumimoji="0" lang="en-US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cs typeface="Courier New" panose="02070309020205020404" pitchFamily="49" charset="0"/>
              </a:rPr>
              <a:t>A [CITY]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89064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19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Проекция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9232900" y="6088063"/>
            <a:ext cx="136842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050280"/>
              </p:ext>
            </p:extLst>
          </p:nvPr>
        </p:nvGraphicFramePr>
        <p:xfrm>
          <a:off x="8372602" y="1041083"/>
          <a:ext cx="3563323" cy="146304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272612"/>
                <a:gridCol w="2290711"/>
              </a:tblGrid>
              <a:tr h="320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Код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Фам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Андреев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Петрова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Андреев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16062" y="1197871"/>
            <a:ext cx="789776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Получим проекцию по таблице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по полям Код и Фам.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тПр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:=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[Код, Фам]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073129"/>
              </p:ext>
            </p:extLst>
          </p:nvPr>
        </p:nvGraphicFramePr>
        <p:xfrm>
          <a:off x="7478531" y="5458791"/>
          <a:ext cx="4472552" cy="1293986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118577"/>
                <a:gridCol w="2353975"/>
              </a:tblGrid>
              <a:tr h="399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Фам</a:t>
                      </a:r>
                      <a:endParaRPr lang="ru-RU" sz="2400" b="1" dirty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</a:tr>
              <a:tr h="372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Андреев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2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Ж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Петрова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297915" y="2734135"/>
            <a:ext cx="11638010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492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Видно, что проекция позволяет отобрать из таблицы требуемые столбцы и исключить ненужные. В примере из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исключены два поля – П и Пол. Иногда удобно указывать не тот список полей, по которым берется проекция, а те поля, которые исключаются из исходной таблицы. В нашем примере можно сказать так: “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тПр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– это проекция, исключающая поля П и Пол из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”.  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Определим еще одну проекцию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по полям Пол и Фам.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тПр2:=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[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Пол,Фам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]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797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4228" y="787400"/>
            <a:ext cx="10058400" cy="98187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/>
              <a:t>Существующий набор основных операций РА состоит из операций, которые можно разделить на два класса:</a:t>
            </a:r>
          </a:p>
          <a:p>
            <a:pPr lvl="0"/>
            <a:r>
              <a:rPr lang="ru-RU" sz="2800" dirty="0"/>
              <a:t>теоретико-множественные операции; </a:t>
            </a:r>
          </a:p>
          <a:p>
            <a:pPr lvl="0"/>
            <a:r>
              <a:rPr lang="ru-RU" sz="2800" dirty="0"/>
              <a:t>специальные реляционные операции. </a:t>
            </a:r>
            <a:endParaRPr lang="ru-RU" sz="2800" dirty="0" smtClean="0"/>
          </a:p>
          <a:p>
            <a:pPr marL="0" lvl="0" indent="0">
              <a:buNone/>
            </a:pPr>
            <a:r>
              <a:rPr lang="ru-RU" sz="2800" dirty="0" smtClean="0"/>
              <a:t>В </a:t>
            </a:r>
            <a:r>
              <a:rPr lang="ru-RU" sz="2800" dirty="0"/>
              <a:t>состав теоретико-множественных операций входят традиционные операции над множествами: </a:t>
            </a:r>
          </a:p>
          <a:p>
            <a:pPr lvl="0"/>
            <a:r>
              <a:rPr lang="ru-RU" sz="2800" dirty="0"/>
              <a:t>объединение; </a:t>
            </a:r>
          </a:p>
          <a:p>
            <a:pPr lvl="0"/>
            <a:r>
              <a:rPr lang="ru-RU" sz="2800" dirty="0"/>
              <a:t>пересечение; </a:t>
            </a:r>
          </a:p>
          <a:p>
            <a:pPr lvl="0"/>
            <a:r>
              <a:rPr lang="ru-RU" sz="2800" dirty="0"/>
              <a:t>взятия разности (разность); </a:t>
            </a:r>
          </a:p>
          <a:p>
            <a:pPr lvl="0"/>
            <a:r>
              <a:rPr lang="ru-RU" sz="2800" dirty="0"/>
              <a:t>прямое произведение. 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</a:t>
            </a:fld>
            <a:endParaRPr lang="en-US" dirty="0"/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02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20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79936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Выборка (ограничение отношения)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9232900" y="6088063"/>
            <a:ext cx="136842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75711" y="1530800"/>
            <a:ext cx="10986677" cy="445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Операци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я</a:t>
            </a:r>
            <a:r>
              <a:rPr lang="ru-RU" sz="2400" spc="-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выборк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-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(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ил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-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операция</a:t>
            </a:r>
            <a:r>
              <a:rPr lang="ru-RU" sz="2400" b="1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ограничен</a:t>
            </a:r>
            <a:r>
              <a:rPr lang="ru-RU" sz="2400" spc="-10" dirty="0"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-3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я)</a:t>
            </a:r>
            <a:r>
              <a:rPr lang="ru-RU" sz="2400" spc="-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-</a:t>
            </a:r>
            <a:r>
              <a:rPr lang="ru-RU" sz="2400" spc="-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создает</a:t>
            </a:r>
            <a:r>
              <a:rPr lang="ru-RU" sz="2400" spc="-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ново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-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отн</a:t>
            </a:r>
            <a:r>
              <a:rPr lang="ru-RU" sz="2400" spc="5" dirty="0"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шени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е, содержащее</a:t>
            </a:r>
            <a:r>
              <a:rPr lang="ru-RU" sz="2400" spc="-4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тольк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-4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т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-4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строк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-4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отношения</a:t>
            </a:r>
            <a:r>
              <a:rPr lang="ru-RU" sz="2400" spc="-4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–</a:t>
            </a:r>
            <a:r>
              <a:rPr lang="ru-RU" sz="2400" spc="-4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операнда,</a:t>
            </a:r>
            <a:r>
              <a:rPr lang="ru-RU" sz="2400" spc="-5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которы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-4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удовлетворяют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некотором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spc="-7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10" dirty="0"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сло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ви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ю</a:t>
            </a:r>
            <a:r>
              <a:rPr lang="ru-RU" sz="2400" spc="-7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ограничени</a:t>
            </a:r>
            <a:r>
              <a:rPr lang="ru-RU" sz="2400" spc="5" dirty="0">
                <a:latin typeface="+mn-lt"/>
                <a:ea typeface="Times New Roman" panose="02020603050405020304" pitchFamily="18" charset="0"/>
              </a:rPr>
              <a:t>я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. Результатом ограничения </a:t>
            </a:r>
            <a:r>
              <a:rPr lang="ru-RU" sz="2400" spc="-5" dirty="0" err="1">
                <a:latin typeface="+mn-lt"/>
                <a:ea typeface="Times New Roman" panose="02020603050405020304" pitchFamily="18" charset="0"/>
              </a:rPr>
              <a:t>тА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 по некоторому условию называется таблица, у которой такой же заголовок, что и у </a:t>
            </a:r>
            <a:r>
              <a:rPr lang="ru-RU" sz="2400" spc="-5" dirty="0" err="1">
                <a:latin typeface="+mn-lt"/>
                <a:ea typeface="Times New Roman" panose="02020603050405020304" pitchFamily="18" charset="0"/>
              </a:rPr>
              <a:t>тА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, а тело состоит из такого множества всех записей исходной </a:t>
            </a:r>
            <a:r>
              <a:rPr lang="ru-RU" sz="2400" spc="-5" dirty="0" err="1">
                <a:latin typeface="+mn-lt"/>
                <a:ea typeface="Times New Roman" panose="02020603050405020304" pitchFamily="18" charset="0"/>
              </a:rPr>
              <a:t>тА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, которые удовлетворяют заданному условию. 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+mn-lt"/>
                <a:ea typeface="Times New Roman" panose="02020603050405020304" pitchFamily="18" charset="0"/>
              </a:rPr>
              <a:t>Операцию ограничения можно записать в виде выражения:</a:t>
            </a:r>
          </a:p>
          <a:p>
            <a:pPr indent="450215" algn="just">
              <a:lnSpc>
                <a:spcPct val="130000"/>
              </a:lnSpc>
              <a:spcAft>
                <a:spcPts val="0"/>
              </a:spcAft>
            </a:pPr>
            <a:r>
              <a:rPr lang="ru-RU" sz="2400" b="1" dirty="0">
                <a:latin typeface="+mn-lt"/>
                <a:cs typeface="Times New Roman" panose="02020603050405020304" pitchFamily="18" charset="0"/>
              </a:rPr>
              <a:t>A  WHERE  X θ Y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+mn-lt"/>
                <a:ea typeface="Times New Roman" panose="02020603050405020304" pitchFamily="18" charset="0"/>
              </a:rPr>
              <a:t>где θ – любой скалярный оператор сравнения; 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+mn-lt"/>
                <a:ea typeface="Times New Roman" panose="02020603050405020304" pitchFamily="18" charset="0"/>
              </a:rPr>
              <a:t>X,Y – </a:t>
            </a:r>
            <a:r>
              <a:rPr lang="ru-RU" sz="2400" dirty="0" err="1">
                <a:latin typeface="+mn-lt"/>
                <a:ea typeface="Times New Roman" panose="02020603050405020304" pitchFamily="18" charset="0"/>
              </a:rPr>
              <a:t>операнты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27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21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79936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Выборка (ограничение отношения)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9232900" y="6088063"/>
            <a:ext cx="136842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205004"/>
              </p:ext>
            </p:extLst>
          </p:nvPr>
        </p:nvGraphicFramePr>
        <p:xfrm>
          <a:off x="2484257" y="5481320"/>
          <a:ext cx="7227403" cy="128016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553161"/>
                <a:gridCol w="1403504"/>
                <a:gridCol w="2628144"/>
                <a:gridCol w="1642594"/>
              </a:tblGrid>
              <a:tr h="3539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Код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Фам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68710" y="1201554"/>
            <a:ext cx="11680722" cy="410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tabLst>
                <a:tab pos="57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57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57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57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57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 качестве обоих операндов могут использоваться поля таблицы, один из операндов может заменяться скалярным или литеральным значением. При этом оба операнда должны быть определены на одном домене, а оператор должен иметь смысл для этого домена.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С помощью ограничения можно отобрать из РТ нужные записи и получить горизонтальное подмножество записей.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Покажем применение ограничения для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. Отберем сотрудников-мужчин.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" algn="l"/>
              </a:tabLst>
            </a:pP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тСП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:=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тС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  WHERE Пол=”М”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Поле Пол может принимать литеральное (текстовое) значение, поэтому значение для условия операции взято в кавычки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3342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22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79936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Выборка (ограничение отношения)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9232900" y="6088063"/>
            <a:ext cx="136842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366197"/>
              </p:ext>
            </p:extLst>
          </p:nvPr>
        </p:nvGraphicFramePr>
        <p:xfrm>
          <a:off x="281673" y="3730361"/>
          <a:ext cx="6223818" cy="1752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258498"/>
                <a:gridCol w="1420424"/>
                <a:gridCol w="2571764"/>
                <a:gridCol w="973132"/>
              </a:tblGrid>
              <a:tr h="22606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NAME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CITY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AGE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1809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Иванов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Москва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45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1996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Петров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Нижни</a:t>
                      </a:r>
                      <a:r>
                        <a:rPr lang="en-US" sz="2000">
                          <a:effectLst/>
                        </a:rPr>
                        <a:t>й</a:t>
                      </a:r>
                      <a:r>
                        <a:rPr lang="en-US" sz="2000" spc="-5">
                          <a:effectLst/>
                        </a:rPr>
                        <a:t> Новгород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39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1777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Сидоров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Рязань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21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733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1896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Галкин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Москва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30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186099"/>
              </p:ext>
            </p:extLst>
          </p:nvPr>
        </p:nvGraphicFramePr>
        <p:xfrm>
          <a:off x="7134100" y="3620987"/>
          <a:ext cx="4754035" cy="10515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209367"/>
                <a:gridCol w="1297858"/>
                <a:gridCol w="1246173"/>
                <a:gridCol w="1000637"/>
              </a:tblGrid>
              <a:tr h="22606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NAME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CITY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AGE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733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1809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Иванов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Москва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45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1896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Галкин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Москва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30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807566"/>
              </p:ext>
            </p:extLst>
          </p:nvPr>
        </p:nvGraphicFramePr>
        <p:xfrm>
          <a:off x="7134098" y="5661663"/>
          <a:ext cx="4754036" cy="7010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314576"/>
                <a:gridCol w="1284456"/>
                <a:gridCol w="1131190"/>
                <a:gridCol w="1023814"/>
              </a:tblGrid>
              <a:tr h="22606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NAME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CITY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AGE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1896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Галкин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Москва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30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667867" y="1236607"/>
            <a:ext cx="11675249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Операцию ограничения иногда называют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θ-выборкой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, а условия ограничения – условиями выборки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, где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Times New Roman" panose="02020603050405020304" pitchFamily="18" charset="0"/>
              </a:rPr>
              <a:t>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означает любой скалярный оператор сравнения ( =, ≠, ≤, ≥ ).</a:t>
            </a:r>
            <a:r>
              <a:rPr lang="ru-RU" alt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endParaRPr lang="ru-RU" altLang="ru-RU" sz="2400" dirty="0" smtClean="0">
              <a:solidFill>
                <a:srgbClr val="0000FF"/>
              </a:solidFill>
              <a:latin typeface="+mn-lt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defTabSz="914400"/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Пример операций выборки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11275" y="3175825"/>
            <a:ext cx="2799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defTabSz="914400"/>
            <a:r>
              <a:rPr lang="ru-RU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Отношение А</a:t>
            </a:r>
            <a:endParaRPr lang="ru-RU" altLang="ru-RU" sz="2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3883" y="5717636"/>
            <a:ext cx="64235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defTabSz="914400"/>
            <a:r>
              <a:rPr lang="en-US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A where CITY = '</a:t>
            </a:r>
            <a:r>
              <a:rPr lang="ru-RU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Москва</a:t>
            </a:r>
            <a:r>
              <a:rPr lang="en-US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' and AGE &lt; 40</a:t>
            </a:r>
            <a:endParaRPr lang="ru-RU" altLang="ru-RU" sz="2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499776" y="2852547"/>
            <a:ext cx="3853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A </a:t>
            </a:r>
            <a:r>
              <a:rPr lang="ru-RU" altLang="ru-RU" sz="2400" b="1" dirty="0" err="1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where</a:t>
            </a:r>
            <a:r>
              <a:rPr lang="ru-RU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 CITY = 'Москва'</a:t>
            </a:r>
            <a:endParaRPr lang="ru-RU" altLang="ru-RU" sz="24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26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23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79936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Оператор обновления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4576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Унарные операторы-действия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1530" y="1146415"/>
            <a:ext cx="118226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Далее рассмотрим унарные </a:t>
            </a:r>
            <a:r>
              <a:rPr lang="ru-RU" sz="2400" b="1" dirty="0"/>
              <a:t>операторы-действия. </a:t>
            </a:r>
            <a:r>
              <a:rPr lang="ru-RU" sz="2400" dirty="0"/>
              <a:t>Эти операторы стали применять на практике для выполнения действий над РТ, а именно обновления данных и удаления записей. </a:t>
            </a:r>
            <a:endParaRPr lang="ru-RU" sz="2400" dirty="0" smtClean="0"/>
          </a:p>
          <a:p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91920"/>
              </p:ext>
            </p:extLst>
          </p:nvPr>
        </p:nvGraphicFramePr>
        <p:xfrm>
          <a:off x="3238703" y="5448184"/>
          <a:ext cx="5890548" cy="1405269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745348"/>
                <a:gridCol w="1090842"/>
                <a:gridCol w="1963516"/>
                <a:gridCol w="1090842"/>
              </a:tblGrid>
              <a:tr h="3385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Таб_н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Фам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Пол</a:t>
                      </a:r>
                      <a:endParaRPr lang="ru-RU" sz="2000" b="1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16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 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Андреев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М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6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102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 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Петрова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Ж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6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203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 3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Андреев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1530" y="2433476"/>
            <a:ext cx="11822651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Оператор обновления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имеет вид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UPDATE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Р1:=выр1,…,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Pk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:=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вырK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,…,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Рn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:=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вырN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,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где значение каждого из полей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Рk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является результатом вычисления скаляр­ного выражения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вырK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. Все записи в таблице обновляются в соответствии с указанными операторами присвоения.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Переведем сотрудников из цеха 2 в цех 3.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UPDATE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тСТ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WHERE П=2 П:=3</a:t>
            </a:r>
            <a:endParaRPr lang="ru-RU" altLang="ru-RU" sz="2400" dirty="0">
              <a:latin typeface="+mn-lt"/>
            </a:endParaRP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Эта операция  позволила перевести одного сотрудника из цеха 2 в цех 3.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911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24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79936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Оператор удаления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Унарные операторы-действия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838070"/>
              </p:ext>
            </p:extLst>
          </p:nvPr>
        </p:nvGraphicFramePr>
        <p:xfrm>
          <a:off x="2904451" y="5281065"/>
          <a:ext cx="5772125" cy="1412129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137824"/>
                <a:gridCol w="1068912"/>
                <a:gridCol w="1496477"/>
                <a:gridCol w="1068912"/>
              </a:tblGrid>
              <a:tr h="4926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Таб_н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Фам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Пол</a:t>
                      </a:r>
                      <a:endParaRPr lang="ru-RU" sz="2000" b="1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</a:tr>
              <a:tr h="45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Андреев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М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102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Петрова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Ж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789563" y="1272746"/>
            <a:ext cx="11158973" cy="410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Имеет вид        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DELETE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тА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&lt;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выр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&gt;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Этот оператор позволяет удалить из таблицы те записи, для которых выполняется заданное выражение &lt;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выр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&gt;. Удалим записи о сотрудниках, которые работают в цехе 3.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DELETE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тСТ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WHERE П=3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Этот оператор удалит одну запись о сотруднике, который работал в цехе 3.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 указанных операциях выражение &lt;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выр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&gt; часто является просто ограничи­вающим условием для таблицы.  Нужно также обратить внимание, что данные операторы-действия работают с множеством записей.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975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25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79936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Оператор вставки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Унарные операторы-действия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654164" y="1152525"/>
            <a:ext cx="11537836" cy="595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400" dirty="0">
                <a:latin typeface="+mn-lt"/>
              </a:rPr>
              <a:t>Рассмотрим дополнительную операцию РА – </a:t>
            </a:r>
            <a:r>
              <a:rPr lang="ru-RU" sz="2400" b="1" dirty="0">
                <a:latin typeface="+mn-lt"/>
              </a:rPr>
              <a:t>оператор вставки</a:t>
            </a:r>
            <a:r>
              <a:rPr lang="ru-RU" sz="2400" dirty="0">
                <a:latin typeface="+mn-lt"/>
              </a:rPr>
              <a:t>. </a:t>
            </a:r>
            <a:endParaRPr lang="ru-RU" sz="2400" dirty="0" smtClean="0">
              <a:latin typeface="+mn-lt"/>
            </a:endParaRPr>
          </a:p>
          <a:p>
            <a:endParaRPr lang="ru-RU" sz="2400" dirty="0" smtClean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Эта </a:t>
            </a:r>
            <a:r>
              <a:rPr lang="ru-RU" sz="2400" dirty="0">
                <a:latin typeface="+mn-lt"/>
              </a:rPr>
              <a:t>би­нарная операция  имеет вид  </a:t>
            </a:r>
          </a:p>
          <a:p>
            <a:r>
              <a:rPr lang="ru-RU" sz="2400" b="1" dirty="0">
                <a:latin typeface="+mn-lt"/>
              </a:rPr>
              <a:t>INSERT &lt;источник&gt;&lt;</a:t>
            </a:r>
            <a:r>
              <a:rPr lang="ru-RU" sz="2400" b="1" dirty="0" err="1">
                <a:latin typeface="+mn-lt"/>
              </a:rPr>
              <a:t>выр</a:t>
            </a:r>
            <a:r>
              <a:rPr lang="ru-RU" sz="2400" b="1" dirty="0">
                <a:latin typeface="+mn-lt"/>
              </a:rPr>
              <a:t>&gt; INTO &lt;получатель&gt;. </a:t>
            </a:r>
            <a:endParaRPr lang="ru-RU" sz="2400" b="1" dirty="0" smtClean="0">
              <a:latin typeface="+mn-lt"/>
            </a:endParaRPr>
          </a:p>
          <a:p>
            <a:endParaRPr lang="ru-RU" sz="2400" dirty="0">
              <a:latin typeface="+mn-lt"/>
            </a:endParaRPr>
          </a:p>
          <a:p>
            <a:r>
              <a:rPr lang="ru-RU" sz="2400" dirty="0">
                <a:latin typeface="+mn-lt"/>
              </a:rPr>
              <a:t>Здесь  &lt;источник&gt; и &lt;получатель&gt;  – выражения, представляющие совмес­тимые по типу таблицы. Значение таблицы &lt;источник&gt; вычисляется по </a:t>
            </a:r>
            <a:r>
              <a:rPr lang="ru-RU" sz="2400" dirty="0" err="1">
                <a:latin typeface="+mn-lt"/>
              </a:rPr>
              <a:t>выпажению</a:t>
            </a:r>
            <a:r>
              <a:rPr lang="ru-RU" sz="2400" dirty="0">
                <a:latin typeface="+mn-lt"/>
              </a:rPr>
              <a:t> &lt;</a:t>
            </a:r>
            <a:r>
              <a:rPr lang="ru-RU" sz="2400" dirty="0" err="1">
                <a:latin typeface="+mn-lt"/>
              </a:rPr>
              <a:t>выр</a:t>
            </a:r>
            <a:r>
              <a:rPr lang="ru-RU" sz="2400" dirty="0">
                <a:latin typeface="+mn-lt"/>
              </a:rPr>
              <a:t>&gt; и все записи результата вставляются в таблицу &lt;получатель&gt;. </a:t>
            </a:r>
          </a:p>
          <a:p>
            <a:r>
              <a:rPr lang="ru-RU" sz="2400" dirty="0">
                <a:latin typeface="+mn-lt"/>
              </a:rPr>
              <a:t>Например, операция</a:t>
            </a:r>
          </a:p>
          <a:p>
            <a:r>
              <a:rPr lang="ru-RU" sz="2400" b="1" dirty="0">
                <a:latin typeface="+mn-lt"/>
              </a:rPr>
              <a:t>INSERT  T2  WHERE Количество&lt;3 INTO T3 </a:t>
            </a:r>
          </a:p>
          <a:p>
            <a:r>
              <a:rPr lang="ru-RU" sz="2400" dirty="0">
                <a:latin typeface="+mn-lt"/>
              </a:rPr>
              <a:t>позволит перенести из таблицы Т2 записи о студентах, изучивших менее трех дисциплин, в таблицу Т3.</a:t>
            </a:r>
          </a:p>
          <a:p>
            <a:r>
              <a:rPr lang="ru-RU" sz="2400" dirty="0">
                <a:latin typeface="+mn-lt"/>
              </a:rPr>
              <a:t>В принципе оператор вставки может быть и унарным, если  &lt;источник&gt; и &lt;получатель&gt;  – это одна и та же таблица. </a:t>
            </a:r>
          </a:p>
          <a:p>
            <a:r>
              <a:rPr lang="ru-RU" sz="24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1395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26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79936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Совместимость по типу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31813" y="1365360"/>
            <a:ext cx="11537836" cy="4847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dirty="0">
                <a:latin typeface="+mn-lt"/>
              </a:rPr>
              <a:t>Две таблицы считаются совместимыми по типу, если у них одинаковые заголовки, а именно: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latin typeface="+mn-lt"/>
              </a:rPr>
              <a:t> каждая из таблиц имеет одно и то же множество полей;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latin typeface="+mn-lt"/>
              </a:rPr>
              <a:t> соответствующие поля определены на одном и том же домене.</a:t>
            </a:r>
          </a:p>
          <a:p>
            <a:pPr algn="just"/>
            <a:r>
              <a:rPr lang="ru-RU" sz="2400" dirty="0">
                <a:latin typeface="+mn-lt"/>
              </a:rPr>
              <a:t>Такие таблицы иногда называют совместимыми по объединению или просто совместимыми.</a:t>
            </a:r>
          </a:p>
          <a:p>
            <a:pPr algn="just"/>
            <a:r>
              <a:rPr lang="ru-RU" sz="2400" dirty="0">
                <a:latin typeface="+mn-lt"/>
              </a:rPr>
              <a:t>Для проведения операций объединения, пересечения и разности необходимо, чтобы исходные таблицы-операнды были совместимости по типу. </a:t>
            </a:r>
          </a:p>
          <a:p>
            <a:pPr algn="just"/>
            <a:r>
              <a:rPr lang="ru-RU" sz="2400" dirty="0">
                <a:latin typeface="+mn-lt"/>
              </a:rPr>
              <a:t>Рассмотрим на примерах основные бинарные операции РА. В качестве исходных рассмотрим две таблицы с конкретной смысловой информацией.</a:t>
            </a:r>
          </a:p>
          <a:p>
            <a:pPr algn="just"/>
            <a:r>
              <a:rPr lang="ru-RU" sz="24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1856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27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368861" y="3009591"/>
            <a:ext cx="275267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defTabSz="914400">
              <a:tabLst>
                <a:tab pos="228600" algn="l"/>
                <a:tab pos="588963" algn="l"/>
              </a:tabLst>
            </a:pPr>
            <a:r>
              <a:rPr lang="ru-RU" altLang="ru-RU" dirty="0" err="1">
                <a:ea typeface="Times New Roman" panose="02020603050405020304" pitchFamily="18" charset="0"/>
              </a:rPr>
              <a:t>тОбщежитие</a:t>
            </a:r>
            <a:r>
              <a:rPr lang="ru-RU" altLang="ru-RU" dirty="0">
                <a:ea typeface="Times New Roman" panose="02020603050405020304" pitchFamily="18" charset="0"/>
              </a:rPr>
              <a:t> (</a:t>
            </a:r>
            <a:r>
              <a:rPr lang="ru-RU" altLang="ru-RU" dirty="0" err="1">
                <a:ea typeface="Times New Roman" panose="02020603050405020304" pitchFamily="18" charset="0"/>
              </a:rPr>
              <a:t>тО</a:t>
            </a:r>
            <a:r>
              <a:rPr lang="ru-RU" altLang="ru-RU" dirty="0">
                <a:ea typeface="Times New Roman" panose="02020603050405020304" pitchFamily="18" charset="0"/>
              </a:rPr>
              <a:t>) 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79936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Совместимость по типу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31813" y="3581351"/>
            <a:ext cx="11537836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b="1" dirty="0"/>
              <a:t> 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718395"/>
              </p:ext>
            </p:extLst>
          </p:nvPr>
        </p:nvGraphicFramePr>
        <p:xfrm>
          <a:off x="1311275" y="1761252"/>
          <a:ext cx="10585681" cy="12192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424996"/>
                <a:gridCol w="1621782"/>
                <a:gridCol w="1763148"/>
                <a:gridCol w="2111481"/>
                <a:gridCol w="366427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Група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Прізвище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Середній бал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информация о студентах,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проходящих </a:t>
                      </a:r>
                      <a:r>
                        <a:rPr lang="ru-RU" sz="2000" dirty="0" err="1">
                          <a:effectLst/>
                        </a:rPr>
                        <a:t>спецподготовку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 военной кафедре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Гр1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Андреев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Гр2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Антонов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69901"/>
              </p:ext>
            </p:extLst>
          </p:nvPr>
        </p:nvGraphicFramePr>
        <p:xfrm>
          <a:off x="1311275" y="3475368"/>
          <a:ext cx="10585680" cy="10668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284588"/>
                <a:gridCol w="1584213"/>
                <a:gridCol w="1721282"/>
                <a:gridCol w="1912537"/>
                <a:gridCol w="408306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Группа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Фамилия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Комната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информация о студентах,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проживающих в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общежитии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Гр1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Андреев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5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Гр3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Петров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59120" y="4875081"/>
            <a:ext cx="11537836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tabLst>
                <a:tab pos="228600" algn="l"/>
                <a:tab pos="588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228600" algn="l"/>
                <a:tab pos="588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228600" algn="l"/>
                <a:tab pos="588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228600" algn="l"/>
                <a:tab pos="588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228600" algn="l"/>
                <a:tab pos="588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88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88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88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588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588963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Для обеих таблиц можно утверждать следующее: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228600" algn="l"/>
                <a:tab pos="588963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они имеют ключ (Код);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228600" algn="l"/>
                <a:tab pos="588963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они состоят из одинакового числа полей, равного 4;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228600" algn="l"/>
                <a:tab pos="588963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три первых поля определены на одних и тех же до­менах соответственно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06629" y="1178533"/>
            <a:ext cx="3411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just" defTabSz="914400">
              <a:tabLst>
                <a:tab pos="228600" algn="l"/>
                <a:tab pos="588963" algn="l"/>
              </a:tabLst>
            </a:pPr>
            <a:r>
              <a:rPr lang="ru-RU" altLang="ru-RU" dirty="0" err="1">
                <a:ea typeface="Times New Roman" panose="02020603050405020304" pitchFamily="18" charset="0"/>
              </a:rPr>
              <a:t>тСпецподготовка</a:t>
            </a:r>
            <a:r>
              <a:rPr lang="ru-RU" altLang="ru-RU" dirty="0">
                <a:ea typeface="Times New Roman" panose="02020603050405020304" pitchFamily="18" charset="0"/>
              </a:rPr>
              <a:t> (</a:t>
            </a:r>
            <a:r>
              <a:rPr lang="ru-RU" altLang="ru-RU" dirty="0" err="1">
                <a:ea typeface="Times New Roman" panose="02020603050405020304" pitchFamily="18" charset="0"/>
              </a:rPr>
              <a:t>тСп</a:t>
            </a:r>
            <a:r>
              <a:rPr lang="ru-RU" altLang="ru-RU" dirty="0">
                <a:ea typeface="Times New Roman" panose="02020603050405020304" pitchFamily="18" charset="0"/>
              </a:rPr>
              <a:t>)  </a:t>
            </a:r>
          </a:p>
        </p:txBody>
      </p:sp>
    </p:spTree>
    <p:extLst>
      <p:ext uri="{BB962C8B-B14F-4D97-AF65-F5344CB8AC3E}">
        <p14:creationId xmlns:p14="http://schemas.microsoft.com/office/powerpoint/2010/main" val="401619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28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372923" y="583798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Совместимость по типу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31813" y="940897"/>
            <a:ext cx="11560118" cy="6324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1165225" algn="just"/>
            <a:r>
              <a:rPr lang="ru-RU" sz="2400" dirty="0">
                <a:latin typeface="+mn-lt"/>
              </a:rPr>
              <a:t>Основные </a:t>
            </a:r>
            <a:r>
              <a:rPr lang="ru-RU" sz="2400" dirty="0" err="1">
                <a:latin typeface="+mn-lt"/>
              </a:rPr>
              <a:t>теоретико</a:t>
            </a:r>
            <a:r>
              <a:rPr lang="ru-RU" sz="2400" dirty="0">
                <a:latin typeface="+mn-lt"/>
              </a:rPr>
              <a:t> </a:t>
            </a:r>
            <a:r>
              <a:rPr lang="uk-UA" sz="2400" dirty="0">
                <a:latin typeface="+mn-lt"/>
              </a:rPr>
              <a:t>- </a:t>
            </a:r>
            <a:r>
              <a:rPr lang="ru-RU" sz="2400" dirty="0">
                <a:latin typeface="+mn-lt"/>
              </a:rPr>
              <a:t>множественные операции РА с этими таблицами не могут быть проведены, потому что исходные таблицы-операнды несовместимы. Видно, что в таблицах возникает два вида конфликтов:</a:t>
            </a:r>
          </a:p>
          <a:p>
            <a:pPr lvl="0" algn="just"/>
            <a:r>
              <a:rPr lang="ru-RU" sz="2400" dirty="0">
                <a:latin typeface="+mn-lt"/>
              </a:rPr>
              <a:t>конфликт имен полей, так как поля имеют разные имена;</a:t>
            </a:r>
          </a:p>
          <a:p>
            <a:pPr lvl="0" algn="just"/>
            <a:r>
              <a:rPr lang="ru-RU" sz="2400" dirty="0">
                <a:latin typeface="+mn-lt"/>
              </a:rPr>
              <a:t>конфликт доменов, так как последние (четвертые) поля определены имеют разный смысл (определены на разных доменах).</a:t>
            </a:r>
          </a:p>
          <a:p>
            <a:pPr algn="just"/>
            <a:r>
              <a:rPr lang="ru-RU" sz="2400" dirty="0">
                <a:latin typeface="+mn-lt"/>
              </a:rPr>
              <a:t>Прежде чем рассматривать примеры выполнения бинарных операций РА, необходимо разрешить перечисленные конфликты путем достижения совмести­мости исходных таблиц по типу. Для этого выполним преобразования исходных таблиц. </a:t>
            </a:r>
          </a:p>
          <a:p>
            <a:pPr algn="just"/>
            <a:r>
              <a:rPr lang="ru-RU" sz="2400" dirty="0">
                <a:latin typeface="+mn-lt"/>
              </a:rPr>
              <a:t>Любые две таблицы могут быть сделаны совместимыми путем применения преобразования к одной из этих таблиц. При этом операция переименования на­ряду с операциями проекции применяется только к одной из таблиц-операндов. Но часто удобнее с целью симметрии произвести двойное преобразование обеих таблиц. </a:t>
            </a:r>
          </a:p>
          <a:p>
            <a:pPr algn="just"/>
            <a:r>
              <a:rPr lang="ru-RU" sz="24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011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29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372923" y="583798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Совместимость по типу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31813" y="3895552"/>
            <a:ext cx="11560118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b="1" dirty="0"/>
              <a:t> 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423158"/>
              </p:ext>
            </p:extLst>
          </p:nvPr>
        </p:nvGraphicFramePr>
        <p:xfrm>
          <a:off x="6517544" y="5546657"/>
          <a:ext cx="5532898" cy="1177785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866151"/>
                <a:gridCol w="1316955"/>
                <a:gridCol w="1674896"/>
                <a:gridCol w="1674896"/>
              </a:tblGrid>
              <a:tr h="23649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Код</a:t>
                      </a:r>
                      <a:endParaRPr lang="ru-RU" sz="2000" b="1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Гр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Фам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Балл</a:t>
                      </a:r>
                      <a:endParaRPr lang="ru-RU" sz="2000" b="1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220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Гр1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Андреев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5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Гр2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Антонов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839402"/>
              </p:ext>
            </p:extLst>
          </p:nvPr>
        </p:nvGraphicFramePr>
        <p:xfrm>
          <a:off x="454305" y="5598714"/>
          <a:ext cx="5837235" cy="10668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732016"/>
                <a:gridCol w="1650369"/>
                <a:gridCol w="1937634"/>
                <a:gridCol w="151721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Код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Гр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Фам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Комната</a:t>
                      </a:r>
                      <a:endParaRPr lang="ru-RU" sz="2000" b="1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Гр1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Андреев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Гр3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Петров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73302" y="969962"/>
            <a:ext cx="11477140" cy="447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11652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Применим сначала к обеим таблицам переименование.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R="0" lvl="0" indent="11652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тC2 :=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тСп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RENAME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Група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 AS   Гр,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R="0" lvl="0" indent="11652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           </a:t>
            </a:r>
            <a:r>
              <a:rPr kumimoji="0" lang="uk-UA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Прізвище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 AS   Фам, </a:t>
            </a:r>
            <a:r>
              <a:rPr kumimoji="0" lang="uk-UA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Середній б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ал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As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Балл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R="0" lvl="0" indent="11652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тО2 :=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тО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RENAME Группа  AS   Гр,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R="0" lvl="0" indent="11652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           Фамилия  AS   Фам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Теперь в таблицах тС2 и тО2 частично разрешен конфликт имен полей: три поля имеют одинаковые имена. При этом в таблицах осталось по одному полю с различными именами: Балл (тС2) и Комната (тО2). Это числовые поля, относящиеся к разным доменам. Можно было дать им одинаковые имена, например, переименовать поле Комната в Балл, и рассматривать далее таблицы как совместимые. Однако при этом был бы нарушен смысл доменов.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040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</a:t>
            </a:fld>
            <a:endParaRPr lang="en-US" dirty="0"/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551470" y="787399"/>
            <a:ext cx="1984724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78077" y="934717"/>
            <a:ext cx="2593251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" t="56477" r="-3244" b="5654"/>
          <a:stretch/>
        </p:blipFill>
        <p:spPr bwMode="auto">
          <a:xfrm>
            <a:off x="1578077" y="1229353"/>
            <a:ext cx="9999406" cy="512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03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30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871478" y="767286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Совместимость по типу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31813" y="3895552"/>
            <a:ext cx="11560118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b="1" dirty="0"/>
              <a:t> 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89913"/>
              </p:ext>
            </p:extLst>
          </p:nvPr>
        </p:nvGraphicFramePr>
        <p:xfrm>
          <a:off x="6856000" y="5099005"/>
          <a:ext cx="4753372" cy="109728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898463"/>
                <a:gridCol w="1568504"/>
                <a:gridCol w="228640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Код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Фам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Антонов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924849"/>
              </p:ext>
            </p:extLst>
          </p:nvPr>
        </p:nvGraphicFramePr>
        <p:xfrm>
          <a:off x="711865" y="5099005"/>
          <a:ext cx="5384135" cy="109728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395623"/>
                <a:gridCol w="1795182"/>
                <a:gridCol w="219333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Код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Фам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Андреев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Гр3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Петров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68498" y="1292657"/>
            <a:ext cx="10940874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Для исключения конфликта доменов приведем таблицы к полной совместимости путем исключения полей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Балл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и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Комната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из дальнейшего рассмотрения.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Для этого применим проекцию к таблицам тС2 и тО2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        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тА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:=тС2 [Код, Гр, Фам]					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altLang="ru-RU" sz="2400" dirty="0" smtClean="0">
                <a:latin typeface="+mn-lt"/>
                <a:ea typeface="Times New Roman" panose="02020603050405020304" pitchFamily="18" charset="0"/>
              </a:rPr>
              <a:t>        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тВ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:=тО2 [Код, Гр, Фам]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Теперь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тА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и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тВ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совместимы.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С ними без проблем могут быть вы­полнены основные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теоретико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–множественные операции РА.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266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31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323428" y="660608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Объединение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15940" y="1183828"/>
            <a:ext cx="11876059" cy="595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400" b="1" u="sng" dirty="0">
                <a:latin typeface="+mn-lt"/>
              </a:rPr>
              <a:t>Объединением</a:t>
            </a:r>
            <a:r>
              <a:rPr lang="ru-RU" sz="2400" dirty="0">
                <a:latin typeface="+mn-lt"/>
              </a:rPr>
              <a:t> двух совместимых по типу отношений А и В  (А ∪ В) называется отношение с тем же заголовком, как в отношениях А и В, и с телом, состоящим из множества кортежей t, принадлежащих А или В или обоим отношениям.</a:t>
            </a:r>
          </a:p>
          <a:p>
            <a:r>
              <a:rPr lang="ru-RU" sz="2400" dirty="0">
                <a:latin typeface="+mn-lt"/>
              </a:rPr>
              <a:t>А ∪  В</a:t>
            </a:r>
          </a:p>
          <a:p>
            <a:r>
              <a:rPr lang="ru-RU" sz="2400" dirty="0">
                <a:latin typeface="+mn-lt"/>
              </a:rPr>
              <a:t>При выполнении операции объединения двух отношений создается отношение, включающее кортежи, входящие хотя бы в одно из отношений-операндов. Обратите внимание, что повторяющиеся кортежи удаляются по определению отношения</a:t>
            </a:r>
          </a:p>
          <a:p>
            <a:r>
              <a:rPr lang="ru-RU" sz="2400" b="1" dirty="0">
                <a:latin typeface="+mn-lt"/>
              </a:rPr>
              <a:t>Объединение</a:t>
            </a:r>
            <a:r>
              <a:rPr lang="ru-RU" sz="2400" dirty="0">
                <a:latin typeface="+mn-lt"/>
              </a:rPr>
              <a:t> двух совместимых таблиц </a:t>
            </a:r>
            <a:r>
              <a:rPr lang="ru-RU" sz="2400" dirty="0" err="1">
                <a:latin typeface="+mn-lt"/>
              </a:rPr>
              <a:t>тА</a:t>
            </a:r>
            <a:r>
              <a:rPr lang="ru-RU" sz="2400" dirty="0">
                <a:latin typeface="+mn-lt"/>
              </a:rPr>
              <a:t> и </a:t>
            </a:r>
            <a:r>
              <a:rPr lang="ru-RU" sz="2400" dirty="0" err="1">
                <a:latin typeface="+mn-lt"/>
              </a:rPr>
              <a:t>тВ</a:t>
            </a:r>
            <a:r>
              <a:rPr lang="ru-RU" sz="2400" dirty="0">
                <a:latin typeface="+mn-lt"/>
              </a:rPr>
              <a:t> – это таблица, у которой такой же заголовок, что и у исходных таблиц-операндов, а тело состоит из таких записей, которые  входят хотя бы в одну  из исходных таблиц (или в </a:t>
            </a:r>
            <a:r>
              <a:rPr lang="ru-RU" sz="2400" dirty="0" err="1">
                <a:latin typeface="+mn-lt"/>
              </a:rPr>
              <a:t>тА</a:t>
            </a:r>
            <a:r>
              <a:rPr lang="ru-RU" sz="2400" dirty="0">
                <a:latin typeface="+mn-lt"/>
              </a:rPr>
              <a:t> или в </a:t>
            </a:r>
            <a:r>
              <a:rPr lang="ru-RU" sz="2400" dirty="0" err="1">
                <a:latin typeface="+mn-lt"/>
              </a:rPr>
              <a:t>тВ</a:t>
            </a:r>
            <a:r>
              <a:rPr lang="ru-RU" sz="2400" dirty="0">
                <a:latin typeface="+mn-lt"/>
              </a:rPr>
              <a:t>).</a:t>
            </a:r>
          </a:p>
          <a:p>
            <a:r>
              <a:rPr lang="ru-RU" sz="2400" dirty="0">
                <a:latin typeface="+mn-lt"/>
              </a:rPr>
              <a:t>В общем виде объединение записывается так</a:t>
            </a:r>
          </a:p>
          <a:p>
            <a:r>
              <a:rPr lang="ru-RU" sz="2400" b="1" dirty="0" err="1">
                <a:latin typeface="+mn-lt"/>
              </a:rPr>
              <a:t>тA</a:t>
            </a:r>
            <a:r>
              <a:rPr lang="ru-RU" sz="2400" b="1" dirty="0">
                <a:latin typeface="+mn-lt"/>
              </a:rPr>
              <a:t>  UNION  </a:t>
            </a:r>
            <a:r>
              <a:rPr lang="ru-RU" sz="2400" b="1" dirty="0" err="1">
                <a:latin typeface="+mn-lt"/>
              </a:rPr>
              <a:t>тB</a:t>
            </a:r>
            <a:endParaRPr lang="ru-RU" sz="2400" dirty="0">
              <a:latin typeface="+mn-lt"/>
            </a:endParaRPr>
          </a:p>
          <a:p>
            <a:pPr algn="just"/>
            <a:r>
              <a:rPr lang="ru-RU" sz="2400" b="1" dirty="0">
                <a:latin typeface="+mn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0720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32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323428" y="660608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Объединение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71351" y="5903397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15940" y="3953817"/>
            <a:ext cx="11876059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b="1" dirty="0">
                <a:latin typeface="+mn-lt"/>
              </a:rPr>
              <a:t> 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769365"/>
              </p:ext>
            </p:extLst>
          </p:nvPr>
        </p:nvGraphicFramePr>
        <p:xfrm>
          <a:off x="2683417" y="5183583"/>
          <a:ext cx="6825165" cy="146304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135109"/>
                <a:gridCol w="2272499"/>
                <a:gridCol w="241755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Код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Фам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Гр1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Антонов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7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Гр3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Петров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31813" y="1279317"/>
            <a:ext cx="1138488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Для нашего примера таблица объединения  будет иметь вид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тU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: =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тA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 UNION 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тB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Таблица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тU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представляет информацию о всех студентах: или обучающихся на военной кафедре, или живущих в общежитии (или, или).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При выполнении объединения существует возможность появления повто­ряющихся записей. Они должны быть исключены.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Из таблицы 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тU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исключена повторяющаяся запись (Андреев).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956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33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323428" y="660608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Пересечение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32715" y="1122371"/>
            <a:ext cx="11631101" cy="226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dirty="0">
                <a:latin typeface="Century Gothic" panose="020B0502020202020204" pitchFamily="34" charset="0"/>
              </a:rPr>
              <a:t>Пересечением двух совместимых по типу отношений А и В (А ∩ В) </a:t>
            </a:r>
            <a:r>
              <a:rPr lang="ru-RU" sz="2400" dirty="0" smtClean="0">
                <a:latin typeface="Century Gothic" panose="020B0502020202020204" pitchFamily="34" charset="0"/>
              </a:rPr>
              <a:t>называется </a:t>
            </a:r>
            <a:r>
              <a:rPr lang="ru-RU" sz="2400" dirty="0">
                <a:latin typeface="Century Gothic" panose="020B0502020202020204" pitchFamily="34" charset="0"/>
              </a:rPr>
              <a:t>отношение с тем же заголовком, как в отношениях А и В, и с телом, состоящим из множества кортежей t, принадлежащих одновременно обоим отношениям А и В. Операция пересечения двух отношений создает отношение, включающее все кортежи, входящие в оба отношения-операнда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504429"/>
              </p:ext>
            </p:extLst>
          </p:nvPr>
        </p:nvGraphicFramePr>
        <p:xfrm>
          <a:off x="3563394" y="6058398"/>
          <a:ext cx="5065212" cy="7010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384518"/>
                <a:gridCol w="1384518"/>
                <a:gridCol w="1384518"/>
                <a:gridCol w="911658"/>
              </a:tblGrid>
              <a:tr h="226060"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NAME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CITY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AGE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7330"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1809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Иванов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Москва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45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006240" y="5564877"/>
            <a:ext cx="33979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Times New Roman" panose="02020603050405020304" pitchFamily="18" charset="0"/>
              </a:rPr>
              <a:t>А ∩  В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9938" y="3296592"/>
            <a:ext cx="2799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defTabSz="914400"/>
            <a:r>
              <a:rPr lang="ru-RU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Отношение А</a:t>
            </a:r>
            <a:endParaRPr lang="ru-RU" altLang="ru-RU" sz="24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686261"/>
              </p:ext>
            </p:extLst>
          </p:nvPr>
        </p:nvGraphicFramePr>
        <p:xfrm>
          <a:off x="448008" y="3856138"/>
          <a:ext cx="5921042" cy="1421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268632"/>
                <a:gridCol w="1481761"/>
                <a:gridCol w="2501467"/>
                <a:gridCol w="669182"/>
              </a:tblGrid>
              <a:tr h="226060"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NAME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CITY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AGE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1809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Иванов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Москва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45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70205"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1996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Петров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Нижний</a:t>
                      </a:r>
                      <a:r>
                        <a:rPr lang="en-US" sz="2000" spc="-5" dirty="0">
                          <a:effectLst/>
                        </a:rPr>
                        <a:t> </a:t>
                      </a:r>
                      <a:r>
                        <a:rPr lang="en-US" sz="2000" spc="-5" dirty="0" err="1">
                          <a:effectLst/>
                        </a:rPr>
                        <a:t>Новгород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39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7330"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1777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Сидоров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Рязань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21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7306136" y="3337997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defTabSz="914400"/>
            <a:r>
              <a:rPr lang="ru-RU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Отношение </a:t>
            </a:r>
            <a:r>
              <a:rPr lang="ru-RU" altLang="ru-RU" sz="24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В</a:t>
            </a:r>
            <a:endParaRPr lang="ru-RU" altLang="ru-RU" sz="24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718723"/>
              </p:ext>
            </p:extLst>
          </p:nvPr>
        </p:nvGraphicFramePr>
        <p:xfrm>
          <a:off x="6705224" y="3841018"/>
          <a:ext cx="5258592" cy="13316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414435"/>
                <a:gridCol w="1415775"/>
                <a:gridCol w="1463994"/>
                <a:gridCol w="964388"/>
              </a:tblGrid>
              <a:tr h="338904"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NAME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CITY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AGE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8904"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1809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Иванов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Москва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45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30590"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1896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Галкин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Иваново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40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023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34</a:t>
            </a:fld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44909" y="660989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 smtClean="0"/>
              <a:t>Пересечение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359751"/>
              </p:ext>
            </p:extLst>
          </p:nvPr>
        </p:nvGraphicFramePr>
        <p:xfrm>
          <a:off x="7916372" y="4826725"/>
          <a:ext cx="3984317" cy="14890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485181"/>
                <a:gridCol w="1509017"/>
                <a:gridCol w="990119"/>
              </a:tblGrid>
              <a:tr h="391767">
                <a:tc>
                  <a:txBody>
                    <a:bodyPr/>
                    <a:lstStyle/>
                    <a:p>
                      <a:pPr marL="1968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en-US" sz="2400" b="0" spc="-5" dirty="0" err="1">
                          <a:effectLst/>
                        </a:rPr>
                        <a:t>Код_дет</a:t>
                      </a:r>
                      <a:endParaRPr lang="ru-RU" sz="2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Название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en-US" sz="2400" b="0" spc="-5">
                          <a:effectLst/>
                        </a:rPr>
                        <a:t>Вес</a:t>
                      </a:r>
                      <a:endParaRPr lang="ru-RU" sz="2400" b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961610">
                <a:tc>
                  <a:txBody>
                    <a:bodyPr/>
                    <a:lstStyle/>
                    <a:p>
                      <a:pPr marL="1968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02</a:t>
                      </a:r>
                      <a:endParaRPr lang="ru-RU" sz="2400" b="0" dirty="0">
                        <a:effectLst/>
                      </a:endParaRPr>
                    </a:p>
                    <a:p>
                      <a:pPr marL="19685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04</a:t>
                      </a:r>
                      <a:endParaRPr lang="ru-RU" sz="2400" b="0" dirty="0">
                        <a:effectLst/>
                      </a:endParaRPr>
                    </a:p>
                    <a:p>
                      <a:pPr marL="19685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03</a:t>
                      </a:r>
                      <a:endParaRPr lang="ru-RU" sz="2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marR="909320" algn="just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Д </a:t>
                      </a:r>
                      <a:endParaRPr lang="ru-RU" sz="2400" b="0" dirty="0" smtClean="0">
                        <a:effectLst/>
                      </a:endParaRPr>
                    </a:p>
                    <a:p>
                      <a:pPr marL="19685" marR="909320" algn="just"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effectLst/>
                        </a:rPr>
                        <a:t>С </a:t>
                      </a:r>
                      <a:endParaRPr lang="ru-RU" sz="2400" b="0" dirty="0" smtClean="0">
                        <a:effectLst/>
                      </a:endParaRPr>
                    </a:p>
                    <a:p>
                      <a:pPr marL="19685" marR="909320" algn="just"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effectLst/>
                        </a:rPr>
                        <a:t>В</a:t>
                      </a:r>
                      <a:endParaRPr lang="ru-RU" sz="2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2</a:t>
                      </a:r>
                      <a:endParaRPr lang="ru-RU" sz="2400" b="0" dirty="0">
                        <a:effectLst/>
                      </a:endParaRPr>
                    </a:p>
                    <a:p>
                      <a:pPr marL="19685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3</a:t>
                      </a:r>
                      <a:endParaRPr lang="ru-RU" sz="2400" b="0" dirty="0">
                        <a:effectLst/>
                      </a:endParaRPr>
                    </a:p>
                    <a:p>
                      <a:pPr marL="19685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2</a:t>
                      </a:r>
                      <a:endParaRPr lang="ru-RU" sz="2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089884" y="963998"/>
            <a:ext cx="1071338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71888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Пусть имеются отношения: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71888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r - ИЗДЕЛИЕ 1	                            s - ИЗДЕЛИЕ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2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433596" y="4576696"/>
            <a:ext cx="744204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Сформируем ответ на такой запрос: определить детали, входящие в состав обоих изделий. Для этого необходимо выполнить операцию пересечения двух исходных отношений.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Результат представляется отношением: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0" name="Стрелка вправо 29"/>
          <p:cNvSpPr/>
          <p:nvPr/>
        </p:nvSpPr>
        <p:spPr>
          <a:xfrm rot="18782990">
            <a:off x="6923574" y="6137066"/>
            <a:ext cx="914400" cy="4298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544447"/>
              </p:ext>
            </p:extLst>
          </p:nvPr>
        </p:nvGraphicFramePr>
        <p:xfrm>
          <a:off x="670735" y="1984234"/>
          <a:ext cx="5066388" cy="23571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738703"/>
                <a:gridCol w="1956041"/>
                <a:gridCol w="1371644"/>
              </a:tblGrid>
              <a:tr h="49724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 err="1">
                          <a:effectLst/>
                        </a:rPr>
                        <a:t>Код_дет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Название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Вес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01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А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1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02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Д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2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03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В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2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04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С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3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05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Е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1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48" name="Таблица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288268"/>
              </p:ext>
            </p:extLst>
          </p:nvPr>
        </p:nvGraphicFramePr>
        <p:xfrm>
          <a:off x="6474849" y="1839401"/>
          <a:ext cx="5046202" cy="26196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755201"/>
                <a:gridCol w="1974600"/>
                <a:gridCol w="1316401"/>
              </a:tblGrid>
              <a:tr h="1144506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 err="1" smtClean="0">
                          <a:effectLst/>
                        </a:rPr>
                        <a:t>Код_дет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Название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Вес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048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02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Д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2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67514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04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С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3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048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03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В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2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67514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06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К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1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3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35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323428" y="660608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Разность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6111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48008" y="1121175"/>
            <a:ext cx="11631101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1341438"/>
            <a:r>
              <a:rPr lang="ru-RU" sz="2400" b="1" u="sng" dirty="0">
                <a:latin typeface="+mn-lt"/>
              </a:rPr>
              <a:t>Разностью</a:t>
            </a:r>
            <a:r>
              <a:rPr lang="ru-RU" sz="2400" u="sng" dirty="0">
                <a:latin typeface="+mn-lt"/>
              </a:rPr>
              <a:t> </a:t>
            </a:r>
            <a:r>
              <a:rPr lang="ru-RU" sz="2400" dirty="0">
                <a:latin typeface="+mn-lt"/>
              </a:rPr>
              <a:t>двух совместимых по типу отношений А и В (А − В) называется отношение с тем же заголовком, как в отношениях А и В, и с телом, состоящим из множества кортежей t, принадлежащих отношению А и не принадлежащих отношению В</a:t>
            </a:r>
            <a:r>
              <a:rPr lang="ru-RU" sz="2400" b="1" dirty="0">
                <a:latin typeface="+mn-lt"/>
              </a:rPr>
              <a:t>.</a:t>
            </a:r>
            <a:endParaRPr lang="ru-RU" sz="2400" dirty="0">
              <a:latin typeface="+mn-lt"/>
            </a:endParaRPr>
          </a:p>
          <a:p>
            <a:pPr algn="just"/>
            <a:r>
              <a:rPr lang="ru-RU" sz="2400" dirty="0">
                <a:latin typeface="+mn-lt"/>
              </a:rPr>
              <a:t>Отношение, являющееся разностью двух отношений, включает все кортежи, входящие в первое отношение, такие, что ни один из них не входит во второе отношение.</a:t>
            </a:r>
          </a:p>
          <a:p>
            <a:pPr algn="just"/>
            <a:endParaRPr lang="ru-RU" sz="24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21544" y="6069290"/>
            <a:ext cx="33979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Times New Roman" panose="02020603050405020304" pitchFamily="18" charset="0"/>
              </a:rPr>
              <a:t>А - В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264" y="3705941"/>
            <a:ext cx="2799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defTabSz="914400"/>
            <a:r>
              <a:rPr lang="ru-RU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Отношение А</a:t>
            </a:r>
            <a:endParaRPr lang="ru-RU" altLang="ru-RU" sz="24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397105"/>
              </p:ext>
            </p:extLst>
          </p:nvPr>
        </p:nvGraphicFramePr>
        <p:xfrm>
          <a:off x="448008" y="4159492"/>
          <a:ext cx="5921042" cy="1421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268632"/>
                <a:gridCol w="1481761"/>
                <a:gridCol w="2501467"/>
                <a:gridCol w="669182"/>
              </a:tblGrid>
              <a:tr h="226060"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NAME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CITY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AGE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1809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Иванов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Москва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45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70205"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1996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Петров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Нижний</a:t>
                      </a:r>
                      <a:r>
                        <a:rPr lang="en-US" sz="2000" spc="-5" dirty="0">
                          <a:effectLst/>
                        </a:rPr>
                        <a:t> </a:t>
                      </a:r>
                      <a:r>
                        <a:rPr lang="en-US" sz="2000" spc="-5" dirty="0" err="1">
                          <a:effectLst/>
                        </a:rPr>
                        <a:t>Новгород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39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7330"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1777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Сидоров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Рязань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398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21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7497419" y="3705940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defTabSz="914400"/>
            <a:r>
              <a:rPr lang="ru-RU" altLang="ru-RU" sz="24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Отношение </a:t>
            </a:r>
            <a:r>
              <a:rPr lang="ru-RU" altLang="ru-RU" sz="24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В</a:t>
            </a:r>
            <a:endParaRPr lang="ru-RU" altLang="ru-RU" sz="24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835052"/>
              </p:ext>
            </p:extLst>
          </p:nvPr>
        </p:nvGraphicFramePr>
        <p:xfrm>
          <a:off x="6631482" y="4155764"/>
          <a:ext cx="5258592" cy="13316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414435"/>
                <a:gridCol w="1415775"/>
                <a:gridCol w="1463994"/>
                <a:gridCol w="964388"/>
              </a:tblGrid>
              <a:tr h="338904"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NAME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CITY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AGE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8904"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1809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Иванов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Москва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45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30590"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1896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Галкин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Иваново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40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150069"/>
              </p:ext>
            </p:extLst>
          </p:nvPr>
        </p:nvGraphicFramePr>
        <p:xfrm>
          <a:off x="3158647" y="5752396"/>
          <a:ext cx="6553013" cy="10515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366989"/>
                <a:gridCol w="1522182"/>
                <a:gridCol w="2763724"/>
                <a:gridCol w="900118"/>
              </a:tblGrid>
              <a:tr h="215838"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NAME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CITY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AGE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1996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Петров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Нижни</a:t>
                      </a:r>
                      <a:r>
                        <a:rPr lang="en-US" sz="2000">
                          <a:effectLst/>
                        </a:rPr>
                        <a:t>й</a:t>
                      </a:r>
                      <a:r>
                        <a:rPr lang="en-US" sz="2000" spc="-5">
                          <a:effectLst/>
                        </a:rPr>
                        <a:t> Новгород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39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1777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Сидоров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Рязань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67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21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921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36</a:t>
            </a:fld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44909" y="660989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Разность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089884" y="963998"/>
            <a:ext cx="1071338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671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71888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Пусть имеются отношения: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lvl="0" defTabSz="914400"/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r - ПОТРЕБНОСТИ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	</a:t>
            </a:r>
            <a:r>
              <a:rPr lang="ru-RU" alt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                          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s - ВОЗМОЖНОСТИ</a:t>
            </a:r>
            <a:endParaRPr lang="ru-RU" altLang="ru-RU" sz="2400" spc="-5" dirty="0">
              <a:solidFill>
                <a:srgbClr val="000000"/>
              </a:solidFill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374603" y="4440741"/>
            <a:ext cx="7442043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r>
              <a:rPr lang="ru-RU" sz="2400" dirty="0"/>
              <a:t>Пусть отношение r представляет потребности в некоторых видах деталей, а отношение s — сведения о тех видах деталей, которые фирма может произвести сама, тогда отношение t = r—s содержит сведения о тех видах деталей, которые нужно приобрести.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279466"/>
              </p:ext>
            </p:extLst>
          </p:nvPr>
        </p:nvGraphicFramePr>
        <p:xfrm>
          <a:off x="670735" y="1984234"/>
          <a:ext cx="5066388" cy="23571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738703"/>
                <a:gridCol w="1956041"/>
                <a:gridCol w="1371644"/>
              </a:tblGrid>
              <a:tr h="49724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 err="1">
                          <a:effectLst/>
                        </a:rPr>
                        <a:t>Код_дет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Название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Вес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01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А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1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02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Д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2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03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В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2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04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С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3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05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Е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1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48" name="Таблица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288268"/>
              </p:ext>
            </p:extLst>
          </p:nvPr>
        </p:nvGraphicFramePr>
        <p:xfrm>
          <a:off x="6474849" y="1839401"/>
          <a:ext cx="5046202" cy="26196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755201"/>
                <a:gridCol w="1974600"/>
                <a:gridCol w="1316401"/>
              </a:tblGrid>
              <a:tr h="1144506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 err="1" smtClean="0">
                          <a:effectLst/>
                        </a:rPr>
                        <a:t>Код_дет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Название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Вес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048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02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Д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2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67514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04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С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3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0048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03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В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2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67514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06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К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1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224936"/>
              </p:ext>
            </p:extLst>
          </p:nvPr>
        </p:nvGraphicFramePr>
        <p:xfrm>
          <a:off x="7605893" y="5051102"/>
          <a:ext cx="4016121" cy="124120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{5DA37D80-6434-44D0-A028-1B22A696006F}</a:tableStyleId>
              </a:tblPr>
              <a:tblGrid>
                <a:gridCol w="1436391"/>
                <a:gridCol w="1516387"/>
                <a:gridCol w="1063343"/>
              </a:tblGrid>
              <a:tr h="49724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 err="1">
                          <a:effectLst/>
                        </a:rPr>
                        <a:t>Код_дет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Название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Вес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01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>
                          <a:effectLst/>
                        </a:rPr>
                        <a:t>А</a:t>
                      </a:r>
                      <a:endParaRPr lang="ru-RU" sz="24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1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1977"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05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Е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685" algn="l" defTabSz="457200" rtl="0" eaLnBrk="1" latinLnBrk="0" hangingPunct="1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2400" b="0" kern="1200" dirty="0">
                          <a:effectLst/>
                        </a:rPr>
                        <a:t>1</a:t>
                      </a:r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7950" y="4540164"/>
            <a:ext cx="1245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t = r—s </a:t>
            </a:r>
            <a:endParaRPr lang="ru-RU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9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37</a:t>
            </a:fld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44909" y="660989"/>
            <a:ext cx="7969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2800" b="1" dirty="0" smtClean="0"/>
              <a:t>П</a:t>
            </a:r>
            <a:r>
              <a:rPr lang="ru-RU" sz="2800" b="1" dirty="0" err="1"/>
              <a:t>роизведение</a:t>
            </a:r>
            <a:r>
              <a:rPr lang="ru-RU" sz="2800" b="1" dirty="0"/>
              <a:t> таблиц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5602" y="1396068"/>
            <a:ext cx="1097461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+mn-lt"/>
                <a:ea typeface="Times New Roman" panose="02020603050405020304" pitchFamily="18" charset="0"/>
              </a:rPr>
              <a:t>Поскольку таблицы являются множествами, то и для любых двух таблиц возможно получение прямого произведения. Однако элементами результата будут являться не записи, а пары записей. Следовательно, результат не будет таблицей. Поэтому в РА используется не операции взятия прямого произведения, а его специализированная форма – расширенное прямое произведение таблиц, которое для упрощения называется произведением. 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+mn-lt"/>
                <a:ea typeface="Times New Roman" panose="02020603050405020304" pitchFamily="18" charset="0"/>
              </a:rPr>
              <a:t>Произведение двух таблиц – это  таблица, у которой заголовок представляет собой сцепление (конкатенацию) заголовков исходных таблиц, а тело состоит из таких записей, которые  являются сцеплением записей исходных таблиц. Число записей таблицы–произведения равно произведению количества записей исход­ных таблиц.</a:t>
            </a:r>
            <a:endParaRPr lang="ru-RU" sz="2400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87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38</a:t>
            </a:fld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44909" y="660989"/>
            <a:ext cx="99915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2800" b="1" dirty="0" smtClean="0"/>
              <a:t>П</a:t>
            </a:r>
            <a:r>
              <a:rPr lang="ru-RU" sz="2800" b="1" dirty="0" err="1"/>
              <a:t>роизведение</a:t>
            </a:r>
            <a:r>
              <a:rPr lang="ru-RU" sz="2800" b="1" dirty="0"/>
              <a:t> </a:t>
            </a:r>
            <a:r>
              <a:rPr lang="ru-RU" sz="2800" b="1" dirty="0" smtClean="0"/>
              <a:t>таблиц. </a:t>
            </a:r>
            <a:r>
              <a:rPr lang="ru-RU" sz="2800" b="1" spc="-5" dirty="0">
                <a:uFill>
                  <a:solidFill>
                    <a:srgbClr val="000000"/>
                  </a:solidFill>
                </a:uFill>
                <a:ea typeface="Times New Roman" panose="02020603050405020304" pitchFamily="18" charset="0"/>
              </a:rPr>
              <a:t>Декартово</a:t>
            </a:r>
            <a:r>
              <a:rPr lang="ru-RU" sz="2800" b="1" dirty="0">
                <a:uFill>
                  <a:solidFill>
                    <a:srgbClr val="000000"/>
                  </a:solidFill>
                </a:uFill>
                <a:ea typeface="Times New Roman" panose="02020603050405020304" pitchFamily="18" charset="0"/>
              </a:rPr>
              <a:t> произведение 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1813" y="1212422"/>
            <a:ext cx="115323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Эта операция может применяться только к таблицам, совместимым по  про­изведению. Для такой совместимости исходные таблицы должны иметь непересекающиеся множества полей или, другими словами, таблицы не могут со­держать одинаковые имена полей. В противном случае заголовок таблицы–произведения будет включать повторяющиеся имена полей, что недопустимо для реляционных таблиц. </a:t>
            </a:r>
            <a:endParaRPr lang="en-US" sz="2400" dirty="0" smtClean="0"/>
          </a:p>
          <a:p>
            <a:pPr algn="just"/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1813" y="3510794"/>
            <a:ext cx="11344735" cy="3382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" indent="450215" algn="just">
              <a:lnSpc>
                <a:spcPct val="99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2400" b="1" u="sng" spc="-5" dirty="0">
                <a:uFill>
                  <a:solidFill>
                    <a:srgbClr val="000000"/>
                  </a:solidFill>
                </a:uFill>
                <a:latin typeface="+mn-lt"/>
                <a:ea typeface="Times New Roman" panose="02020603050405020304" pitchFamily="18" charset="0"/>
              </a:rPr>
              <a:t>Декартово</a:t>
            </a:r>
            <a:r>
              <a:rPr lang="ru-RU" sz="2400" b="1" u="sng" dirty="0">
                <a:uFill>
                  <a:solidFill>
                    <a:srgbClr val="000000"/>
                  </a:solidFill>
                </a:uFill>
                <a:latin typeface="+mn-lt"/>
                <a:ea typeface="Times New Roman" panose="02020603050405020304" pitchFamily="18" charset="0"/>
              </a:rPr>
              <a:t> произведение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д</a:t>
            </a:r>
            <a:r>
              <a:rPr lang="ru-RU" sz="2400" spc="-10" dirty="0"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spc="10" dirty="0"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х</a:t>
            </a:r>
            <a:r>
              <a:rPr lang="ru-RU" sz="2400" spc="-1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й 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-31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spc="-31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-3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×</a:t>
            </a:r>
            <a:r>
              <a:rPr lang="ru-RU" sz="2400" spc="2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),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г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де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-30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spc="-31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н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имеют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общих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имен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атриб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то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в,</a:t>
            </a:r>
            <a:r>
              <a:rPr lang="ru-RU" sz="2400" spc="4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определ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я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ется</a:t>
            </a:r>
            <a:r>
              <a:rPr lang="ru-RU" sz="2400" spc="4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как</a:t>
            </a:r>
            <a:r>
              <a:rPr lang="ru-RU" sz="2400" spc="5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4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</a:t>
            </a:r>
            <a:r>
              <a:rPr lang="ru-RU" sz="2400" spc="4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заголовко</a:t>
            </a:r>
            <a:r>
              <a:rPr lang="ru-RU" sz="2400" spc="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м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ru-RU" sz="2400" spc="4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представляющи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м</a:t>
            </a:r>
            <a:r>
              <a:rPr lang="ru-RU" sz="2400" spc="5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собой сцепление</a:t>
            </a:r>
            <a:r>
              <a:rPr lang="ru-RU" sz="2400" spc="1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д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х</a:t>
            </a:r>
            <a:r>
              <a:rPr lang="ru-RU" sz="2400" spc="12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заголовко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spc="1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исх</a:t>
            </a:r>
            <a:r>
              <a:rPr lang="ru-RU" sz="2400" spc="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дны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х</a:t>
            </a:r>
            <a:r>
              <a:rPr lang="ru-RU" sz="2400" spc="12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й</a:t>
            </a:r>
            <a:r>
              <a:rPr lang="ru-RU" sz="2400" spc="1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11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1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ru-RU" sz="2400" spc="1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1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телом,</a:t>
            </a:r>
            <a:r>
              <a:rPr lang="ru-RU" sz="2400" spc="1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состоя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щ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им</a:t>
            </a:r>
            <a:r>
              <a:rPr lang="ru-RU" sz="2400" spc="12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из множеств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2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кортежей</a:t>
            </a:r>
            <a:r>
              <a:rPr lang="ru-RU" sz="2400" spc="2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t</a:t>
            </a:r>
            <a:r>
              <a:rPr lang="en-US" sz="2400" spc="1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таки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х</a:t>
            </a:r>
            <a:r>
              <a:rPr lang="ru-RU" sz="2400" spc="2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что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первы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м,</a:t>
            </a:r>
            <a:r>
              <a:rPr lang="ru-RU" sz="2400" spc="2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является</a:t>
            </a:r>
            <a:r>
              <a:rPr lang="ru-RU" sz="2400" spc="2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любой</a:t>
            </a:r>
            <a:r>
              <a:rPr lang="ru-RU" sz="2400" spc="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кортеж</a:t>
            </a:r>
            <a:r>
              <a:rPr lang="ru-RU" sz="2400" spc="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я</a:t>
            </a:r>
            <a:r>
              <a:rPr lang="ru-RU" sz="2400" spc="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ru-RU" sz="2400" b="1" spc="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вторы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м</a:t>
            </a:r>
            <a:r>
              <a:rPr lang="ru-RU" sz="2400" spc="3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–</a:t>
            </a:r>
            <a:r>
              <a:rPr lang="ru-RU" sz="2400" spc="4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любой</a:t>
            </a:r>
            <a:r>
              <a:rPr lang="ru-RU" sz="2400" spc="3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корте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ж,</a:t>
            </a:r>
            <a:r>
              <a:rPr lang="ru-RU" sz="2400" spc="3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принадлежа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щ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ий</a:t>
            </a:r>
            <a:r>
              <a:rPr lang="ru-RU" sz="2400" spc="4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ю</a:t>
            </a:r>
            <a:r>
              <a:rPr lang="ru-RU" sz="2400" spc="3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.</a:t>
            </a:r>
            <a:r>
              <a:rPr lang="ru-RU" sz="2400" spc="3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Кардинальное</a:t>
            </a:r>
            <a:r>
              <a:rPr lang="ru-RU" sz="2400" spc="4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число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з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л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ьтирующ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г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13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я</a:t>
            </a:r>
            <a:r>
              <a:rPr lang="ru-RU" sz="2400" spc="13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равн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13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произведению</a:t>
            </a:r>
            <a:r>
              <a:rPr lang="ru-RU" sz="2400" spc="13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кардинальны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х</a:t>
            </a:r>
            <a:r>
              <a:rPr lang="ru-RU" sz="2400" spc="13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чисел</a:t>
            </a:r>
            <a:r>
              <a:rPr lang="ru-RU" sz="2400" spc="12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ходных отношени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й,</a:t>
            </a:r>
            <a:r>
              <a:rPr lang="ru-RU" sz="2400" spc="-4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-4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степень</a:t>
            </a:r>
            <a:r>
              <a:rPr lang="ru-RU" sz="2400" spc="-4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равняетс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я</a:t>
            </a:r>
            <a:r>
              <a:rPr lang="ru-RU" sz="2400" spc="-4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</a:t>
            </a:r>
            <a:r>
              <a:rPr lang="ru-RU" sz="2400" spc="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мме</a:t>
            </a:r>
            <a:r>
              <a:rPr lang="ru-RU" sz="2400" spc="-4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степе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н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ей.</a:t>
            </a:r>
            <a:endParaRPr lang="ru-RU" sz="2400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9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39</a:t>
            </a:fld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44909" y="660989"/>
            <a:ext cx="99915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2800" b="1" dirty="0" smtClean="0"/>
              <a:t>П</a:t>
            </a:r>
            <a:r>
              <a:rPr lang="ru-RU" sz="2800" b="1" dirty="0" err="1"/>
              <a:t>роизведение</a:t>
            </a:r>
            <a:r>
              <a:rPr lang="ru-RU" sz="2800" b="1" dirty="0"/>
              <a:t> </a:t>
            </a:r>
            <a:r>
              <a:rPr lang="ru-RU" sz="2800" b="1" dirty="0" smtClean="0"/>
              <a:t>таблиц. </a:t>
            </a:r>
            <a:r>
              <a:rPr lang="ru-RU" sz="2800" b="1" spc="-5" dirty="0">
                <a:uFill>
                  <a:solidFill>
                    <a:srgbClr val="000000"/>
                  </a:solidFill>
                </a:uFill>
                <a:ea typeface="Times New Roman" panose="02020603050405020304" pitchFamily="18" charset="0"/>
              </a:rPr>
              <a:t>Декартово</a:t>
            </a:r>
            <a:r>
              <a:rPr lang="ru-RU" sz="2800" b="1" dirty="0">
                <a:uFill>
                  <a:solidFill>
                    <a:srgbClr val="000000"/>
                  </a:solidFill>
                </a:uFill>
                <a:ea typeface="Times New Roman" panose="02020603050405020304" pitchFamily="18" charset="0"/>
              </a:rPr>
              <a:t> произведение </a:t>
            </a:r>
            <a:endParaRPr lang="ru-RU" sz="2800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1283"/>
              </p:ext>
            </p:extLst>
          </p:nvPr>
        </p:nvGraphicFramePr>
        <p:xfrm>
          <a:off x="3171213" y="2997909"/>
          <a:ext cx="634365" cy="16824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34365"/>
              </a:tblGrid>
              <a:tr h="254635">
                <a:tc>
                  <a:txBody>
                    <a:bodyPr/>
                    <a:lstStyle/>
                    <a:p>
                      <a:pPr marL="64770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marL="64770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marL="64770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marL="64770"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P4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99958"/>
              </p:ext>
            </p:extLst>
          </p:nvPr>
        </p:nvGraphicFramePr>
        <p:xfrm>
          <a:off x="1100714" y="2997909"/>
          <a:ext cx="544195" cy="12618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44195"/>
              </a:tblGrid>
              <a:tr h="254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805296"/>
              </p:ext>
            </p:extLst>
          </p:nvPr>
        </p:nvGraphicFramePr>
        <p:xfrm>
          <a:off x="6130514" y="2928493"/>
          <a:ext cx="1190680" cy="16824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95340"/>
                <a:gridCol w="595340"/>
              </a:tblGrid>
              <a:tr h="413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P3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P4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437427"/>
              </p:ext>
            </p:extLst>
          </p:nvPr>
        </p:nvGraphicFramePr>
        <p:xfrm>
          <a:off x="8055062" y="2837453"/>
          <a:ext cx="1238209" cy="16824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19641"/>
                <a:gridCol w="618568"/>
              </a:tblGrid>
              <a:tr h="226060"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330"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marL="64770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P4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64645"/>
              </p:ext>
            </p:extLst>
          </p:nvPr>
        </p:nvGraphicFramePr>
        <p:xfrm>
          <a:off x="10014734" y="2828607"/>
          <a:ext cx="1325070" cy="16824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2535"/>
                <a:gridCol w="662535"/>
              </a:tblGrid>
              <a:tr h="105006"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330"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algn="l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solidFill>
                            <a:srgbClr val="0000FF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P4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5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83170" y="1372303"/>
            <a:ext cx="1159251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Пусть отношение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А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–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содержит имена всех текущих поставщиков, а отношение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В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–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номера всех текущих деталей. Тогда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А × В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– это все текущие пары поставщик – деталь и деталь – поставщик.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801355" y="2468397"/>
            <a:ext cx="16433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Отношение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 В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38503" y="2485953"/>
            <a:ext cx="18710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sz="2000" dirty="0" err="1">
                <a:solidFill>
                  <a:srgbClr val="0000FF"/>
                </a:solidFill>
                <a:latin typeface="Arial" panose="020B0604020202020204" pitchFamily="34" charset="0"/>
              </a:rPr>
              <a:t>Отношение</a:t>
            </a:r>
            <a:r>
              <a:rPr lang="en-US" altLang="ru-RU" sz="2000" dirty="0">
                <a:solidFill>
                  <a:srgbClr val="0000FF"/>
                </a:solidFill>
                <a:latin typeface="Arial" panose="020B0604020202020204" pitchFamily="34" charset="0"/>
              </a:rPr>
              <a:t> А 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991693" y="3381227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14400"/>
            <a:r>
              <a:rPr lang="ru-RU" alt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А × В 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31813" y="4826112"/>
            <a:ext cx="114438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+mn-lt"/>
                <a:ea typeface="Times New Roman" panose="02020603050405020304" pitchFamily="18" charset="0"/>
              </a:rPr>
              <a:t>На практике явное использование операции декартово произведение требуется только для очень сложных запросов. Эта операция включена в реляционную алгебру по концептуальным соображениям: (декартово произведение требуется как промежуточный шаг при определении операции </a:t>
            </a:r>
            <a:r>
              <a:rPr lang="en-US" sz="2400" dirty="0">
                <a:latin typeface="+mn-lt"/>
                <a:ea typeface="Times New Roman" panose="02020603050405020304" pitchFamily="18" charset="0"/>
              </a:rPr>
              <a:t>θ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- соединения, которая используется довольно часто).</a:t>
            </a:r>
          </a:p>
        </p:txBody>
      </p:sp>
    </p:spTree>
    <p:extLst>
      <p:ext uri="{BB962C8B-B14F-4D97-AF65-F5344CB8AC3E}">
        <p14:creationId xmlns:p14="http://schemas.microsoft.com/office/powerpoint/2010/main" val="367880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Номер слайда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</a:t>
            </a:fld>
            <a:endParaRPr lang="en-US" dirty="0"/>
          </a:p>
        </p:txBody>
      </p:sp>
      <p:sp>
        <p:nvSpPr>
          <p:cNvPr id="36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Объект 2"/>
          <p:cNvSpPr txBox="1">
            <a:spLocks/>
          </p:cNvSpPr>
          <p:nvPr/>
        </p:nvSpPr>
        <p:spPr>
          <a:xfrm>
            <a:off x="206477" y="567813"/>
            <a:ext cx="11779045" cy="6290187"/>
          </a:xfrm>
          <a:prstGeom prst="rect">
            <a:avLst/>
          </a:prstGeom>
        </p:spPr>
        <p:txBody>
          <a:bodyPr vert="horz" lIns="0" tIns="45720" rIns="0" bIns="45720" rtlCol="0">
            <a:normAutofit fontScale="2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 indent="13398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341438" algn="l"/>
              </a:tabLst>
            </a:pPr>
            <a:r>
              <a:rPr lang="ru-RU" sz="9600" dirty="0"/>
              <a:t>Хотя в основе этих операций лежит классическая теория множеств, они об­ладают некоторыми особенностями. </a:t>
            </a:r>
            <a:endParaRPr lang="ru-RU" sz="9600" dirty="0" smtClean="0"/>
          </a:p>
          <a:p>
            <a:pPr marL="90488" indent="720725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341438" algn="l"/>
              </a:tabLst>
            </a:pPr>
            <a:r>
              <a:rPr lang="ru-RU" sz="9600" dirty="0" smtClean="0"/>
              <a:t>Реляционные </a:t>
            </a:r>
            <a:r>
              <a:rPr lang="ru-RU" sz="9600" dirty="0"/>
              <a:t>операторы обладают одним важным свойством: </a:t>
            </a:r>
            <a:r>
              <a:rPr lang="ru-RU" sz="9600" b="1" dirty="0"/>
              <a:t>они замкнуты относительно понятия отношения.</a:t>
            </a:r>
            <a:r>
              <a:rPr lang="ru-RU" sz="9600" dirty="0"/>
              <a:t> Это означает, что </a:t>
            </a:r>
            <a:r>
              <a:rPr lang="ru-RU" sz="9600" b="1" dirty="0"/>
              <a:t>выражения реляционной алгебры определяются над отношениями реляционных БД и результатом вычисления также являются отношения. </a:t>
            </a:r>
          </a:p>
          <a:p>
            <a:pPr marL="90488" indent="720725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9600" dirty="0"/>
              <a:t>Поскольку результатом любой реляционной операции является некоторое отношение, запрос, представленный на языке реляционной алгебры, может быть вычислен на основе вычисления элементарных алгебраических операций с учетом их старшинства и возможного наличия скобок</a:t>
            </a:r>
            <a:r>
              <a:rPr lang="ru-RU" sz="9600" dirty="0" smtClean="0"/>
              <a:t>.</a:t>
            </a:r>
          </a:p>
          <a:p>
            <a:pPr marL="90488" indent="72072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9600" dirty="0"/>
              <a:t>Специальные реляционные операции, специфичные для БД, включают сле­дующие операции: </a:t>
            </a:r>
          </a:p>
          <a:p>
            <a:pPr marL="1233488" lvl="0" indent="-600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9600" dirty="0"/>
              <a:t>выборку;</a:t>
            </a:r>
          </a:p>
          <a:p>
            <a:pPr marL="1233488" lvl="0" indent="-600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9600" dirty="0"/>
              <a:t>проекцию;</a:t>
            </a:r>
          </a:p>
          <a:p>
            <a:pPr marL="1233488" lvl="0" indent="-600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9600" dirty="0"/>
              <a:t>естественное соединение;</a:t>
            </a:r>
          </a:p>
          <a:p>
            <a:pPr marL="1233488" lvl="0" indent="-600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9600" dirty="0"/>
              <a:t>деление</a:t>
            </a:r>
            <a:r>
              <a:rPr lang="ru-RU" sz="9600" dirty="0" smtClean="0"/>
              <a:t>.</a:t>
            </a:r>
            <a:endParaRPr lang="ru-RU" sz="9600" dirty="0"/>
          </a:p>
          <a:p>
            <a:pPr algn="just">
              <a:buClr>
                <a:srgbClr val="C00000"/>
              </a:buClr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8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40</a:t>
            </a:fld>
            <a:endParaRPr lang="en-US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3826" y="969962"/>
            <a:ext cx="1161842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76325" algn="just"/>
            <a:r>
              <a:rPr lang="ru-RU" sz="2400" dirty="0"/>
              <a:t>Операции объединения, пересечения и произведения таблиц обладают свойствами ассоциативности и коммутативности. Если обозначить указанные операции как ОП, то можно записать следующие  эквивалентные выражения:</a:t>
            </a:r>
          </a:p>
          <a:p>
            <a:r>
              <a:rPr lang="ru-RU" sz="2400" b="1" dirty="0"/>
              <a:t>Для свойства ассоциативности </a:t>
            </a:r>
          </a:p>
          <a:p>
            <a:r>
              <a:rPr lang="ru-RU" sz="2400" dirty="0" err="1"/>
              <a:t>тA</a:t>
            </a:r>
            <a:r>
              <a:rPr lang="ru-RU" sz="2400" dirty="0"/>
              <a:t>  ОП ( </a:t>
            </a:r>
            <a:r>
              <a:rPr lang="ru-RU" sz="2400" dirty="0" err="1"/>
              <a:t>тB</a:t>
            </a:r>
            <a:r>
              <a:rPr lang="ru-RU" sz="2400" dirty="0"/>
              <a:t>  ОП  </a:t>
            </a:r>
            <a:r>
              <a:rPr lang="ru-RU" sz="2400" dirty="0" err="1"/>
              <a:t>тF</a:t>
            </a:r>
            <a:r>
              <a:rPr lang="ru-RU" sz="2400" dirty="0"/>
              <a:t> ) </a:t>
            </a:r>
            <a:r>
              <a:rPr lang="ru-RU" sz="2400" dirty="0">
                <a:sym typeface="Wingdings" panose="05000000000000000000" pitchFamily="2" charset="2"/>
              </a:rPr>
              <a:t></a:t>
            </a:r>
            <a:r>
              <a:rPr lang="ru-RU" sz="2400" dirty="0"/>
              <a:t> </a:t>
            </a:r>
            <a:r>
              <a:rPr lang="ru-RU" sz="2400" dirty="0" err="1"/>
              <a:t>тA</a:t>
            </a:r>
            <a:r>
              <a:rPr lang="ru-RU" sz="2400" dirty="0"/>
              <a:t>  ОП   </a:t>
            </a:r>
            <a:r>
              <a:rPr lang="ru-RU" sz="2400" dirty="0" err="1"/>
              <a:t>тB</a:t>
            </a:r>
            <a:r>
              <a:rPr lang="ru-RU" sz="2400" dirty="0"/>
              <a:t>  ОП  </a:t>
            </a:r>
            <a:r>
              <a:rPr lang="ru-RU" sz="2400" dirty="0" err="1"/>
              <a:t>тF</a:t>
            </a:r>
            <a:r>
              <a:rPr lang="ru-RU" sz="2400" dirty="0"/>
              <a:t>      (эквиваленты)</a:t>
            </a:r>
          </a:p>
          <a:p>
            <a:r>
              <a:rPr lang="ru-RU" sz="2400" b="1" dirty="0" smtClean="0"/>
              <a:t>Для свойства </a:t>
            </a:r>
            <a:r>
              <a:rPr lang="ru-RU" sz="2400" b="1" dirty="0"/>
              <a:t>коммутативности</a:t>
            </a:r>
          </a:p>
          <a:p>
            <a:r>
              <a:rPr lang="ru-RU" sz="2400" dirty="0" err="1"/>
              <a:t>тA</a:t>
            </a:r>
            <a:r>
              <a:rPr lang="ru-RU" sz="2400" dirty="0"/>
              <a:t>  ОП   </a:t>
            </a:r>
            <a:r>
              <a:rPr lang="ru-RU" sz="2400" dirty="0" err="1"/>
              <a:t>тB</a:t>
            </a:r>
            <a:r>
              <a:rPr lang="ru-RU" sz="2400" dirty="0"/>
              <a:t> </a:t>
            </a:r>
            <a:r>
              <a:rPr lang="ru-RU" sz="2400" dirty="0">
                <a:sym typeface="Wingdings" panose="05000000000000000000" pitchFamily="2" charset="2"/>
              </a:rPr>
              <a:t></a:t>
            </a:r>
            <a:r>
              <a:rPr lang="ru-RU" sz="2400" dirty="0"/>
              <a:t> </a:t>
            </a:r>
            <a:r>
              <a:rPr lang="ru-RU" sz="2400" dirty="0" err="1"/>
              <a:t>тB</a:t>
            </a:r>
            <a:r>
              <a:rPr lang="ru-RU" sz="2400" dirty="0"/>
              <a:t>  ОП  </a:t>
            </a:r>
            <a:r>
              <a:rPr lang="ru-RU" sz="2400" dirty="0" err="1"/>
              <a:t>тA</a:t>
            </a:r>
            <a:r>
              <a:rPr lang="ru-RU" sz="2400" dirty="0"/>
              <a:t>                                      (эквиваленты )</a:t>
            </a:r>
          </a:p>
          <a:p>
            <a:r>
              <a:rPr lang="ru-RU" sz="2400" dirty="0"/>
              <a:t>Если обозначить через s  условия выборки, то можно записать тождества, которые верны для выборки:</a:t>
            </a:r>
          </a:p>
          <a:p>
            <a:r>
              <a:rPr lang="ru-RU" sz="2400" b="1" dirty="0"/>
              <a:t>A  WHERE s1 AND s2 = (A WHERE s1) INTERSECT (A WHERE s2)</a:t>
            </a:r>
          </a:p>
          <a:p>
            <a:r>
              <a:rPr lang="ru-RU" sz="2400" b="1" dirty="0"/>
              <a:t>A  WHERE s1  OR   s2 = (A WHERE s1) UNION (A WHERE s2)</a:t>
            </a:r>
          </a:p>
          <a:p>
            <a:r>
              <a:rPr lang="ru-RU" sz="2400" b="1" dirty="0"/>
              <a:t>A  WHERE NOT s = A MINUS  (A WHERE s)</a:t>
            </a:r>
          </a:p>
          <a:p>
            <a:pPr algn="just"/>
            <a:r>
              <a:rPr lang="ru-RU" sz="2400" dirty="0"/>
              <a:t>Эти тождества </a:t>
            </a:r>
            <a:r>
              <a:rPr lang="ru-RU" sz="2400" dirty="0" smtClean="0"/>
              <a:t>подтверждают, </a:t>
            </a:r>
            <a:r>
              <a:rPr lang="ru-RU" sz="2400" dirty="0"/>
              <a:t>что условие выборки мо­жет содержать произвольное число логических сочетаний простых сравнений.</a:t>
            </a:r>
          </a:p>
          <a:p>
            <a:pPr indent="450215" algn="just">
              <a:spcAft>
                <a:spcPts val="0"/>
              </a:spcAft>
            </a:pPr>
            <a:endParaRPr lang="ru-RU" sz="2400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33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41</a:t>
            </a:fld>
            <a:endParaRPr lang="en-US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44909" y="660989"/>
            <a:ext cx="99915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Соединение </a:t>
            </a:r>
            <a:r>
              <a:rPr lang="ru-RU" sz="2800" b="1" dirty="0" smtClean="0"/>
              <a:t>отношений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8856" y="1299995"/>
            <a:ext cx="11353596" cy="5390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" algn="just">
              <a:spcBef>
                <a:spcPts val="275"/>
              </a:spcBef>
              <a:spcAft>
                <a:spcPts val="0"/>
              </a:spcAft>
            </a:pPr>
            <a:r>
              <a:rPr lang="ru-RU" sz="2400" b="1" u="sng" dirty="0">
                <a:uFill>
                  <a:solidFill>
                    <a:srgbClr val="000000"/>
                  </a:solidFill>
                </a:uFill>
                <a:latin typeface="+mn-lt"/>
                <a:ea typeface="Times New Roman" panose="02020603050405020304" pitchFamily="18" charset="0"/>
              </a:rPr>
              <a:t>Соединение</a:t>
            </a:r>
            <a:r>
              <a:rPr lang="ru-RU" sz="2400" b="1" u="sng" spc="45" dirty="0">
                <a:uFill>
                  <a:solidFill>
                    <a:srgbClr val="000000"/>
                  </a:solidFill>
                </a:u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b="1" u="sng" spc="-5" dirty="0" smtClean="0">
                <a:uFill>
                  <a:solidFill>
                    <a:srgbClr val="000000"/>
                  </a:solidFill>
                </a:uFill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b="1" u="sng" dirty="0" smtClean="0">
                <a:uFill>
                  <a:solidFill>
                    <a:srgbClr val="000000"/>
                  </a:solidFill>
                </a:uFill>
                <a:latin typeface="+mn-lt"/>
                <a:ea typeface="Times New Roman" panose="02020603050405020304" pitchFamily="18" charset="0"/>
              </a:rPr>
              <a:t>й </a:t>
            </a:r>
            <a:r>
              <a:rPr lang="ru-RU" sz="2400" dirty="0" smtClean="0">
                <a:latin typeface="+mn-lt"/>
                <a:ea typeface="Times New Roman" panose="02020603050405020304" pitchFamily="18" charset="0"/>
              </a:rPr>
              <a:t>-</a:t>
            </a:r>
            <a:r>
              <a:rPr lang="ru-RU" sz="2400" spc="40" dirty="0" smtClean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создает</a:t>
            </a:r>
            <a:r>
              <a:rPr lang="ru-RU" sz="2400" spc="3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ново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5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е,</a:t>
            </a:r>
            <a:r>
              <a:rPr lang="ru-RU" sz="2400" spc="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ка</a:t>
            </a:r>
            <a:r>
              <a:rPr lang="ru-RU" sz="2400" spc="-10" dirty="0">
                <a:latin typeface="+mn-lt"/>
                <a:ea typeface="Times New Roman" panose="02020603050405020304" pitchFamily="18" charset="0"/>
              </a:rPr>
              <a:t>ж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д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ы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й</a:t>
            </a:r>
            <a:r>
              <a:rPr lang="ru-RU" sz="2400" spc="5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корте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ж</a:t>
            </a:r>
            <a:r>
              <a:rPr lang="ru-RU" sz="2400" spc="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которог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4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является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рез</a:t>
            </a:r>
            <a:r>
              <a:rPr lang="ru-RU" sz="2400" spc="10" dirty="0"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льтато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м</a:t>
            </a:r>
            <a:r>
              <a:rPr lang="ru-RU" sz="2400" spc="-1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сцеп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л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ен</a:t>
            </a:r>
            <a:r>
              <a:rPr lang="ru-RU" sz="2400" spc="-10" dirty="0"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я</a:t>
            </a:r>
            <a:r>
              <a:rPr lang="ru-RU" sz="2400" spc="-1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кортежей</a:t>
            </a:r>
            <a:r>
              <a:rPr lang="ru-RU" sz="2400" spc="-1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операндов</a:t>
            </a:r>
            <a:r>
              <a:rPr lang="ru-RU" sz="2400" spc="-1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(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исходных</a:t>
            </a:r>
            <a:r>
              <a:rPr lang="ru-RU" sz="2400" spc="-2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й).</a:t>
            </a:r>
            <a:r>
              <a:rPr lang="ru-RU" sz="2400" spc="-15" dirty="0">
                <a:latin typeface="+mn-lt"/>
                <a:ea typeface="Times New Roman" panose="02020603050405020304" pitchFamily="18" charset="0"/>
              </a:rPr>
              <a:t> </a:t>
            </a:r>
            <a:endParaRPr lang="ru-RU" sz="2400" spc="-15" dirty="0" smtClean="0">
              <a:latin typeface="+mn-lt"/>
              <a:ea typeface="Times New Roman" panose="02020603050405020304" pitchFamily="18" charset="0"/>
            </a:endParaRPr>
          </a:p>
          <a:p>
            <a:pPr marL="76200" algn="just">
              <a:spcBef>
                <a:spcPts val="275"/>
              </a:spcBef>
              <a:spcAft>
                <a:spcPts val="0"/>
              </a:spcAft>
            </a:pPr>
            <a:r>
              <a:rPr lang="ru-RU" sz="2400" spc="-5" dirty="0" smtClean="0">
                <a:latin typeface="+mn-lt"/>
                <a:ea typeface="Times New Roman" panose="02020603050405020304" pitchFamily="18" charset="0"/>
              </a:rPr>
              <a:t>Соединени</a:t>
            </a:r>
            <a:r>
              <a:rPr lang="ru-RU" sz="2400" dirty="0" smtClean="0"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-15" dirty="0" smtClean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имеет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дв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9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разновидност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и:</a:t>
            </a:r>
            <a:r>
              <a:rPr lang="ru-RU" sz="2400" spc="9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b="1" i="1" spc="-5" dirty="0">
                <a:latin typeface="+mn-lt"/>
                <a:ea typeface="Times New Roman" panose="02020603050405020304" pitchFamily="18" charset="0"/>
              </a:rPr>
              <a:t>естественно</a:t>
            </a:r>
            <a:r>
              <a:rPr lang="ru-RU" sz="2400" b="1" i="1" dirty="0"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b="1" i="1" spc="1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latin typeface="+mn-lt"/>
                <a:ea typeface="Times New Roman" panose="02020603050405020304" pitchFamily="18" charset="0"/>
              </a:rPr>
              <a:t>соеди</a:t>
            </a:r>
            <a:r>
              <a:rPr lang="ru-RU" sz="2400" b="1" i="1" spc="-10" dirty="0">
                <a:latin typeface="+mn-lt"/>
                <a:ea typeface="Times New Roman" panose="02020603050405020304" pitchFamily="18" charset="0"/>
              </a:rPr>
              <a:t>н</a:t>
            </a:r>
            <a:r>
              <a:rPr lang="ru-RU" sz="2400" b="1" i="1" dirty="0">
                <a:latin typeface="+mn-lt"/>
                <a:ea typeface="Times New Roman" panose="02020603050405020304" pitchFamily="18" charset="0"/>
              </a:rPr>
              <a:t>ение</a:t>
            </a:r>
            <a:r>
              <a:rPr lang="ru-RU" sz="2400" b="1" i="1" spc="1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b="1" i="1" spc="9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latin typeface="+mn-lt"/>
                <a:ea typeface="Times New Roman" panose="02020603050405020304" pitchFamily="18" charset="0"/>
              </a:rPr>
              <a:t>соединение</a:t>
            </a:r>
            <a:r>
              <a:rPr lang="ru-RU" sz="2400" b="1" i="1" spc="9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b="1" i="1" spc="-5" dirty="0">
                <a:latin typeface="+mn-lt"/>
                <a:ea typeface="Times New Roman" panose="02020603050405020304" pitchFamily="18" charset="0"/>
              </a:rPr>
              <a:t>п</a:t>
            </a:r>
            <a:r>
              <a:rPr lang="ru-RU" sz="2400" b="1" i="1" dirty="0"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b="1" i="1" spc="9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b="1" i="1" spc="10" dirty="0"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b="1" i="1" dirty="0">
                <a:latin typeface="+mn-lt"/>
                <a:ea typeface="Times New Roman" panose="02020603050405020304" pitchFamily="18" charset="0"/>
              </a:rPr>
              <a:t>сл</a:t>
            </a:r>
            <a:r>
              <a:rPr lang="ru-RU" sz="2400" b="1" i="1" spc="-10" dirty="0"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b="1" i="1" spc="-5" dirty="0">
                <a:latin typeface="+mn-lt"/>
                <a:ea typeface="Times New Roman" panose="02020603050405020304" pitchFamily="18" charset="0"/>
              </a:rPr>
              <a:t>ви</a:t>
            </a:r>
            <a:r>
              <a:rPr lang="ru-RU" sz="2400" b="1" i="1" dirty="0">
                <a:latin typeface="+mn-lt"/>
                <a:ea typeface="Times New Roman" panose="02020603050405020304" pitchFamily="18" charset="0"/>
              </a:rPr>
              <a:t>ю</a:t>
            </a:r>
            <a:r>
              <a:rPr lang="ru-RU" sz="2400" b="1" i="1" spc="9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latin typeface="+mn-lt"/>
                <a:ea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θ</a:t>
            </a:r>
            <a:r>
              <a:rPr lang="ru-RU" sz="2400" b="1" i="1" spc="39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- соединение)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.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  <a:p>
            <a:pPr indent="450215" algn="just">
              <a:spcBef>
                <a:spcPts val="335"/>
              </a:spcBef>
              <a:spcAft>
                <a:spcPts val="0"/>
              </a:spcAft>
            </a:pPr>
            <a:endParaRPr lang="ru-RU" sz="2400" spc="-10" dirty="0" smtClean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Bef>
                <a:spcPts val="335"/>
              </a:spcBef>
              <a:spcAft>
                <a:spcPts val="0"/>
              </a:spcAft>
            </a:pPr>
            <a:r>
              <a:rPr lang="ru-RU" sz="2400" spc="-1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spc="1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spc="-5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2400" spc="-5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={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Xm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={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Yn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={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spc="-1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Zk</a:t>
            </a:r>
            <a:r>
              <a:rPr lang="ru-RU" sz="2400" dirty="0" smtClean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ru-RU" sz="2400" dirty="0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Bef>
                <a:spcPts val="335"/>
              </a:spcBef>
              <a:spcAft>
                <a:spcPts val="0"/>
              </a:spcAft>
            </a:pPr>
            <a:r>
              <a:rPr lang="ru-RU" sz="2400" spc="-5" dirty="0" smtClean="0">
                <a:latin typeface="+mn-lt"/>
                <a:ea typeface="Times New Roman" panose="02020603050405020304" pitchFamily="18" charset="0"/>
              </a:rPr>
              <a:t>Естественны</a:t>
            </a:r>
            <a:r>
              <a:rPr lang="ru-RU" sz="2400" dirty="0" smtClean="0">
                <a:latin typeface="+mn-lt"/>
                <a:ea typeface="Times New Roman" panose="02020603050405020304" pitchFamily="18" charset="0"/>
              </a:rPr>
              <a:t>м</a:t>
            </a:r>
            <a:r>
              <a:rPr lang="ru-RU" sz="2400" spc="145" dirty="0" smtClean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соеди</a:t>
            </a:r>
            <a:r>
              <a:rPr lang="ru-RU" sz="2400" spc="-10" dirty="0">
                <a:latin typeface="+mn-lt"/>
                <a:ea typeface="Times New Roman" panose="02020603050405020304" pitchFamily="18" charset="0"/>
              </a:rPr>
              <a:t>н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ением</a:t>
            </a:r>
            <a:r>
              <a:rPr lang="ru-RU" sz="2400" spc="145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от</a:t>
            </a:r>
            <a:r>
              <a:rPr lang="ru-RU" sz="2400" spc="-10" dirty="0">
                <a:latin typeface="+mn-lt"/>
                <a:ea typeface="Times New Roman" panose="02020603050405020304" pitchFamily="18" charset="0"/>
              </a:rPr>
              <a:t>н</a:t>
            </a:r>
            <a:r>
              <a:rPr lang="ru-RU" sz="2400" spc="-5" dirty="0">
                <a:latin typeface="+mn-lt"/>
                <a:ea typeface="Times New Roman" panose="02020603050405020304" pitchFamily="18" charset="0"/>
              </a:rPr>
              <a:t>ошени</a:t>
            </a:r>
            <a:r>
              <a:rPr lang="ru-RU" sz="2400" dirty="0">
                <a:latin typeface="+mn-lt"/>
                <a:ea typeface="Times New Roman" panose="02020603050405020304" pitchFamily="18" charset="0"/>
              </a:rPr>
              <a:t>й</a:t>
            </a:r>
            <a:r>
              <a:rPr lang="ru-RU" sz="2400" spc="14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A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(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X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Y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)</a:t>
            </a:r>
            <a:r>
              <a:rPr lang="ru-RU" sz="2400" spc="13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14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B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(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Y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Z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)</a:t>
            </a:r>
            <a:r>
              <a:rPr lang="ru-RU" sz="2400" spc="13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(</a:t>
            </a:r>
            <a:r>
              <a:rPr lang="en-US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A</a:t>
            </a:r>
            <a:r>
              <a:rPr lang="en-US" sz="2400" spc="43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1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J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OI</a:t>
            </a:r>
            <a:r>
              <a:rPr lang="en-US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N</a:t>
            </a:r>
            <a:r>
              <a:rPr lang="en-US" sz="2400" spc="42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B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)</a:t>
            </a:r>
            <a:r>
              <a:rPr lang="ru-RU" sz="2400" spc="14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называется отношени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6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</a:t>
            </a:r>
            <a:r>
              <a:rPr lang="ru-RU" sz="2400" spc="6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заголовко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м</a:t>
            </a:r>
            <a:r>
              <a:rPr lang="ru-RU" sz="2400" spc="6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{Х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ru-RU" sz="2400" spc="3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Y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ru-RU" sz="2400" spc="4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Z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}</a:t>
            </a:r>
            <a:r>
              <a:rPr lang="ru-RU" sz="2400" spc="-24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5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</a:t>
            </a:r>
            <a:r>
              <a:rPr lang="ru-RU" sz="2400" spc="6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телом,</a:t>
            </a:r>
            <a:r>
              <a:rPr lang="ru-RU" sz="2400" spc="6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содержащим</a:t>
            </a:r>
            <a:r>
              <a:rPr lang="ru-RU" sz="2400" spc="6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множеств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6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всех</a:t>
            </a:r>
            <a:r>
              <a:rPr lang="ru-RU" sz="2400" spc="6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к</a:t>
            </a:r>
            <a:r>
              <a:rPr lang="ru-RU" sz="2400" spc="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ртежей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вида</a:t>
            </a:r>
            <a:r>
              <a:rPr lang="ru-RU" sz="2400" spc="-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&lt;Х: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x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ru-RU" sz="2400" spc="-3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Y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: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y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ru-RU" sz="2400" spc="-3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Z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: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z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&gt;</a:t>
            </a:r>
            <a:r>
              <a:rPr lang="ru-RU" sz="2400" spc="-31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таки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х,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для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которы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х</a:t>
            </a:r>
            <a:r>
              <a:rPr lang="ru-RU" sz="2400" spc="27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отношени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A</a:t>
            </a:r>
            <a:r>
              <a:rPr lang="en-US" sz="2400" spc="-31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значение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атриб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Х</a:t>
            </a:r>
            <a:r>
              <a:rPr lang="ru-RU" sz="2400" spc="-32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равн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-1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x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 а значение 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атриб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 </a:t>
            </a:r>
            <a:r>
              <a:rPr lang="en-US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Y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равн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29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y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</a:t>
            </a:r>
            <a:r>
              <a:rPr lang="ru-RU" sz="2400" spc="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  в</a:t>
            </a:r>
            <a:r>
              <a:rPr lang="ru-RU" sz="2400" spc="29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отн</a:t>
            </a:r>
            <a:r>
              <a:rPr lang="ru-RU" sz="2400" spc="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шени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  </a:t>
            </a:r>
            <a:r>
              <a:rPr lang="ru-RU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В</a:t>
            </a:r>
            <a:r>
              <a:rPr lang="ru-RU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значение</a:t>
            </a:r>
            <a:r>
              <a:rPr lang="ru-RU" sz="2400" spc="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риб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 </a:t>
            </a:r>
            <a:r>
              <a:rPr lang="en-US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Y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вн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y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 а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атриб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</a:t>
            </a:r>
            <a:r>
              <a:rPr lang="ru-RU" sz="2400" spc="2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Z</a:t>
            </a:r>
            <a:r>
              <a:rPr lang="en-US" sz="2400" spc="1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равн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2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400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z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.</a:t>
            </a:r>
            <a:r>
              <a:rPr lang="ru-RU" sz="2400" spc="3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Пр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2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естественно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м</a:t>
            </a:r>
            <a:r>
              <a:rPr lang="ru-RU" sz="2400" spc="2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соединени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spc="2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производитс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я</a:t>
            </a:r>
            <a:r>
              <a:rPr lang="ru-RU" sz="2400" spc="2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сцеплен</a:t>
            </a:r>
            <a:r>
              <a:rPr lang="ru-RU" sz="2400" spc="-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и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е</a:t>
            </a:r>
            <a:r>
              <a:rPr lang="ru-RU" sz="2400" spc="3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строк операндов</a:t>
            </a:r>
            <a:r>
              <a:rPr lang="ru-RU" sz="2400" spc="-5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соединения</a:t>
            </a:r>
            <a:r>
              <a:rPr lang="ru-RU" sz="2400" spc="-5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п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</a:t>
            </a:r>
            <a:r>
              <a:rPr lang="ru-RU" sz="2400" spc="-5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общим</a:t>
            </a:r>
            <a:r>
              <a:rPr lang="ru-RU" sz="2400" spc="-5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атриб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у</a:t>
            </a:r>
            <a:r>
              <a:rPr lang="ru-RU" sz="2400" spc="-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та</a:t>
            </a:r>
            <a:r>
              <a:rPr lang="ru-RU" sz="2400" spc="1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м</a:t>
            </a:r>
            <a:r>
              <a:rPr lang="ru-RU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5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42</a:t>
            </a:fld>
            <a:endParaRPr lang="en-US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44909" y="660989"/>
            <a:ext cx="99915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Соединение </a:t>
            </a:r>
            <a:r>
              <a:rPr lang="ru-RU" sz="2800" b="1" dirty="0" smtClean="0"/>
              <a:t>отношений. </a:t>
            </a:r>
            <a:r>
              <a:rPr lang="ru-RU" sz="2800" b="1" i="1" spc="-5" dirty="0"/>
              <a:t>Е</a:t>
            </a:r>
            <a:r>
              <a:rPr lang="ru-RU" sz="2800" b="1" i="1" spc="-5" dirty="0" smtClean="0">
                <a:ea typeface="Times New Roman" panose="02020603050405020304" pitchFamily="18" charset="0"/>
              </a:rPr>
              <a:t>стественно</a:t>
            </a:r>
            <a:r>
              <a:rPr lang="ru-RU" sz="2800" b="1" i="1" dirty="0" smtClean="0">
                <a:ea typeface="Times New Roman" panose="02020603050405020304" pitchFamily="18" charset="0"/>
              </a:rPr>
              <a:t>е</a:t>
            </a:r>
            <a:r>
              <a:rPr lang="ru-RU" sz="2800" b="1" i="1" spc="100" dirty="0" smtClean="0">
                <a:ea typeface="Times New Roman" panose="02020603050405020304" pitchFamily="18" charset="0"/>
              </a:rPr>
              <a:t> </a:t>
            </a:r>
            <a:r>
              <a:rPr lang="ru-RU" sz="2800" b="1" i="1" dirty="0">
                <a:ea typeface="Times New Roman" panose="02020603050405020304" pitchFamily="18" charset="0"/>
              </a:rPr>
              <a:t>соеди</a:t>
            </a:r>
            <a:r>
              <a:rPr lang="ru-RU" sz="2800" b="1" i="1" spc="-10" dirty="0">
                <a:ea typeface="Times New Roman" panose="02020603050405020304" pitchFamily="18" charset="0"/>
              </a:rPr>
              <a:t>н</a:t>
            </a:r>
            <a:r>
              <a:rPr lang="ru-RU" sz="2800" b="1" i="1" dirty="0">
                <a:ea typeface="Times New Roman" panose="02020603050405020304" pitchFamily="18" charset="0"/>
              </a:rPr>
              <a:t>ение</a:t>
            </a:r>
            <a:r>
              <a:rPr lang="ru-RU" sz="2800" b="1" i="1" spc="100" dirty="0">
                <a:ea typeface="Times New Roman" panose="02020603050405020304" pitchFamily="18" charset="0"/>
              </a:rPr>
              <a:t> </a:t>
            </a:r>
            <a:endParaRPr lang="ru-RU" sz="280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170363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4170363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198446"/>
              </p:ext>
            </p:extLst>
          </p:nvPr>
        </p:nvGraphicFramePr>
        <p:xfrm>
          <a:off x="427243" y="1527279"/>
          <a:ext cx="5265634" cy="1752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{16D9F66E-5EB9-4882-86FB-DCBF35E3C3E4}</a:tableStyleId>
              </a:tblPr>
              <a:tblGrid>
                <a:gridCol w="1180671"/>
                <a:gridCol w="1231524"/>
                <a:gridCol w="1407298"/>
                <a:gridCol w="1446141"/>
              </a:tblGrid>
              <a:tr h="252730"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ID_NUM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NAME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CITY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STATUS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52730"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1809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Иванов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Москва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20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14020"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1996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Петров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Нижний</a:t>
                      </a:r>
                      <a:r>
                        <a:rPr lang="en-US" sz="2000" spc="-5" dirty="0">
                          <a:effectLst/>
                        </a:rPr>
                        <a:t> </a:t>
                      </a:r>
                      <a:r>
                        <a:rPr lang="en-US" sz="2000" spc="-5" dirty="0" err="1">
                          <a:effectLst/>
                        </a:rPr>
                        <a:t>Новгород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15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52730"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1777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Сидоров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>
                          <a:effectLst/>
                        </a:rPr>
                        <a:t>Рязань</a:t>
                      </a:r>
                      <a:endParaRPr lang="ru-RU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3025" algn="l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dirty="0">
                          <a:effectLst/>
                        </a:rPr>
                        <a:t>10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144808"/>
              </p:ext>
            </p:extLst>
          </p:nvPr>
        </p:nvGraphicFramePr>
        <p:xfrm>
          <a:off x="6096000" y="1514917"/>
          <a:ext cx="5761703" cy="1752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{16D9F66E-5EB9-4882-86FB-DCBF35E3C3E4}</a:tableStyleId>
              </a:tblPr>
              <a:tblGrid>
                <a:gridCol w="1334530"/>
                <a:gridCol w="1377851"/>
                <a:gridCol w="1671471"/>
                <a:gridCol w="1377851"/>
              </a:tblGrid>
              <a:tr h="259080"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>
                          <a:effectLst/>
                        </a:rPr>
                        <a:t>IP_NUM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>
                          <a:effectLst/>
                        </a:rPr>
                        <a:t>NAIMEN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CITY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WEIGHT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59080"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>
                          <a:effectLst/>
                        </a:rPr>
                        <a:t>Р123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 err="1">
                          <a:effectLst/>
                        </a:rPr>
                        <a:t>Болт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 err="1">
                          <a:effectLst/>
                        </a:rPr>
                        <a:t>Москва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12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23545"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Р896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 err="1">
                          <a:effectLst/>
                        </a:rPr>
                        <a:t>Гайка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 err="1">
                          <a:effectLst/>
                        </a:rPr>
                        <a:t>Нижний</a:t>
                      </a:r>
                      <a:r>
                        <a:rPr lang="en-US" sz="2000" kern="1200" spc="-5" dirty="0">
                          <a:effectLst/>
                        </a:rPr>
                        <a:t> </a:t>
                      </a:r>
                      <a:r>
                        <a:rPr lang="en-US" sz="2000" kern="1200" spc="-5" dirty="0" err="1">
                          <a:effectLst/>
                        </a:rPr>
                        <a:t>Новгород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>
                          <a:effectLst/>
                        </a:rPr>
                        <a:t>14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59080"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Р432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Шарнир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Москва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>
                          <a:effectLst/>
                        </a:rPr>
                        <a:t>15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185776"/>
              </p:ext>
            </p:extLst>
          </p:nvPr>
        </p:nvGraphicFramePr>
        <p:xfrm>
          <a:off x="1178830" y="4702258"/>
          <a:ext cx="10457647" cy="1752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{16D9F66E-5EB9-4882-86FB-DCBF35E3C3E4}</a:tableStyleId>
              </a:tblPr>
              <a:tblGrid>
                <a:gridCol w="1219924"/>
                <a:gridCol w="1219924"/>
                <a:gridCol w="1246470"/>
                <a:gridCol w="1491146"/>
                <a:gridCol w="1261473"/>
                <a:gridCol w="1178375"/>
                <a:gridCol w="1620411"/>
                <a:gridCol w="1219924"/>
              </a:tblGrid>
              <a:tr h="226060"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>
                          <a:effectLst/>
                        </a:rPr>
                        <a:t>ID_NUM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NAME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>
                          <a:effectLst/>
                        </a:rPr>
                        <a:t>STATUS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CITY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IP_NUM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>
                          <a:effectLst/>
                        </a:rPr>
                        <a:t>NAIMEN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CITY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WEIGHT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1809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Иванов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20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Москва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Р123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Болт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Москва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12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1809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Иванов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20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Москва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Р432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Шарнир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Москва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15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1996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Петров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15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Нижний Новгород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Р896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Гайка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>
                          <a:effectLst/>
                        </a:rPr>
                        <a:t>Нижний Новгород</a:t>
                      </a:r>
                      <a:endParaRPr lang="ru-RU" sz="20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73025" algn="l" defTabSz="457200" rtl="0" eaLnBrk="1" latinLnBrk="0" hangingPunct="1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spc="-5" dirty="0">
                          <a:effectLst/>
                        </a:rPr>
                        <a:t>14</a:t>
                      </a:r>
                      <a:endParaRPr lang="ru-RU" sz="20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4834040" y="533720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Text Box 48"/>
          <p:cNvSpPr txBox="1">
            <a:spLocks noChangeArrowheads="1"/>
          </p:cNvSpPr>
          <p:nvPr/>
        </p:nvSpPr>
        <p:spPr bwMode="auto">
          <a:xfrm>
            <a:off x="8737702" y="5976965"/>
            <a:ext cx="2817813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1178830" y="3383485"/>
            <a:ext cx="9694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69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6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А (поставщики)                                    Отношение В (детали)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6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69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JOIN B</a:t>
            </a:r>
            <a:endParaRPr kumimoji="0" lang="en-US" altLang="ru-RU" sz="24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563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43</a:t>
            </a:fld>
            <a:endParaRPr lang="en-US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44909" y="660989"/>
            <a:ext cx="99915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Соединение </a:t>
            </a:r>
            <a:r>
              <a:rPr lang="ru-RU" sz="2800" b="1" dirty="0" smtClean="0"/>
              <a:t>отношений. </a:t>
            </a:r>
            <a:r>
              <a:rPr lang="ru-RU" sz="2800" b="1" i="1" dirty="0"/>
              <a:t>С</a:t>
            </a:r>
            <a:r>
              <a:rPr lang="ru-RU" sz="2800" b="1" i="1" dirty="0" smtClean="0">
                <a:ea typeface="Times New Roman" panose="02020603050405020304" pitchFamily="18" charset="0"/>
              </a:rPr>
              <a:t>оединение</a:t>
            </a:r>
            <a:r>
              <a:rPr lang="ru-RU" sz="2800" b="1" i="1" spc="95" dirty="0" smtClean="0">
                <a:ea typeface="Times New Roman" panose="02020603050405020304" pitchFamily="18" charset="0"/>
              </a:rPr>
              <a:t> </a:t>
            </a:r>
            <a:r>
              <a:rPr lang="ru-RU" sz="2800" b="1" i="1" spc="-5" dirty="0">
                <a:ea typeface="Times New Roman" panose="02020603050405020304" pitchFamily="18" charset="0"/>
              </a:rPr>
              <a:t>п</a:t>
            </a:r>
            <a:r>
              <a:rPr lang="ru-RU" sz="2800" b="1" i="1" dirty="0">
                <a:ea typeface="Times New Roman" panose="02020603050405020304" pitchFamily="18" charset="0"/>
              </a:rPr>
              <a:t>о</a:t>
            </a:r>
            <a:r>
              <a:rPr lang="ru-RU" sz="2800" b="1" i="1" spc="90" dirty="0">
                <a:ea typeface="Times New Roman" panose="02020603050405020304" pitchFamily="18" charset="0"/>
              </a:rPr>
              <a:t> </a:t>
            </a:r>
            <a:r>
              <a:rPr lang="ru-RU" sz="2800" b="1" i="1" spc="10" dirty="0">
                <a:ea typeface="Times New Roman" panose="02020603050405020304" pitchFamily="18" charset="0"/>
              </a:rPr>
              <a:t>у</a:t>
            </a:r>
            <a:r>
              <a:rPr lang="ru-RU" sz="2800" b="1" i="1" dirty="0">
                <a:ea typeface="Times New Roman" panose="02020603050405020304" pitchFamily="18" charset="0"/>
              </a:rPr>
              <a:t>сл</a:t>
            </a:r>
            <a:r>
              <a:rPr lang="ru-RU" sz="2800" b="1" i="1" spc="-10" dirty="0">
                <a:ea typeface="Times New Roman" panose="02020603050405020304" pitchFamily="18" charset="0"/>
              </a:rPr>
              <a:t>о</a:t>
            </a:r>
            <a:r>
              <a:rPr lang="ru-RU" sz="2800" b="1" i="1" spc="-5" dirty="0">
                <a:ea typeface="Times New Roman" panose="02020603050405020304" pitchFamily="18" charset="0"/>
              </a:rPr>
              <a:t>ви</a:t>
            </a:r>
            <a:r>
              <a:rPr lang="ru-RU" sz="2800" b="1" i="1" dirty="0">
                <a:ea typeface="Times New Roman" panose="02020603050405020304" pitchFamily="18" charset="0"/>
              </a:rPr>
              <a:t>ю</a:t>
            </a:r>
            <a:r>
              <a:rPr lang="ru-RU" sz="2800" b="1" i="1" spc="95" dirty="0">
                <a:ea typeface="Times New Roman" panose="02020603050405020304" pitchFamily="18" charset="0"/>
              </a:rPr>
              <a:t>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2924" y="1016358"/>
            <a:ext cx="119390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	Пусть </a:t>
            </a:r>
            <a:r>
              <a:rPr lang="ru-RU" sz="2400" dirty="0"/>
              <a:t>отношения А и В не имеют общих имен атрибутов </a:t>
            </a:r>
            <a:r>
              <a:rPr lang="ru-RU" sz="2400" dirty="0" smtClean="0"/>
              <a:t>и </a:t>
            </a:r>
            <a:r>
              <a:rPr lang="ru-RU" sz="2400" dirty="0"/>
              <a:t>определяется так же, как в операции выборки. </a:t>
            </a:r>
            <a:endParaRPr lang="ru-RU" sz="2400" dirty="0" smtClean="0"/>
          </a:p>
          <a:p>
            <a:pPr algn="just"/>
            <a:r>
              <a:rPr lang="en-US" sz="2400" b="1" dirty="0" smtClean="0"/>
              <a:t>θ </a:t>
            </a:r>
            <a:r>
              <a:rPr lang="ru-RU" sz="2400" b="1" dirty="0" smtClean="0"/>
              <a:t>– соединением(</a:t>
            </a:r>
            <a:r>
              <a:rPr lang="ru-RU" sz="2400" b="1" dirty="0" err="1" smtClean="0"/>
              <a:t>Тета</a:t>
            </a:r>
            <a:r>
              <a:rPr lang="ru-RU" sz="2400" b="1" dirty="0" smtClean="0"/>
              <a:t>)</a:t>
            </a:r>
            <a:r>
              <a:rPr lang="ru-RU" sz="2400" dirty="0" smtClean="0"/>
              <a:t> </a:t>
            </a:r>
            <a:r>
              <a:rPr lang="ru-RU" sz="2400" dirty="0"/>
              <a:t>отношения А по атрибуту </a:t>
            </a:r>
            <a:r>
              <a:rPr lang="en-US" sz="2400" dirty="0"/>
              <a:t>X </a:t>
            </a:r>
            <a:r>
              <a:rPr lang="ru-RU" sz="2400" dirty="0"/>
              <a:t>с отношением В по атрибуту </a:t>
            </a:r>
            <a:r>
              <a:rPr lang="en-US" sz="2400" dirty="0"/>
              <a:t>Y </a:t>
            </a:r>
            <a:r>
              <a:rPr lang="ru-RU" sz="2400" dirty="0"/>
              <a:t>называется результат </a:t>
            </a:r>
            <a:r>
              <a:rPr lang="ru-RU" sz="2400" dirty="0" smtClean="0"/>
              <a:t>выражения    </a:t>
            </a:r>
            <a:r>
              <a:rPr lang="ru-RU" sz="2400" b="1" dirty="0" smtClean="0"/>
              <a:t>(</a:t>
            </a:r>
            <a:r>
              <a:rPr lang="en-US" sz="2400" b="1" dirty="0"/>
              <a:t>A</a:t>
            </a:r>
            <a:r>
              <a:rPr lang="ru-RU" sz="2400" b="1" dirty="0"/>
              <a:t>×</a:t>
            </a:r>
            <a:r>
              <a:rPr lang="en-US" sz="2400" b="1" dirty="0"/>
              <a:t>B</a:t>
            </a:r>
            <a:r>
              <a:rPr lang="ru-RU" sz="2400" b="1" dirty="0"/>
              <a:t>) </a:t>
            </a:r>
            <a:r>
              <a:rPr lang="en-US" sz="2400" b="1" dirty="0"/>
              <a:t>WHERE X θ Y</a:t>
            </a:r>
            <a:r>
              <a:rPr lang="ru-RU" sz="2400" b="1" dirty="0"/>
              <a:t>.</a:t>
            </a:r>
          </a:p>
          <a:p>
            <a:pPr algn="just"/>
            <a:r>
              <a:rPr lang="ru-RU" sz="2400" dirty="0" smtClean="0"/>
              <a:t>		</a:t>
            </a:r>
            <a:r>
              <a:rPr lang="en-US" sz="2400" dirty="0" smtClean="0"/>
              <a:t>θ </a:t>
            </a:r>
            <a:r>
              <a:rPr lang="ru-RU" sz="2400" dirty="0"/>
              <a:t>- соединение – это отношение с тем же заголовком, что и при декартовом произведении отношений А и В, и с телом, содержащим множество кортежей </a:t>
            </a:r>
            <a:r>
              <a:rPr lang="en-US" sz="2400" dirty="0"/>
              <a:t>t ∈ A</a:t>
            </a:r>
            <a:r>
              <a:rPr lang="ru-RU" sz="2400" dirty="0"/>
              <a:t>×</a:t>
            </a:r>
            <a:r>
              <a:rPr lang="en-US" sz="2400" dirty="0"/>
              <a:t>B </a:t>
            </a:r>
            <a:r>
              <a:rPr lang="ru-RU" sz="2400" dirty="0" smtClean="0"/>
              <a:t>таких, </a:t>
            </a:r>
            <a:r>
              <a:rPr lang="ru-RU" sz="2400" dirty="0"/>
              <a:t>что вычисление условия </a:t>
            </a:r>
            <a:r>
              <a:rPr lang="en-US" sz="2400" dirty="0"/>
              <a:t>X </a:t>
            </a:r>
            <a:r>
              <a:rPr lang="ru-RU" sz="2400" dirty="0"/>
              <a:t>и </a:t>
            </a:r>
            <a:r>
              <a:rPr lang="en-US" sz="2400" dirty="0"/>
              <a:t>Y </a:t>
            </a:r>
            <a:r>
              <a:rPr lang="ru-RU" sz="2400" dirty="0"/>
              <a:t>дает значение истина для данного кортежа. </a:t>
            </a:r>
            <a:endParaRPr lang="ru-RU" sz="2400" dirty="0" smtClean="0"/>
          </a:p>
          <a:p>
            <a:pPr algn="just"/>
            <a:r>
              <a:rPr lang="ru-RU" sz="2400" dirty="0"/>
              <a:t>	</a:t>
            </a:r>
            <a:r>
              <a:rPr lang="ru-RU" sz="2400" dirty="0" smtClean="0"/>
              <a:t>	Атрибуты </a:t>
            </a:r>
            <a:r>
              <a:rPr lang="en-US" sz="2400" dirty="0"/>
              <a:t>X </a:t>
            </a:r>
            <a:r>
              <a:rPr lang="ru-RU" sz="2400" dirty="0"/>
              <a:t>и </a:t>
            </a:r>
            <a:r>
              <a:rPr lang="en-US" sz="2400" dirty="0"/>
              <a:t>Y </a:t>
            </a:r>
            <a:r>
              <a:rPr lang="ru-RU" sz="2400" dirty="0"/>
              <a:t>должны быть определены на одном и том же домене, а оператор должен иметь смысл для этого домена.</a:t>
            </a:r>
          </a:p>
          <a:p>
            <a:pPr algn="just"/>
            <a:r>
              <a:rPr lang="ru-RU" sz="2400" dirty="0" smtClean="0"/>
              <a:t>		Таким </a:t>
            </a:r>
            <a:r>
              <a:rPr lang="ru-RU" sz="2400" dirty="0"/>
              <a:t>образом, операция θ -соединение эквивалентна двум операциям: нахождению расширенного   декартова   произведения   двух   отношений   (при   необходимости   с переименованием соответствующих атрибутов) и последующему выполнению указанной выборки из полученного результата. </a:t>
            </a:r>
            <a:endParaRPr lang="ru-RU" sz="2400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35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44</a:t>
            </a:fld>
            <a:endParaRPr lang="en-US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44909" y="660989"/>
            <a:ext cx="99915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/>
              <a:t>Соединение </a:t>
            </a:r>
            <a:r>
              <a:rPr lang="ru-RU" sz="2800" b="1" dirty="0" smtClean="0"/>
              <a:t>отношений. </a:t>
            </a:r>
            <a:r>
              <a:rPr lang="ru-RU" sz="2800" b="1" i="1" dirty="0"/>
              <a:t>С</a:t>
            </a:r>
            <a:r>
              <a:rPr lang="ru-RU" sz="2800" b="1" i="1" dirty="0" smtClean="0">
                <a:ea typeface="Times New Roman" panose="02020603050405020304" pitchFamily="18" charset="0"/>
              </a:rPr>
              <a:t>оединение</a:t>
            </a:r>
            <a:r>
              <a:rPr lang="ru-RU" sz="2800" b="1" i="1" spc="95" dirty="0" smtClean="0">
                <a:ea typeface="Times New Roman" panose="02020603050405020304" pitchFamily="18" charset="0"/>
              </a:rPr>
              <a:t> </a:t>
            </a:r>
            <a:r>
              <a:rPr lang="ru-RU" sz="2800" b="1" i="1" spc="-5" dirty="0">
                <a:ea typeface="Times New Roman" panose="02020603050405020304" pitchFamily="18" charset="0"/>
              </a:rPr>
              <a:t>п</a:t>
            </a:r>
            <a:r>
              <a:rPr lang="ru-RU" sz="2800" b="1" i="1" dirty="0">
                <a:ea typeface="Times New Roman" panose="02020603050405020304" pitchFamily="18" charset="0"/>
              </a:rPr>
              <a:t>о</a:t>
            </a:r>
            <a:r>
              <a:rPr lang="ru-RU" sz="2800" b="1" i="1" spc="90" dirty="0">
                <a:ea typeface="Times New Roman" panose="02020603050405020304" pitchFamily="18" charset="0"/>
              </a:rPr>
              <a:t> </a:t>
            </a:r>
            <a:r>
              <a:rPr lang="ru-RU" sz="2800" b="1" i="1" spc="10" dirty="0">
                <a:ea typeface="Times New Roman" panose="02020603050405020304" pitchFamily="18" charset="0"/>
              </a:rPr>
              <a:t>у</a:t>
            </a:r>
            <a:r>
              <a:rPr lang="ru-RU" sz="2800" b="1" i="1" dirty="0">
                <a:ea typeface="Times New Roman" panose="02020603050405020304" pitchFamily="18" charset="0"/>
              </a:rPr>
              <a:t>сл</a:t>
            </a:r>
            <a:r>
              <a:rPr lang="ru-RU" sz="2800" b="1" i="1" spc="-10" dirty="0">
                <a:ea typeface="Times New Roman" panose="02020603050405020304" pitchFamily="18" charset="0"/>
              </a:rPr>
              <a:t>о</a:t>
            </a:r>
            <a:r>
              <a:rPr lang="ru-RU" sz="2800" b="1" i="1" spc="-5" dirty="0">
                <a:ea typeface="Times New Roman" panose="02020603050405020304" pitchFamily="18" charset="0"/>
              </a:rPr>
              <a:t>ви</a:t>
            </a:r>
            <a:r>
              <a:rPr lang="ru-RU" sz="2800" b="1" i="1" dirty="0">
                <a:ea typeface="Times New Roman" panose="02020603050405020304" pitchFamily="18" charset="0"/>
              </a:rPr>
              <a:t>ю</a:t>
            </a:r>
            <a:r>
              <a:rPr lang="ru-RU" sz="2800" b="1" i="1" spc="95" dirty="0">
                <a:ea typeface="Times New Roman" panose="02020603050405020304" pitchFamily="18" charset="0"/>
              </a:rPr>
              <a:t> </a:t>
            </a:r>
            <a:endParaRPr lang="ru-RU" sz="28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41333"/>
              </p:ext>
            </p:extLst>
          </p:nvPr>
        </p:nvGraphicFramePr>
        <p:xfrm>
          <a:off x="8341616" y="1738146"/>
          <a:ext cx="3543783" cy="21945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{16D9F66E-5EB9-4882-86FB-DCBF35E3C3E4}</a:tableStyleId>
              </a:tblPr>
              <a:tblGrid>
                <a:gridCol w="1332543"/>
                <a:gridCol w="1332543"/>
                <a:gridCol w="878697"/>
              </a:tblGrid>
              <a:tr h="226060"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/>
                        <a:t>ID_NUM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/>
                        <a:t>IP_NUM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/>
                        <a:t>QTY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1809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Р123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100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1809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Р896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200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1777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Р432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150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/>
                        <a:t>1996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Р432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150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17568"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1996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/>
                        <a:t>Р123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698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kern="1200" dirty="0"/>
                        <a:t>250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185514"/>
              </p:ext>
            </p:extLst>
          </p:nvPr>
        </p:nvGraphicFramePr>
        <p:xfrm>
          <a:off x="325037" y="1788820"/>
          <a:ext cx="7432615" cy="2103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{16D9F66E-5EB9-4882-86FB-DCBF35E3C3E4}</a:tableStyleId>
              </a:tblPr>
              <a:tblGrid>
                <a:gridCol w="1292512"/>
                <a:gridCol w="1582851"/>
                <a:gridCol w="2469549"/>
                <a:gridCol w="2087703"/>
              </a:tblGrid>
              <a:tr h="226060"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ID_NUM</a:t>
                      </a:r>
                      <a:endParaRPr kumimoji="0" lang="ru-RU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NAME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CITY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STATUS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1809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Иванов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 dirty="0" err="1">
                          <a:ln>
                            <a:noFill/>
                          </a:ln>
                          <a:effectLst/>
                        </a:rPr>
                        <a:t>Москва</a:t>
                      </a:r>
                      <a:endParaRPr kumimoji="0" lang="ru-RU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1996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 dirty="0" err="1">
                          <a:ln>
                            <a:noFill/>
                          </a:ln>
                          <a:effectLst/>
                        </a:rPr>
                        <a:t>Петров</a:t>
                      </a:r>
                      <a:endParaRPr kumimoji="0" lang="ru-RU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Нижний Новгород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1777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>
                          <a:ln>
                            <a:noFill/>
                          </a:ln>
                          <a:effectLst/>
                        </a:rPr>
                        <a:t>Сидоров</a:t>
                      </a:r>
                      <a:endParaRPr kumimoji="0" lang="ru-RU" sz="2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 dirty="0" err="1">
                          <a:ln>
                            <a:noFill/>
                          </a:ln>
                          <a:effectLst/>
                        </a:rPr>
                        <a:t>Рязань</a:t>
                      </a:r>
                      <a:endParaRPr kumimoji="0" lang="ru-RU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kumimoji="0" lang="en-US" sz="24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ru-RU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274490"/>
              </p:ext>
            </p:extLst>
          </p:nvPr>
        </p:nvGraphicFramePr>
        <p:xfrm>
          <a:off x="557213" y="4988224"/>
          <a:ext cx="11353585" cy="16824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{16D9F66E-5EB9-4882-86FB-DCBF35E3C3E4}</a:tableStyleId>
              </a:tblPr>
              <a:tblGrid>
                <a:gridCol w="1563996"/>
                <a:gridCol w="1578187"/>
                <a:gridCol w="2865409"/>
                <a:gridCol w="1415944"/>
                <a:gridCol w="1578187"/>
                <a:gridCol w="1417285"/>
                <a:gridCol w="934577"/>
              </a:tblGrid>
              <a:tr h="226060"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/>
                        <a:t>ID_NUM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NAME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/>
                        <a:t>CITY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STATUS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AID_NUM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IP_NUM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QTY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358859"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/>
                        <a:t>1809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err="1"/>
                        <a:t>Иванов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err="1"/>
                        <a:t>Москва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20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1809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Р123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100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1996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Петров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 err="1"/>
                        <a:t>Нижний</a:t>
                      </a:r>
                      <a:r>
                        <a:rPr lang="en-US" sz="2400" kern="1200" dirty="0"/>
                        <a:t> </a:t>
                      </a:r>
                      <a:r>
                        <a:rPr lang="en-US" sz="2400" kern="1200" dirty="0" err="1"/>
                        <a:t>Новгород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/>
                        <a:t>15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/>
                        <a:t>1996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/>
                        <a:t>Р432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150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1777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Сидоров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Рязань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10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/>
                        <a:t>1777</a:t>
                      </a:r>
                      <a:endParaRPr lang="ru-RU" sz="2400" kern="120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/>
                        <a:t>Р432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70485">
                        <a:lnSpc>
                          <a:spcPct val="11500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/>
                        <a:t>150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385987" y="1193867"/>
            <a:ext cx="644920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Пример 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операции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θ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- соединения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47"/>
          <p:cNvSpPr txBox="1">
            <a:spLocks noChangeArrowheads="1"/>
          </p:cNvSpPr>
          <p:nvPr/>
        </p:nvSpPr>
        <p:spPr bwMode="auto">
          <a:xfrm>
            <a:off x="9688052" y="5891850"/>
            <a:ext cx="1797050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 rot="10800000" flipV="1">
            <a:off x="1031935" y="4024583"/>
            <a:ext cx="1116006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69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6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Отношение А (поставщики)             </a:t>
            </a:r>
            <a:r>
              <a:rPr lang="ru-RU" altLang="ru-RU" sz="2400" dirty="0" smtClean="0">
                <a:latin typeface="+mn-lt"/>
                <a:ea typeface="Times New Roman" panose="02020603050405020304" pitchFamily="18" charset="0"/>
              </a:rPr>
              <a:t>                Отношение </a:t>
            </a:r>
            <a:r>
              <a:rPr lang="ru-RU" altLang="ru-RU" sz="2400" dirty="0">
                <a:latin typeface="+mn-lt"/>
                <a:ea typeface="Times New Roman" panose="02020603050405020304" pitchFamily="18" charset="0"/>
              </a:rPr>
              <a:t>В (поставки)</a:t>
            </a:r>
          </a:p>
          <a:p>
            <a:pPr marL="0" marR="0" lvl="0" indent="6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ru-RU" sz="2400" dirty="0">
                <a:latin typeface="+mn-lt"/>
                <a:ea typeface="Times New Roman" panose="02020603050405020304" pitchFamily="18" charset="0"/>
              </a:rPr>
              <a:t>(A×B (RENAME ID_NUM AS AID_NUM) WHERE QTY &lt;200</a:t>
            </a:r>
          </a:p>
        </p:txBody>
      </p:sp>
    </p:spTree>
    <p:extLst>
      <p:ext uri="{BB962C8B-B14F-4D97-AF65-F5344CB8AC3E}">
        <p14:creationId xmlns:p14="http://schemas.microsoft.com/office/powerpoint/2010/main" val="423262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45</a:t>
            </a:fld>
            <a:endParaRPr lang="en-US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369050" y="3527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Надпись 152"/>
          <p:cNvSpPr txBox="1">
            <a:spLocks noChangeArrowheads="1"/>
          </p:cNvSpPr>
          <p:nvPr/>
        </p:nvSpPr>
        <p:spPr bwMode="auto">
          <a:xfrm>
            <a:off x="8470901" y="3344417"/>
            <a:ext cx="72858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44909" y="660989"/>
            <a:ext cx="99915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 err="1"/>
              <a:t>Операция</a:t>
            </a:r>
            <a:r>
              <a:rPr lang="en-US" sz="2800" b="1" dirty="0"/>
              <a:t> </a:t>
            </a:r>
            <a:r>
              <a:rPr lang="en-US" sz="2800" b="1" dirty="0" err="1"/>
              <a:t>деления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1813" y="1182688"/>
            <a:ext cx="112874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	</a:t>
            </a:r>
            <a:r>
              <a:rPr lang="ru-RU" sz="2400" dirty="0"/>
              <a:t>У операции реляционного деления два операнда - бинарное и унарное отношения. Пусть </a:t>
            </a:r>
            <a:r>
              <a:rPr lang="en-US" sz="2400" dirty="0"/>
              <a:t>X</a:t>
            </a:r>
            <a:r>
              <a:rPr lang="ru-RU" sz="2400" dirty="0"/>
              <a:t>={</a:t>
            </a:r>
            <a:r>
              <a:rPr lang="en-US" sz="2400" dirty="0"/>
              <a:t>X</a:t>
            </a:r>
            <a:r>
              <a:rPr lang="ru-RU" sz="2400" dirty="0"/>
              <a:t>1, </a:t>
            </a:r>
            <a:r>
              <a:rPr lang="en-US" sz="2400" dirty="0"/>
              <a:t>X</a:t>
            </a:r>
            <a:r>
              <a:rPr lang="ru-RU" sz="2400" dirty="0"/>
              <a:t>2, …, </a:t>
            </a:r>
            <a:r>
              <a:rPr lang="en-US" sz="2400" dirty="0" err="1"/>
              <a:t>Xm</a:t>
            </a:r>
            <a:r>
              <a:rPr lang="ru-RU" sz="2400" dirty="0"/>
              <a:t>}, </a:t>
            </a:r>
            <a:r>
              <a:rPr lang="en-US" sz="2400" dirty="0"/>
              <a:t>Y</a:t>
            </a:r>
            <a:r>
              <a:rPr lang="ru-RU" sz="2400" dirty="0"/>
              <a:t>={</a:t>
            </a:r>
            <a:r>
              <a:rPr lang="en-US" sz="2400" dirty="0"/>
              <a:t>Y</a:t>
            </a:r>
            <a:r>
              <a:rPr lang="ru-RU" sz="2400" dirty="0"/>
              <a:t>1, </a:t>
            </a:r>
            <a:r>
              <a:rPr lang="en-US" sz="2400" dirty="0"/>
              <a:t>Y</a:t>
            </a:r>
            <a:r>
              <a:rPr lang="ru-RU" sz="2400" dirty="0"/>
              <a:t>2, …, </a:t>
            </a:r>
            <a:r>
              <a:rPr lang="en-US" sz="2400" dirty="0" err="1"/>
              <a:t>Yn</a:t>
            </a:r>
            <a:r>
              <a:rPr lang="ru-RU" sz="2400" dirty="0"/>
              <a:t>}.</a:t>
            </a:r>
          </a:p>
          <a:p>
            <a:pPr algn="just"/>
            <a:r>
              <a:rPr lang="ru-RU" sz="2400" b="1" dirty="0"/>
              <a:t>Делением отношений </a:t>
            </a:r>
            <a:r>
              <a:rPr lang="ru-RU" sz="2400" dirty="0"/>
              <a:t>А(Х,</a:t>
            </a:r>
            <a:r>
              <a:rPr lang="en-US" sz="2400" dirty="0"/>
              <a:t>Y</a:t>
            </a:r>
            <a:r>
              <a:rPr lang="ru-RU" sz="2400" dirty="0"/>
              <a:t>) на В(</a:t>
            </a:r>
            <a:r>
              <a:rPr lang="en-US" sz="2400" dirty="0"/>
              <a:t>Y</a:t>
            </a:r>
            <a:r>
              <a:rPr lang="ru-RU" sz="2400" dirty="0"/>
              <a:t>) (А/В) называется отношение с заголовком {</a:t>
            </a:r>
            <a:r>
              <a:rPr lang="en-US" sz="2400" dirty="0"/>
              <a:t>X</a:t>
            </a:r>
            <a:r>
              <a:rPr lang="ru-RU" sz="2400" dirty="0"/>
              <a:t>} и телом, содержащим множество всех кортежей {</a:t>
            </a:r>
            <a:r>
              <a:rPr lang="en-US" sz="2400" dirty="0"/>
              <a:t>X</a:t>
            </a:r>
            <a:r>
              <a:rPr lang="ru-RU" sz="2400" dirty="0"/>
              <a:t>:</a:t>
            </a:r>
            <a:r>
              <a:rPr lang="en-US" sz="2400" dirty="0"/>
              <a:t>x</a:t>
            </a:r>
            <a:r>
              <a:rPr lang="ru-RU" sz="2400" dirty="0"/>
              <a:t>}, таких что существует кортеж{</a:t>
            </a:r>
            <a:r>
              <a:rPr lang="en-US" sz="2400" dirty="0"/>
              <a:t>X</a:t>
            </a:r>
            <a:r>
              <a:rPr lang="ru-RU" sz="2400" dirty="0"/>
              <a:t>:</a:t>
            </a:r>
            <a:r>
              <a:rPr lang="en-US" sz="2400" dirty="0"/>
              <a:t>x</a:t>
            </a:r>
            <a:r>
              <a:rPr lang="ru-RU" sz="2400" dirty="0"/>
              <a:t>, </a:t>
            </a:r>
            <a:r>
              <a:rPr lang="en-US" sz="2400" dirty="0"/>
              <a:t>Y</a:t>
            </a:r>
            <a:r>
              <a:rPr lang="ru-RU" sz="2400" dirty="0"/>
              <a:t>:</a:t>
            </a:r>
            <a:r>
              <a:rPr lang="en-US" sz="2400" dirty="0"/>
              <a:t>y</a:t>
            </a:r>
            <a:r>
              <a:rPr lang="ru-RU" sz="2400" dirty="0"/>
              <a:t>},   который   принадлежит   отношению   А для   всех   кортежей   {</a:t>
            </a:r>
            <a:r>
              <a:rPr lang="en-US" sz="2400" dirty="0"/>
              <a:t>Y</a:t>
            </a:r>
            <a:r>
              <a:rPr lang="ru-RU" sz="2400" dirty="0"/>
              <a:t>:</a:t>
            </a:r>
            <a:r>
              <a:rPr lang="en-US" sz="2400" dirty="0"/>
              <a:t>y</a:t>
            </a:r>
            <a:r>
              <a:rPr lang="ru-RU" sz="2400" dirty="0"/>
              <a:t>}, принадлежащих отношению В.</a:t>
            </a:r>
          </a:p>
          <a:p>
            <a:pPr algn="just"/>
            <a:r>
              <a:rPr lang="ru-RU" sz="2400" dirty="0" smtClean="0"/>
              <a:t>		Деление </a:t>
            </a:r>
            <a:r>
              <a:rPr lang="ru-RU" sz="2400" dirty="0"/>
              <a:t>отношений создает новое отношение, содержащее атрибуты первого отношения, отсутствующие во втором отношении и кортежи первого отношения, которые совпали </a:t>
            </a:r>
            <a:r>
              <a:rPr lang="ru-RU" sz="2400" dirty="0" smtClean="0"/>
              <a:t>с кортежами </a:t>
            </a:r>
            <a:r>
              <a:rPr lang="ru-RU" sz="2400" dirty="0"/>
              <a:t>второго. </a:t>
            </a:r>
            <a:r>
              <a:rPr lang="ru-RU" sz="2400" dirty="0" smtClean="0"/>
              <a:t>			Для </a:t>
            </a:r>
            <a:r>
              <a:rPr lang="ru-RU" sz="2400" dirty="0"/>
              <a:t>выполнения этой операции второе отношения должно содержать лишь атрибуты, совпадающие с атрибутами первого.</a:t>
            </a:r>
          </a:p>
          <a:p>
            <a:pPr algn="just"/>
            <a:r>
              <a:rPr lang="ru-RU" sz="2400" dirty="0"/>
              <a:t>Замечание: </a:t>
            </a:r>
            <a:r>
              <a:rPr lang="ru-RU" sz="2400" b="1" dirty="0"/>
              <a:t>Операция деления полезна тогда, когда запрос содержит слово «все».</a:t>
            </a:r>
          </a:p>
        </p:txBody>
      </p:sp>
    </p:spTree>
    <p:extLst>
      <p:ext uri="{BB962C8B-B14F-4D97-AF65-F5344CB8AC3E}">
        <p14:creationId xmlns:p14="http://schemas.microsoft.com/office/powerpoint/2010/main" val="289458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46</a:t>
            </a:fld>
            <a:endParaRPr lang="en-US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-4587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</a:t>
            </a:r>
            <a:r>
              <a:rPr lang="ru-RU" b="1" dirty="0"/>
              <a:t>Бинарные операции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8997950" y="3221307"/>
            <a:ext cx="33586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557213" y="49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t= г- s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44909" y="660989"/>
            <a:ext cx="99915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 err="1"/>
              <a:t>Операция</a:t>
            </a:r>
            <a:r>
              <a:rPr lang="en-US" sz="2800" b="1" dirty="0"/>
              <a:t> </a:t>
            </a:r>
            <a:r>
              <a:rPr lang="en-US" sz="2800" b="1" dirty="0" err="1"/>
              <a:t>деления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1813" y="1182688"/>
            <a:ext cx="11287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	</a:t>
            </a:r>
            <a:endParaRPr lang="ru-RU" sz="24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396578"/>
              </p:ext>
            </p:extLst>
          </p:nvPr>
        </p:nvGraphicFramePr>
        <p:xfrm>
          <a:off x="585825" y="2315186"/>
          <a:ext cx="2118168" cy="378561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969543"/>
                <a:gridCol w="1148625"/>
              </a:tblGrid>
              <a:tr h="22606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S#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P#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S1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P1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S1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P2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S1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</a:t>
                      </a:r>
                      <a:r>
                        <a:rPr lang="en-US" sz="2400" kern="1200" spc="-5" dirty="0">
                          <a:effectLst/>
                        </a:rPr>
                        <a:t>3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S1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P4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S2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P1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733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S2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P3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S3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P2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S3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P3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029748"/>
              </p:ext>
            </p:extLst>
          </p:nvPr>
        </p:nvGraphicFramePr>
        <p:xfrm>
          <a:off x="7311561" y="2473940"/>
          <a:ext cx="867739" cy="12618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867739"/>
              </a:tblGrid>
              <a:tr h="226060">
                <a:tc>
                  <a:txBody>
                    <a:bodyPr/>
                    <a:lstStyle/>
                    <a:p>
                      <a:pPr marL="64135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P#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marL="64135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P2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13560"/>
              </p:ext>
            </p:extLst>
          </p:nvPr>
        </p:nvGraphicFramePr>
        <p:xfrm>
          <a:off x="10281828" y="2461297"/>
          <a:ext cx="681818" cy="16824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681818"/>
              </a:tblGrid>
              <a:tr h="226060">
                <a:tc>
                  <a:txBody>
                    <a:bodyPr/>
                    <a:lstStyle/>
                    <a:p>
                      <a:pPr marL="64135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P#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135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P1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135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>
                          <a:effectLst/>
                        </a:rPr>
                        <a:t>P2</a:t>
                      </a:r>
                      <a:endParaRPr lang="ru-RU" sz="2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135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spc="-5" dirty="0">
                          <a:effectLst/>
                        </a:rPr>
                        <a:t>P3</a:t>
                      </a: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8910228" y="1512485"/>
            <a:ext cx="58261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Text Box 1"/>
          <p:cNvSpPr txBox="1">
            <a:spLocks noChangeArrowheads="1"/>
          </p:cNvSpPr>
          <p:nvPr/>
        </p:nvSpPr>
        <p:spPr bwMode="auto">
          <a:xfrm>
            <a:off x="10281828" y="1512485"/>
            <a:ext cx="479425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5073240" y="132833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47175" y="1596509"/>
            <a:ext cx="11656759" cy="477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770" lvl="0" eaLnBrk="1" hangingPunct="1">
              <a:lnSpc>
                <a:spcPct val="115000"/>
              </a:lnSpc>
              <a:spcBef>
                <a:spcPts val="315"/>
              </a:spcBef>
              <a:spcAft>
                <a:spcPts val="0"/>
              </a:spcAft>
              <a:tabLst>
                <a:tab pos="2095500" algn="l"/>
              </a:tabLst>
            </a:pPr>
            <a:r>
              <a:rPr lang="ru-RU" altLang="ru-RU" sz="2400" b="1" spc="-5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Отношение А              Отношение В        Отношение В1       Отношение </a:t>
            </a:r>
            <a:r>
              <a:rPr lang="ru-RU" altLang="ru-RU" sz="2400" b="1" spc="-5" dirty="0" smtClean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В2</a:t>
            </a:r>
            <a:endParaRPr lang="ru-RU" altLang="ru-RU" sz="2400" b="1" spc="-5" dirty="0">
              <a:solidFill>
                <a:srgbClr val="0000FF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314909"/>
              </p:ext>
            </p:extLst>
          </p:nvPr>
        </p:nvGraphicFramePr>
        <p:xfrm>
          <a:off x="4484837" y="4722792"/>
          <a:ext cx="5042621" cy="12618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1768479"/>
                <a:gridCol w="1764266"/>
                <a:gridCol w="1509876"/>
              </a:tblGrid>
              <a:tr h="406689"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spc="-5" dirty="0">
                          <a:effectLst/>
                        </a:rPr>
                        <a:t>A/B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spc="-5" dirty="0">
                          <a:effectLst/>
                        </a:rPr>
                        <a:t>A/В1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spc="-5" dirty="0">
                          <a:effectLst/>
                        </a:rPr>
                        <a:t>A/B2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89608"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spc="-5">
                          <a:effectLst/>
                        </a:rPr>
                        <a:t>S1</a:t>
                      </a:r>
                      <a:endParaRPr lang="ru-RU" sz="2400" kern="1200" spc="-5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200" spc="-5" dirty="0">
                          <a:effectLst/>
                        </a:rPr>
                        <a:t>S1</a:t>
                      </a:r>
                      <a:endParaRPr lang="ru-RU" sz="2400" b="1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spc="-5" dirty="0">
                          <a:effectLst/>
                        </a:rPr>
                        <a:t>S1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87168"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spc="-5" dirty="0">
                          <a:effectLst/>
                        </a:rPr>
                        <a:t>S2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spc="-5" dirty="0">
                          <a:effectLst/>
                        </a:rPr>
                        <a:t>S3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770" algn="l" defTabSz="457200" rtl="0" eaLnBrk="1" latinLnBrk="0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spc="-5" dirty="0">
                          <a:effectLst/>
                        </a:rPr>
                        <a:t> 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155690"/>
              </p:ext>
            </p:extLst>
          </p:nvPr>
        </p:nvGraphicFramePr>
        <p:xfrm>
          <a:off x="4409649" y="2425298"/>
          <a:ext cx="799384" cy="12618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799384"/>
              </a:tblGrid>
              <a:tr h="226060">
                <a:tc>
                  <a:txBody>
                    <a:bodyPr/>
                    <a:lstStyle/>
                    <a:p>
                      <a:pPr marL="64770" lvl="0" algn="l" defTabSz="457200" rtl="0" eaLnBrk="1" fontAlgn="base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  <a:tabLst>
                          <a:tab pos="2095500" algn="l"/>
                        </a:tabLst>
                      </a:pPr>
                      <a:r>
                        <a:rPr lang="en-US" sz="2400" kern="1200" spc="-5" dirty="0"/>
                        <a:t>P#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770" lvl="0" algn="l" defTabSz="457200" rtl="0" eaLnBrk="1" fontAlgn="base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  <a:tabLst>
                          <a:tab pos="2095500" algn="l"/>
                        </a:tabLst>
                      </a:pPr>
                      <a:r>
                        <a:rPr lang="en-US" sz="2400" kern="1200" spc="-5" dirty="0"/>
                        <a:t>P1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64770" lvl="0" algn="l" defTabSz="457200" rtl="0" eaLnBrk="1" fontAlgn="base" hangingPunct="1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  <a:tabLst>
                          <a:tab pos="2095500" algn="l"/>
                        </a:tabLst>
                      </a:pPr>
                      <a:r>
                        <a:rPr lang="en-US" sz="2400" kern="1200" spc="-5" dirty="0"/>
                        <a:t> </a:t>
                      </a:r>
                      <a:endParaRPr lang="ru-RU" sz="2400" kern="1200" spc="-5" dirty="0">
                        <a:solidFill>
                          <a:srgbClr val="0000FF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7500881" y="6048694"/>
            <a:ext cx="5826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20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5</a:t>
            </a:fld>
            <a:endParaRPr lang="en-US" dirty="0"/>
          </a:p>
        </p:txBody>
      </p:sp>
      <p:sp>
        <p:nvSpPr>
          <p:cNvPr id="87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73044" y="685799"/>
            <a:ext cx="21009618" cy="4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" b="42331"/>
          <a:stretch>
            <a:fillRect/>
          </a:stretch>
        </p:blipFill>
        <p:spPr bwMode="auto">
          <a:xfrm>
            <a:off x="1873044" y="685800"/>
            <a:ext cx="8022131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4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6</a:t>
            </a:fld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2226" y="787400"/>
            <a:ext cx="116477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54125" algn="just"/>
            <a:r>
              <a:rPr lang="ru-RU" sz="2400" dirty="0"/>
              <a:t>В зависимости от количества таблиц, участвующих в операциях, разли­чают </a:t>
            </a:r>
            <a:r>
              <a:rPr lang="ru-RU" sz="2400" b="1" dirty="0"/>
              <a:t>унарные и бинарные операции</a:t>
            </a:r>
            <a:r>
              <a:rPr lang="ru-RU" sz="2400" dirty="0"/>
              <a:t>. Унарная операция использует в качестве операнда одну таблицу, а бинарная – две. В результате операции получаем новую таблицу. Как будет показано позже, результат может сохраняться не только как реальная РТ, но и как виртуальная таблица в виде представления или запроса. Рассмотрим основные реляционные операции на примерах. 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589477"/>
              </p:ext>
            </p:extLst>
          </p:nvPr>
        </p:nvGraphicFramePr>
        <p:xfrm>
          <a:off x="2707122" y="4768733"/>
          <a:ext cx="7228639" cy="201607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95248"/>
                <a:gridCol w="2928715"/>
                <a:gridCol w="2370836"/>
                <a:gridCol w="833840"/>
              </a:tblGrid>
              <a:tr h="5240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Код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Подразделение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Фамилия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91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 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М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91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 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Петрова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Ж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91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 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22949" y="3464241"/>
            <a:ext cx="11396986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492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Сначала рассмотрим унарные операции с одной РТ. В качестве исходной РТ будем оперировать с данными о сотрудниках, которые хранятся в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тСотрудники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059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7</a:t>
            </a:fld>
            <a:endParaRPr lang="en-US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743200" y="711205"/>
            <a:ext cx="7639664" cy="51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800" b="1" dirty="0"/>
              <a:t>Операция переименования </a:t>
            </a:r>
            <a:endParaRPr lang="ru-RU" sz="2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31813" y="1228719"/>
            <a:ext cx="11601142" cy="553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/>
              <a:t>Операция переименования полей имеет вид:</a:t>
            </a:r>
          </a:p>
          <a:p>
            <a:r>
              <a:rPr lang="ru-RU" sz="2400" b="1" dirty="0" err="1"/>
              <a:t>тА</a:t>
            </a:r>
            <a:r>
              <a:rPr lang="ru-RU" sz="2400" b="1" dirty="0"/>
              <a:t>  RENAME  Р1  AS  </a:t>
            </a:r>
            <a:r>
              <a:rPr lang="ru-RU" sz="2400" b="1" dirty="0" err="1"/>
              <a:t>Рk</a:t>
            </a:r>
            <a:endParaRPr lang="ru-RU" sz="2400" dirty="0"/>
          </a:p>
          <a:p>
            <a:r>
              <a:rPr lang="ru-RU" sz="2400" dirty="0"/>
              <a:t>Результатом операции переименования является таблица, тело которой сов­падает с телом исходной </a:t>
            </a:r>
            <a:r>
              <a:rPr lang="ru-RU" sz="2400" dirty="0" err="1"/>
              <a:t>тА</a:t>
            </a:r>
            <a:r>
              <a:rPr lang="ru-RU" sz="2400" dirty="0"/>
              <a:t>, а имена полей изменены. </a:t>
            </a:r>
            <a:endParaRPr lang="ru-RU" sz="2400" dirty="0" smtClean="0"/>
          </a:p>
          <a:p>
            <a:r>
              <a:rPr lang="ru-RU" sz="2400" dirty="0" smtClean="0"/>
              <a:t>В </a:t>
            </a:r>
            <a:r>
              <a:rPr lang="ru-RU" sz="2400" dirty="0"/>
              <a:t>приведенном примере поле P1  получит новое имя </a:t>
            </a:r>
            <a:r>
              <a:rPr lang="ru-RU" sz="2400" dirty="0" err="1"/>
              <a:t>Pk</a:t>
            </a:r>
            <a:r>
              <a:rPr lang="ru-RU" sz="2400" dirty="0"/>
              <a:t>. 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Операция </a:t>
            </a:r>
            <a:r>
              <a:rPr lang="ru-RU" sz="2400" dirty="0"/>
              <a:t>переименования атрибутов, дающая возможность корректно </a:t>
            </a:r>
            <a:r>
              <a:rPr lang="ru-RU" sz="2400" dirty="0" smtClean="0"/>
              <a:t>сформировать </a:t>
            </a:r>
            <a:r>
              <a:rPr lang="ru-RU" sz="2400" dirty="0"/>
              <a:t>заголовок (схему) результирующего </a:t>
            </a:r>
            <a:r>
              <a:rPr lang="ru-RU" sz="2400" dirty="0" smtClean="0"/>
              <a:t>отношения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/>
              <a:t>(</a:t>
            </a:r>
            <a:r>
              <a:rPr lang="ru-RU" sz="2400" b="1" dirty="0"/>
              <a:t>A RENAME X AS Y</a:t>
            </a:r>
            <a:r>
              <a:rPr lang="ru-RU" sz="2400" b="1" dirty="0" smtClean="0"/>
              <a:t>)</a:t>
            </a:r>
          </a:p>
          <a:p>
            <a:endParaRPr lang="ru-RU" sz="2400" dirty="0"/>
          </a:p>
          <a:p>
            <a:pPr marL="1519238"/>
            <a:r>
              <a:rPr lang="ru-RU" sz="2400" dirty="0" smtClean="0"/>
              <a:t>Эта </a:t>
            </a:r>
            <a:r>
              <a:rPr lang="ru-RU" sz="2400" dirty="0"/>
              <a:t>операция допускает множественность, а именно </a:t>
            </a:r>
          </a:p>
          <a:p>
            <a:pPr marL="1519238"/>
            <a:r>
              <a:rPr lang="ru-RU" sz="2400" b="1" dirty="0" err="1"/>
              <a:t>тА</a:t>
            </a:r>
            <a:r>
              <a:rPr lang="ru-RU" sz="2400" b="1" dirty="0"/>
              <a:t>  RENAME  Р1  AS  </a:t>
            </a:r>
            <a:r>
              <a:rPr lang="ru-RU" sz="2400" b="1" dirty="0" err="1"/>
              <a:t>Рk</a:t>
            </a:r>
            <a:r>
              <a:rPr lang="ru-RU" sz="2400" b="1" dirty="0"/>
              <a:t>, Р2  AS  </a:t>
            </a:r>
            <a:r>
              <a:rPr lang="ru-RU" sz="2400" b="1" dirty="0" err="1"/>
              <a:t>Рm</a:t>
            </a:r>
            <a:r>
              <a:rPr lang="ru-RU" sz="2400" b="1" dirty="0"/>
              <a:t>, Р3  AS  </a:t>
            </a:r>
            <a:r>
              <a:rPr lang="ru-RU" sz="2400" b="1" dirty="0" err="1"/>
              <a:t>Рn</a:t>
            </a:r>
            <a:r>
              <a:rPr lang="ru-RU" sz="2400" dirty="0"/>
              <a:t>                            </a:t>
            </a:r>
          </a:p>
          <a:p>
            <a:pPr marL="1519238"/>
            <a:r>
              <a:rPr lang="ru-RU" sz="2400" dirty="0"/>
              <a:t>В результате такой операции поля Р1, Р2, Р3  таблицы </a:t>
            </a:r>
            <a:r>
              <a:rPr lang="ru-RU" sz="2400" dirty="0" err="1"/>
              <a:t>тА</a:t>
            </a:r>
            <a:r>
              <a:rPr lang="ru-RU" sz="2400" dirty="0"/>
              <a:t> соответственно переименуются в поля </a:t>
            </a:r>
            <a:r>
              <a:rPr lang="ru-RU" sz="2400" dirty="0" err="1"/>
              <a:t>Рk</a:t>
            </a:r>
            <a:r>
              <a:rPr lang="ru-RU" sz="2400" dirty="0"/>
              <a:t>, </a:t>
            </a:r>
            <a:r>
              <a:rPr lang="ru-RU" sz="2400" dirty="0" err="1"/>
              <a:t>Рm</a:t>
            </a:r>
            <a:r>
              <a:rPr lang="ru-RU" sz="2400" dirty="0"/>
              <a:t>, </a:t>
            </a:r>
            <a:r>
              <a:rPr lang="ru-RU" sz="2400" dirty="0" err="1"/>
              <a:t>Рn</a:t>
            </a:r>
            <a:r>
              <a:rPr lang="ru-RU" sz="2400" dirty="0"/>
              <a:t>.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37373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/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37373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07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/>
            <a:r>
              <a:rPr lang="ru-RU" sz="2800" b="1" dirty="0"/>
              <a:t>Операция переименования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527560"/>
              </p:ext>
            </p:extLst>
          </p:nvPr>
        </p:nvGraphicFramePr>
        <p:xfrm>
          <a:off x="2386422" y="3242986"/>
          <a:ext cx="7627732" cy="2003886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589111"/>
                <a:gridCol w="1589111"/>
                <a:gridCol w="2224755"/>
                <a:gridCol w="2224755"/>
              </a:tblGrid>
              <a:tr h="5197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Код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Фам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Пол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50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М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50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Петрова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Ж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50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Андреев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03468" y="1163458"/>
            <a:ext cx="11224854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Заменим в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тСотрудники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имена полей Подразделение и Фамилия их сокращенными именами – П и Фам соответственно: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тСотрудники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 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RENAME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Подразделение  AS  П, Фамилия  AS   Фам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Результат можно рассматривать как виртуальную таблицу.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447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2480340" y="283998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0528" y="720586"/>
            <a:ext cx="62680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/>
            <a:r>
              <a:rPr lang="ru-RU" sz="2800" b="1" dirty="0"/>
              <a:t>Операция присваивания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31813" y="5589331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0" y="0"/>
            <a:ext cx="121920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262626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Реляционная алгебра. Унарные операции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31813" y="1345406"/>
            <a:ext cx="11224854" cy="373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sz="2400" dirty="0">
                <a:latin typeface="+mn-lt"/>
              </a:rPr>
              <a:t>Операция присваивания позволяет сохранить в базе данных результаты вычисления алгебраических выражений (A:= B)</a:t>
            </a:r>
          </a:p>
          <a:p>
            <a:pPr algn="just"/>
            <a:r>
              <a:rPr lang="ru-RU" sz="2400" dirty="0">
                <a:latin typeface="+mn-lt"/>
              </a:rPr>
              <a:t>Иногда удобнее не изменять исходные таблицы, которые могут понадо­биться впоследствии, а формировать на их основе новые</a:t>
            </a:r>
            <a:r>
              <a:rPr lang="ru-RU" sz="2400" b="1" dirty="0">
                <a:latin typeface="+mn-lt"/>
              </a:rPr>
              <a:t>:</a:t>
            </a:r>
            <a:endParaRPr lang="ru-RU" sz="2400" dirty="0">
              <a:latin typeface="+mn-lt"/>
            </a:endParaRPr>
          </a:p>
          <a:p>
            <a:pPr algn="just"/>
            <a:r>
              <a:rPr lang="ru-RU" sz="2400" b="1" dirty="0" err="1">
                <a:latin typeface="+mn-lt"/>
              </a:rPr>
              <a:t>тВ</a:t>
            </a:r>
            <a:r>
              <a:rPr lang="ru-RU" sz="2400" b="1" dirty="0">
                <a:latin typeface="+mn-lt"/>
              </a:rPr>
              <a:t> : = </a:t>
            </a:r>
            <a:r>
              <a:rPr lang="ru-RU" sz="2400" b="1" dirty="0" err="1">
                <a:latin typeface="+mn-lt"/>
              </a:rPr>
              <a:t>тА</a:t>
            </a:r>
            <a:r>
              <a:rPr lang="ru-RU" sz="2400" b="1" dirty="0">
                <a:latin typeface="+mn-lt"/>
              </a:rPr>
              <a:t>.</a:t>
            </a:r>
            <a:endParaRPr lang="ru-RU" sz="2400" dirty="0">
              <a:latin typeface="+mn-lt"/>
            </a:endParaRPr>
          </a:p>
          <a:p>
            <a:pPr algn="just"/>
            <a:r>
              <a:rPr lang="ru-RU" sz="2400" dirty="0">
                <a:latin typeface="+mn-lt"/>
              </a:rPr>
              <a:t>Такая запись означает, что значения таблицы-источника </a:t>
            </a:r>
            <a:r>
              <a:rPr lang="ru-RU" sz="2400" dirty="0" err="1">
                <a:latin typeface="+mn-lt"/>
              </a:rPr>
              <a:t>тА</a:t>
            </a:r>
            <a:r>
              <a:rPr lang="ru-RU" sz="2400" dirty="0">
                <a:latin typeface="+mn-lt"/>
              </a:rPr>
              <a:t> полностью за­меняют значения базовой таблицы-приемника </a:t>
            </a:r>
            <a:r>
              <a:rPr lang="ru-RU" sz="2400" dirty="0" err="1">
                <a:latin typeface="+mn-lt"/>
              </a:rPr>
              <a:t>тВ</a:t>
            </a:r>
            <a:r>
              <a:rPr lang="ru-RU" sz="2400" dirty="0">
                <a:latin typeface="+mn-lt"/>
              </a:rPr>
              <a:t>. Результатом операции присваивания будет новая </a:t>
            </a:r>
            <a:r>
              <a:rPr lang="ru-RU" sz="2400" dirty="0" err="1">
                <a:latin typeface="+mn-lt"/>
              </a:rPr>
              <a:t>тВ</a:t>
            </a:r>
            <a:r>
              <a:rPr lang="ru-RU" sz="2400" dirty="0">
                <a:latin typeface="+mn-lt"/>
              </a:rPr>
              <a:t>, тело которой совпадает с телом исходной </a:t>
            </a:r>
            <a:r>
              <a:rPr lang="ru-RU" sz="2400" dirty="0" err="1">
                <a:latin typeface="+mn-lt"/>
              </a:rPr>
              <a:t>тА</a:t>
            </a:r>
            <a:r>
              <a:rPr lang="ru-RU" sz="2400" dirty="0">
                <a:latin typeface="+mn-lt"/>
              </a:rPr>
              <a:t>, имена полей тоже не изменяются. Таким образом, получим две одинаковые таблицы </a:t>
            </a:r>
            <a:r>
              <a:rPr lang="ru-RU" sz="2400" dirty="0" err="1">
                <a:latin typeface="+mn-lt"/>
              </a:rPr>
              <a:t>тА</a:t>
            </a:r>
            <a:r>
              <a:rPr lang="ru-RU" sz="2400" dirty="0">
                <a:latin typeface="+mn-lt"/>
              </a:rPr>
              <a:t> и </a:t>
            </a:r>
            <a:r>
              <a:rPr lang="ru-RU" sz="2400" dirty="0" err="1">
                <a:latin typeface="+mn-lt"/>
              </a:rPr>
              <a:t>тВ</a:t>
            </a:r>
            <a:r>
              <a:rPr lang="ru-RU" sz="2400" dirty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203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901</TotalTime>
  <Words>4538</Words>
  <Application>Microsoft Office PowerPoint</Application>
  <PresentationFormat>Произвольный</PresentationFormat>
  <Paragraphs>1131</Paragraphs>
  <Slides>46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Легкий дым</vt:lpstr>
      <vt:lpstr>Реляционная алгебра</vt:lpstr>
      <vt:lpstr>Реляционная алгебра</vt:lpstr>
      <vt:lpstr>Реляционная алгебра</vt:lpstr>
      <vt:lpstr>Презентация PowerPoint</vt:lpstr>
      <vt:lpstr>Реляционная алгебра</vt:lpstr>
      <vt:lpstr>Реляционная алгебра. Унарные операции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 Andr</dc:creator>
  <cp:lastModifiedBy>Недерица Алена Юрьевна</cp:lastModifiedBy>
  <cp:revision>149</cp:revision>
  <dcterms:created xsi:type="dcterms:W3CDTF">2018-02-06T16:35:49Z</dcterms:created>
  <dcterms:modified xsi:type="dcterms:W3CDTF">2023-06-13T17:48:06Z</dcterms:modified>
</cp:coreProperties>
</file>