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8908B1C-3536-451B-A22D-3CAE5E7B74EC}" type="datetimeFigureOut">
              <a:rPr lang="ru-RU" smtClean="0"/>
              <a:pPr/>
              <a:t>13.06.2023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BD06AA-4654-4F67-B50C-3F347BE4917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908B1C-3536-451B-A22D-3CAE5E7B74EC}" type="datetimeFigureOut">
              <a:rPr lang="ru-RU" smtClean="0"/>
              <a:pPr/>
              <a:t>13.06.2023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BD06AA-4654-4F67-B50C-3F347BE4917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285784" y="0"/>
            <a:ext cx="9929882" cy="7215214"/>
          </a:xfrm>
          <a:prstGeom prst="rect">
            <a:avLst/>
          </a:prstGeom>
          <a:noFill/>
        </p:spPr>
      </p:pic>
      <p:sp>
        <p:nvSpPr>
          <p:cNvPr id="2" name="Заголовок 1"/>
          <p:cNvSpPr>
            <a:spLocks noGrp="1"/>
          </p:cNvSpPr>
          <p:nvPr>
            <p:ph type="ctrTitle"/>
          </p:nvPr>
        </p:nvSpPr>
        <p:spPr>
          <a:xfrm>
            <a:off x="285720" y="1142984"/>
            <a:ext cx="8101042" cy="1928825"/>
          </a:xfrm>
        </p:spPr>
        <p:txBody>
          <a:bodyPr>
            <a:normAutofit/>
          </a:bodyPr>
          <a:lstStyle/>
          <a:p>
            <a:r>
              <a:rPr lang="ru-RU" sz="5400" dirty="0" smtClean="0">
                <a:solidFill>
                  <a:srgbClr val="FFFF00"/>
                </a:solidFill>
                <a:latin typeface="Georgia" pitchFamily="18" charset="0"/>
              </a:rPr>
              <a:t>«Искусство говорить»</a:t>
            </a:r>
            <a:endParaRPr lang="ru-RU" sz="5400" dirty="0">
              <a:solidFill>
                <a:srgbClr val="FFFF00"/>
              </a:solidFill>
              <a:latin typeface="Georgia" pitchFamily="18" charset="0"/>
            </a:endParaRPr>
          </a:p>
        </p:txBody>
      </p:sp>
      <p:sp>
        <p:nvSpPr>
          <p:cNvPr id="3" name="Подзаголовок 2"/>
          <p:cNvSpPr>
            <a:spLocks noGrp="1"/>
          </p:cNvSpPr>
          <p:nvPr>
            <p:ph type="subTitle" idx="1"/>
          </p:nvPr>
        </p:nvSpPr>
        <p:spPr>
          <a:xfrm>
            <a:off x="3286116" y="3143248"/>
            <a:ext cx="5857884" cy="3714752"/>
          </a:xfrm>
          <a:noFill/>
        </p:spPr>
        <p:txBody>
          <a:bodyPr>
            <a:normAutofit/>
          </a:bodyPr>
          <a:lstStyle/>
          <a:p>
            <a:r>
              <a:rPr lang="ru-RU" sz="2800" dirty="0" smtClean="0">
                <a:solidFill>
                  <a:schemeClr val="tx1"/>
                </a:solidFill>
              </a:rPr>
              <a:t>Семинар-практикум для педагогов</a:t>
            </a:r>
          </a:p>
          <a:p>
            <a:endParaRPr lang="ru-RU" sz="2800" dirty="0" smtClean="0">
              <a:solidFill>
                <a:schemeClr val="tx1"/>
              </a:solidFill>
            </a:endParaRPr>
          </a:p>
          <a:p>
            <a:r>
              <a:rPr lang="ru-RU" sz="2400" dirty="0" smtClean="0">
                <a:solidFill>
                  <a:schemeClr val="tx1"/>
                </a:solidFill>
              </a:rPr>
              <a:t>Подготовила :</a:t>
            </a:r>
          </a:p>
          <a:p>
            <a:r>
              <a:rPr lang="ru-RU" sz="2400" dirty="0" smtClean="0">
                <a:solidFill>
                  <a:schemeClr val="tx1"/>
                </a:solidFill>
              </a:rPr>
              <a:t>Воспитатель: </a:t>
            </a:r>
            <a:r>
              <a:rPr lang="ru-RU" sz="2400" dirty="0" err="1" smtClean="0">
                <a:solidFill>
                  <a:schemeClr val="tx1"/>
                </a:solidFill>
              </a:rPr>
              <a:t>Сыровацкая</a:t>
            </a:r>
            <a:r>
              <a:rPr lang="ru-RU" sz="2400" dirty="0" smtClean="0">
                <a:solidFill>
                  <a:schemeClr val="tx1"/>
                </a:solidFill>
              </a:rPr>
              <a:t> Т.В.</a:t>
            </a:r>
            <a:endParaRPr lang="ru-RU" sz="2400" dirty="0" smtClean="0">
              <a:solidFill>
                <a:schemeClr val="tx1"/>
              </a:solidFill>
            </a:endParaRPr>
          </a:p>
        </p:txBody>
      </p:sp>
      <p:pic>
        <p:nvPicPr>
          <p:cNvPr id="6" name="Рисунок 5" descr="1521582_b.jpg"/>
          <p:cNvPicPr>
            <a:picLocks noChangeAspect="1"/>
          </p:cNvPicPr>
          <p:nvPr/>
        </p:nvPicPr>
        <p:blipFill>
          <a:blip r:embed="rId3"/>
          <a:srcRect b="26316"/>
          <a:stretch>
            <a:fillRect/>
          </a:stretch>
        </p:blipFill>
        <p:spPr>
          <a:xfrm>
            <a:off x="0" y="3143248"/>
            <a:ext cx="3286148" cy="250033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142908" y="0"/>
            <a:ext cx="9644130" cy="7215214"/>
          </a:xfrm>
          <a:prstGeom prst="rect">
            <a:avLst/>
          </a:prstGeom>
          <a:noFill/>
        </p:spPr>
      </p:pic>
      <p:sp>
        <p:nvSpPr>
          <p:cNvPr id="2" name="Заголовок 1"/>
          <p:cNvSpPr>
            <a:spLocks noGrp="1"/>
          </p:cNvSpPr>
          <p:nvPr>
            <p:ph type="title"/>
          </p:nvPr>
        </p:nvSpPr>
        <p:spPr>
          <a:xfrm>
            <a:off x="457200" y="0"/>
            <a:ext cx="8229600" cy="1071546"/>
          </a:xfrm>
        </p:spPr>
        <p:txBody>
          <a:bodyPr/>
          <a:lstStyle/>
          <a:p>
            <a:r>
              <a:rPr lang="ru-RU" dirty="0">
                <a:solidFill>
                  <a:srgbClr val="FFFF00"/>
                </a:solidFill>
              </a:rPr>
              <a:t>Словарный запас</a:t>
            </a:r>
          </a:p>
        </p:txBody>
      </p:sp>
      <p:sp>
        <p:nvSpPr>
          <p:cNvPr id="3" name="Содержимое 2"/>
          <p:cNvSpPr>
            <a:spLocks noGrp="1"/>
          </p:cNvSpPr>
          <p:nvPr>
            <p:ph idx="1"/>
          </p:nvPr>
        </p:nvSpPr>
        <p:spPr>
          <a:xfrm>
            <a:off x="0" y="1357298"/>
            <a:ext cx="5786446" cy="5143536"/>
          </a:xfrm>
        </p:spPr>
        <p:txBody>
          <a:bodyPr>
            <a:normAutofit/>
          </a:bodyPr>
          <a:lstStyle/>
          <a:p>
            <a:pPr>
              <a:buNone/>
            </a:pPr>
            <a:r>
              <a:rPr lang="ru-RU" sz="2800" dirty="0" smtClean="0"/>
              <a:t>    Правильная </a:t>
            </a:r>
            <a:r>
              <a:rPr lang="ru-RU" sz="2800" dirty="0"/>
              <a:t>речь педагога должна соответствовать нормам русского языка. Чтобы насытить речь новыми словами, старайтесь каждый день запоминать хотя бы одно новое слово. Русский язык так богат, что за этим занятием можно провести всю жизнь. Поэтому не бойтесь заглядывать в </a:t>
            </a:r>
            <a:r>
              <a:rPr lang="ru-RU" sz="2800" dirty="0" smtClean="0"/>
              <a:t>словари.</a:t>
            </a:r>
            <a:endParaRPr lang="ru-RU" sz="2800" dirty="0"/>
          </a:p>
        </p:txBody>
      </p:sp>
      <p:pic>
        <p:nvPicPr>
          <p:cNvPr id="5" name="Рисунок 4" descr="___20140207_1830835401.png"/>
          <p:cNvPicPr>
            <a:picLocks noChangeAspect="1"/>
          </p:cNvPicPr>
          <p:nvPr/>
        </p:nvPicPr>
        <p:blipFill>
          <a:blip r:embed="rId3"/>
          <a:stretch>
            <a:fillRect/>
          </a:stretch>
        </p:blipFill>
        <p:spPr>
          <a:xfrm>
            <a:off x="4786314" y="3857604"/>
            <a:ext cx="4357686" cy="3000396"/>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0" y="0"/>
            <a:ext cx="9501222" cy="7215214"/>
          </a:xfrm>
          <a:prstGeom prst="rect">
            <a:avLst/>
          </a:prstGeom>
          <a:noFill/>
        </p:spPr>
      </p:pic>
      <p:sp>
        <p:nvSpPr>
          <p:cNvPr id="2" name="Заголовок 1"/>
          <p:cNvSpPr>
            <a:spLocks noGrp="1"/>
          </p:cNvSpPr>
          <p:nvPr>
            <p:ph type="title"/>
          </p:nvPr>
        </p:nvSpPr>
        <p:spPr>
          <a:xfrm>
            <a:off x="457200" y="0"/>
            <a:ext cx="8229600" cy="1142984"/>
          </a:xfrm>
        </p:spPr>
        <p:txBody>
          <a:bodyPr/>
          <a:lstStyle/>
          <a:p>
            <a:r>
              <a:rPr lang="ru-RU" dirty="0" smtClean="0">
                <a:solidFill>
                  <a:srgbClr val="FFFF00"/>
                </a:solidFill>
              </a:rPr>
              <a:t>Произноси правильно!</a:t>
            </a:r>
            <a:endParaRPr lang="ru-RU" dirty="0">
              <a:solidFill>
                <a:srgbClr val="FFFF00"/>
              </a:solidFill>
            </a:endParaRPr>
          </a:p>
        </p:txBody>
      </p:sp>
      <p:sp>
        <p:nvSpPr>
          <p:cNvPr id="3" name="Содержимое 2"/>
          <p:cNvSpPr>
            <a:spLocks noGrp="1"/>
          </p:cNvSpPr>
          <p:nvPr>
            <p:ph idx="1"/>
          </p:nvPr>
        </p:nvSpPr>
        <p:spPr>
          <a:xfrm>
            <a:off x="457200" y="1214422"/>
            <a:ext cx="8229600" cy="5429288"/>
          </a:xfrm>
        </p:spPr>
        <p:txBody>
          <a:bodyPr>
            <a:normAutofit fontScale="92500" lnSpcReduction="20000"/>
          </a:bodyPr>
          <a:lstStyle/>
          <a:p>
            <a:r>
              <a:rPr lang="ru-RU" sz="3500" dirty="0" err="1" smtClean="0"/>
              <a:t>тОрты</a:t>
            </a:r>
            <a:r>
              <a:rPr lang="ru-RU" sz="3500" dirty="0"/>
              <a:t>», а не «</a:t>
            </a:r>
            <a:r>
              <a:rPr lang="ru-RU" sz="3500" dirty="0" err="1"/>
              <a:t>тортЫ</a:t>
            </a:r>
            <a:r>
              <a:rPr lang="ru-RU" sz="3500" dirty="0" smtClean="0"/>
              <a:t>»,</a:t>
            </a:r>
          </a:p>
          <a:p>
            <a:r>
              <a:rPr lang="ru-RU" sz="3500" dirty="0" smtClean="0"/>
              <a:t> </a:t>
            </a:r>
            <a:r>
              <a:rPr lang="ru-RU" sz="3500" dirty="0"/>
              <a:t>«</a:t>
            </a:r>
            <a:r>
              <a:rPr lang="ru-RU" sz="3500" dirty="0" err="1"/>
              <a:t>позвонИшь</a:t>
            </a:r>
            <a:r>
              <a:rPr lang="ru-RU" sz="3500" dirty="0"/>
              <a:t>», а не «</a:t>
            </a:r>
            <a:r>
              <a:rPr lang="ru-RU" sz="3500" dirty="0" err="1"/>
              <a:t>позвОнишь</a:t>
            </a:r>
            <a:r>
              <a:rPr lang="ru-RU" sz="3500" dirty="0" smtClean="0"/>
              <a:t>»,</a:t>
            </a:r>
          </a:p>
          <a:p>
            <a:r>
              <a:rPr lang="ru-RU" sz="3500" dirty="0" smtClean="0"/>
              <a:t> </a:t>
            </a:r>
            <a:r>
              <a:rPr lang="ru-RU" sz="3500" dirty="0"/>
              <a:t>«</a:t>
            </a:r>
            <a:r>
              <a:rPr lang="ru-RU" sz="3500" dirty="0" err="1"/>
              <a:t>досУг</a:t>
            </a:r>
            <a:r>
              <a:rPr lang="ru-RU" sz="3500" dirty="0"/>
              <a:t>», а не «</a:t>
            </a:r>
            <a:r>
              <a:rPr lang="ru-RU" sz="3500" dirty="0" err="1"/>
              <a:t>дОсуг</a:t>
            </a:r>
            <a:r>
              <a:rPr lang="ru-RU" sz="3500" dirty="0"/>
              <a:t>», </a:t>
            </a:r>
            <a:endParaRPr lang="ru-RU" sz="3500" dirty="0" smtClean="0"/>
          </a:p>
          <a:p>
            <a:r>
              <a:rPr lang="ru-RU" sz="3500" dirty="0" smtClean="0"/>
              <a:t>«</a:t>
            </a:r>
            <a:r>
              <a:rPr lang="ru-RU" sz="3500" dirty="0" err="1"/>
              <a:t>договОр</a:t>
            </a:r>
            <a:r>
              <a:rPr lang="ru-RU" sz="3500" dirty="0"/>
              <a:t>», а не «</a:t>
            </a:r>
            <a:r>
              <a:rPr lang="ru-RU" sz="3500" dirty="0" err="1"/>
              <a:t>дОговор</a:t>
            </a:r>
            <a:r>
              <a:rPr lang="ru-RU" sz="3500" dirty="0" smtClean="0"/>
              <a:t>»,</a:t>
            </a:r>
          </a:p>
          <a:p>
            <a:r>
              <a:rPr lang="ru-RU" sz="3500" dirty="0" smtClean="0"/>
              <a:t> </a:t>
            </a:r>
            <a:r>
              <a:rPr lang="ru-RU" sz="3500" dirty="0"/>
              <a:t>«</a:t>
            </a:r>
            <a:r>
              <a:rPr lang="ru-RU" sz="3500" dirty="0" err="1"/>
              <a:t>КаталОг</a:t>
            </a:r>
            <a:r>
              <a:rPr lang="ru-RU" sz="3500" dirty="0"/>
              <a:t>», а не «</a:t>
            </a:r>
            <a:r>
              <a:rPr lang="ru-RU" sz="3500" dirty="0" err="1"/>
              <a:t>катАлог</a:t>
            </a:r>
            <a:r>
              <a:rPr lang="ru-RU" sz="3500" dirty="0" smtClean="0"/>
              <a:t>»,</a:t>
            </a:r>
          </a:p>
          <a:p>
            <a:r>
              <a:rPr lang="ru-RU" sz="3500" dirty="0" smtClean="0"/>
              <a:t> </a:t>
            </a:r>
            <a:r>
              <a:rPr lang="ru-RU" sz="3500" dirty="0"/>
              <a:t>«</a:t>
            </a:r>
            <a:r>
              <a:rPr lang="ru-RU" sz="3500" dirty="0" err="1"/>
              <a:t>кАмбала</a:t>
            </a:r>
            <a:r>
              <a:rPr lang="ru-RU" sz="3500" dirty="0"/>
              <a:t>», а не «</a:t>
            </a:r>
            <a:r>
              <a:rPr lang="ru-RU" sz="3500" dirty="0" err="1"/>
              <a:t>камбалА</a:t>
            </a:r>
            <a:r>
              <a:rPr lang="ru-RU" sz="3500" dirty="0" smtClean="0"/>
              <a:t>»,</a:t>
            </a:r>
          </a:p>
          <a:p>
            <a:r>
              <a:rPr lang="ru-RU" sz="3500" dirty="0" smtClean="0"/>
              <a:t> </a:t>
            </a:r>
            <a:r>
              <a:rPr lang="ru-RU" sz="3500" dirty="0"/>
              <a:t>«</a:t>
            </a:r>
            <a:r>
              <a:rPr lang="ru-RU" sz="3500" dirty="0" err="1"/>
              <a:t>кУхонный</a:t>
            </a:r>
            <a:r>
              <a:rPr lang="ru-RU" sz="3500" dirty="0"/>
              <a:t>», а не «</a:t>
            </a:r>
            <a:r>
              <a:rPr lang="ru-RU" sz="3500" dirty="0" err="1"/>
              <a:t>кухОнный</a:t>
            </a:r>
            <a:r>
              <a:rPr lang="ru-RU" sz="3500" dirty="0" smtClean="0"/>
              <a:t>»,</a:t>
            </a:r>
          </a:p>
          <a:p>
            <a:r>
              <a:rPr lang="ru-RU" sz="3500" dirty="0" smtClean="0"/>
              <a:t> </a:t>
            </a:r>
            <a:r>
              <a:rPr lang="ru-RU" sz="3500" dirty="0"/>
              <a:t>«</a:t>
            </a:r>
            <a:r>
              <a:rPr lang="ru-RU" sz="3500" dirty="0" err="1"/>
              <a:t>взялА</a:t>
            </a:r>
            <a:r>
              <a:rPr lang="ru-RU" sz="3500" dirty="0"/>
              <a:t>», а не «</a:t>
            </a:r>
            <a:r>
              <a:rPr lang="ru-RU" sz="3500" dirty="0" err="1"/>
              <a:t>взЯла</a:t>
            </a:r>
            <a:r>
              <a:rPr lang="ru-RU" sz="3500" dirty="0"/>
              <a:t>», </a:t>
            </a:r>
          </a:p>
          <a:p>
            <a:r>
              <a:rPr lang="ru-RU" sz="3500" dirty="0" smtClean="0"/>
              <a:t> </a:t>
            </a:r>
            <a:r>
              <a:rPr lang="ru-RU" sz="3500" dirty="0"/>
              <a:t>«</a:t>
            </a:r>
            <a:r>
              <a:rPr lang="ru-RU" sz="3500" dirty="0" err="1"/>
              <a:t>бралА</a:t>
            </a:r>
            <a:r>
              <a:rPr lang="ru-RU" sz="3500" dirty="0"/>
              <a:t>», а не «</a:t>
            </a:r>
            <a:r>
              <a:rPr lang="ru-RU" sz="3500" dirty="0" err="1"/>
              <a:t>брАла</a:t>
            </a:r>
            <a:r>
              <a:rPr lang="ru-RU" sz="3500" dirty="0"/>
              <a:t>» и т.д.</a:t>
            </a:r>
            <a:br>
              <a:rPr lang="ru-RU" sz="3500" dirty="0"/>
            </a:b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142908" y="0"/>
            <a:ext cx="9644130" cy="7143776"/>
          </a:xfrm>
          <a:prstGeom prst="rect">
            <a:avLst/>
          </a:prstGeom>
          <a:noFill/>
        </p:spPr>
      </p:pic>
      <p:sp>
        <p:nvSpPr>
          <p:cNvPr id="2" name="Заголовок 1"/>
          <p:cNvSpPr>
            <a:spLocks noGrp="1"/>
          </p:cNvSpPr>
          <p:nvPr>
            <p:ph type="title"/>
          </p:nvPr>
        </p:nvSpPr>
        <p:spPr>
          <a:xfrm>
            <a:off x="457200" y="0"/>
            <a:ext cx="8229600" cy="1000108"/>
          </a:xfrm>
        </p:spPr>
        <p:txBody>
          <a:bodyPr>
            <a:normAutofit fontScale="90000"/>
          </a:bodyPr>
          <a:lstStyle/>
          <a:p>
            <a:r>
              <a:rPr lang="ru-RU" dirty="0">
                <a:solidFill>
                  <a:srgbClr val="FFFF00"/>
                </a:solidFill>
              </a:rPr>
              <a:t>Умение говорить правильно и красиво </a:t>
            </a:r>
          </a:p>
        </p:txBody>
      </p:sp>
      <p:sp>
        <p:nvSpPr>
          <p:cNvPr id="3" name="Содержимое 2"/>
          <p:cNvSpPr>
            <a:spLocks noGrp="1"/>
          </p:cNvSpPr>
          <p:nvPr>
            <p:ph idx="1"/>
          </p:nvPr>
        </p:nvSpPr>
        <p:spPr>
          <a:xfrm>
            <a:off x="457200" y="1785926"/>
            <a:ext cx="8229600" cy="4929222"/>
          </a:xfrm>
        </p:spPr>
        <p:txBody>
          <a:bodyPr>
            <a:normAutofit/>
          </a:bodyPr>
          <a:lstStyle/>
          <a:p>
            <a:pPr>
              <a:buNone/>
            </a:pPr>
            <a:r>
              <a:rPr lang="ru-RU" sz="2800" dirty="0" smtClean="0"/>
              <a:t>-   это </a:t>
            </a:r>
            <a:r>
              <a:rPr lang="ru-RU" sz="2800" dirty="0"/>
              <a:t>важный навык, которым обязательно нужно овладеть. Все мы живем в обществе, и наши успехи во многом зависят от того, насколько убедительно мы можем донести свои мысли до других людей. Излагать свои мысли последовательно и убедительно — это не какой-нибудь врожденный талант. Этому можно научиться</a:t>
            </a:r>
            <a:r>
              <a:rPr lang="ru-RU" sz="2800" dirty="0" smtClean="0"/>
              <a:t>.</a:t>
            </a:r>
            <a:endParaRPr lang="ru-RU"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0" y="0"/>
            <a:ext cx="9501222" cy="7215213"/>
          </a:xfrm>
          <a:prstGeom prst="rect">
            <a:avLst/>
          </a:prstGeom>
          <a:noFill/>
        </p:spPr>
      </p:pic>
      <p:sp>
        <p:nvSpPr>
          <p:cNvPr id="2" name="Заголовок 1"/>
          <p:cNvSpPr>
            <a:spLocks noGrp="1"/>
          </p:cNvSpPr>
          <p:nvPr>
            <p:ph type="title"/>
          </p:nvPr>
        </p:nvSpPr>
        <p:spPr>
          <a:xfrm>
            <a:off x="457200" y="0"/>
            <a:ext cx="8229600" cy="1000108"/>
          </a:xfrm>
        </p:spPr>
        <p:txBody>
          <a:bodyPr>
            <a:normAutofit/>
          </a:bodyPr>
          <a:lstStyle/>
          <a:p>
            <a:r>
              <a:rPr lang="ru-RU" dirty="0"/>
              <a:t> </a:t>
            </a:r>
            <a:r>
              <a:rPr lang="ru-RU" dirty="0">
                <a:solidFill>
                  <a:srgbClr val="FFFF00"/>
                </a:solidFill>
              </a:rPr>
              <a:t>Рекомендации</a:t>
            </a:r>
          </a:p>
        </p:txBody>
      </p:sp>
      <p:sp>
        <p:nvSpPr>
          <p:cNvPr id="3" name="Содержимое 2"/>
          <p:cNvSpPr>
            <a:spLocks noGrp="1"/>
          </p:cNvSpPr>
          <p:nvPr>
            <p:ph idx="1"/>
          </p:nvPr>
        </p:nvSpPr>
        <p:spPr>
          <a:xfrm>
            <a:off x="142844" y="1000108"/>
            <a:ext cx="9001156" cy="5857892"/>
          </a:xfrm>
        </p:spPr>
        <p:txBody>
          <a:bodyPr>
            <a:normAutofit fontScale="40000" lnSpcReduction="20000"/>
          </a:bodyPr>
          <a:lstStyle/>
          <a:p>
            <a:pPr>
              <a:buNone/>
            </a:pPr>
            <a:endParaRPr lang="ru-RU" sz="3600" dirty="0" smtClean="0">
              <a:solidFill>
                <a:srgbClr val="FFFF00"/>
              </a:solidFill>
            </a:endParaRPr>
          </a:p>
          <a:p>
            <a:pPr>
              <a:buNone/>
            </a:pPr>
            <a:r>
              <a:rPr lang="ru-RU" sz="7000" dirty="0" smtClean="0">
                <a:solidFill>
                  <a:srgbClr val="FFFF00"/>
                </a:solidFill>
              </a:rPr>
              <a:t>1</a:t>
            </a:r>
            <a:r>
              <a:rPr lang="ru-RU" sz="7000" dirty="0" smtClean="0"/>
              <a:t>.Чтобы </a:t>
            </a:r>
            <a:r>
              <a:rPr lang="ru-RU" sz="7000" dirty="0"/>
              <a:t>говорить грамотно, нужно быть грамотным. </a:t>
            </a:r>
            <a:endParaRPr lang="ru-RU" sz="7000" dirty="0" smtClean="0"/>
          </a:p>
          <a:p>
            <a:pPr>
              <a:buNone/>
            </a:pPr>
            <a:r>
              <a:rPr lang="ru-RU" sz="7000" dirty="0" smtClean="0"/>
              <a:t>               Необходимо </a:t>
            </a:r>
            <a:r>
              <a:rPr lang="ru-RU" sz="7000" dirty="0"/>
              <a:t>учить родной язык! </a:t>
            </a:r>
            <a:endParaRPr lang="ru-RU" sz="7000" dirty="0" smtClean="0"/>
          </a:p>
          <a:p>
            <a:pPr>
              <a:buNone/>
            </a:pPr>
            <a:r>
              <a:rPr lang="ru-RU" sz="7000" dirty="0" smtClean="0">
                <a:solidFill>
                  <a:srgbClr val="FFFF00"/>
                </a:solidFill>
              </a:rPr>
              <a:t>2</a:t>
            </a:r>
            <a:r>
              <a:rPr lang="ru-RU" sz="7000" dirty="0" smtClean="0"/>
              <a:t>.Заглядывайте </a:t>
            </a:r>
            <a:r>
              <a:rPr lang="ru-RU" sz="7000" dirty="0"/>
              <a:t>чаще в словари, особенно в орфоэпический и толковый. Словари помогут вам избавиться от </a:t>
            </a:r>
            <a:r>
              <a:rPr lang="ru-RU" sz="7000" dirty="0" smtClean="0"/>
              <a:t>косноязычия.</a:t>
            </a:r>
          </a:p>
          <a:p>
            <a:pPr>
              <a:buNone/>
            </a:pPr>
            <a:endParaRPr lang="ru-RU" sz="7000" dirty="0" smtClean="0"/>
          </a:p>
          <a:p>
            <a:pPr>
              <a:buNone/>
            </a:pPr>
            <a:r>
              <a:rPr lang="ru-RU" sz="7000" dirty="0" smtClean="0">
                <a:solidFill>
                  <a:srgbClr val="FFFF00"/>
                </a:solidFill>
              </a:rPr>
              <a:t>3</a:t>
            </a:r>
            <a:r>
              <a:rPr lang="ru-RU" sz="7000" dirty="0" smtClean="0"/>
              <a:t>.Читайте </a:t>
            </a:r>
            <a:r>
              <a:rPr lang="ru-RU" sz="7000" dirty="0"/>
              <a:t>книги. Тем самым вы не только обогатите словарный запас, но и значительно расширите кругозор и повысите уровень эрудиции</a:t>
            </a:r>
            <a:r>
              <a:rPr lang="ru-RU" sz="7000" dirty="0" smtClean="0"/>
              <a:t>.</a:t>
            </a:r>
          </a:p>
          <a:p>
            <a:pPr>
              <a:buNone/>
            </a:pPr>
            <a:r>
              <a:rPr lang="ru-RU" sz="7000" dirty="0" smtClean="0">
                <a:solidFill>
                  <a:srgbClr val="FFFF00"/>
                </a:solidFill>
              </a:rPr>
              <a:t>4</a:t>
            </a:r>
            <a:r>
              <a:rPr lang="ru-RU" sz="7000" dirty="0" smtClean="0"/>
              <a:t>. </a:t>
            </a:r>
            <a:r>
              <a:rPr lang="ru-RU" sz="7000" dirty="0"/>
              <a:t>Избавляйтесь от слов-паразитов. Если вы боитесь, что вас перебьют, то старайтесь избегать общения с такими людьми. </a:t>
            </a:r>
            <a:endParaRPr lang="ru-RU" sz="7000" dirty="0" smtClean="0"/>
          </a:p>
          <a:p>
            <a:pPr>
              <a:buNone/>
            </a:pPr>
            <a:r>
              <a:rPr lang="ru-RU" sz="7000" dirty="0"/>
              <a:t/>
            </a:r>
            <a:br>
              <a:rPr lang="ru-RU" sz="7000" dirty="0"/>
            </a:br>
            <a:r>
              <a:rPr lang="ru-RU" sz="4000" dirty="0"/>
              <a:t/>
            </a:r>
            <a:br>
              <a:rPr lang="ru-RU" sz="4000" dirty="0"/>
            </a:br>
            <a:endParaRPr lang="ru-RU" sz="4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16386"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0" y="0"/>
            <a:ext cx="9358346" cy="7072338"/>
          </a:xfrm>
          <a:prstGeom prst="rect">
            <a:avLst/>
          </a:prstGeom>
          <a:noFill/>
        </p:spPr>
      </p:pic>
      <p:sp>
        <p:nvSpPr>
          <p:cNvPr id="5" name="Прямоугольник 4"/>
          <p:cNvSpPr/>
          <p:nvPr/>
        </p:nvSpPr>
        <p:spPr>
          <a:xfrm>
            <a:off x="285720" y="1071546"/>
            <a:ext cx="8286808" cy="5262979"/>
          </a:xfrm>
          <a:prstGeom prst="rect">
            <a:avLst/>
          </a:prstGeom>
        </p:spPr>
        <p:txBody>
          <a:bodyPr wrap="square">
            <a:spAutoFit/>
          </a:bodyPr>
          <a:lstStyle/>
          <a:p>
            <a:r>
              <a:rPr lang="ru-RU" sz="2800" dirty="0" smtClean="0">
                <a:solidFill>
                  <a:srgbClr val="FFFF00"/>
                </a:solidFill>
              </a:rPr>
              <a:t>5</a:t>
            </a:r>
            <a:r>
              <a:rPr lang="ru-RU" sz="2800" dirty="0" smtClean="0"/>
              <a:t>.Будьте уверенными в себе. Старайтесь также избегать вопросительных предложений вроде «Ну вы же понимаете?» и оправданий. </a:t>
            </a:r>
            <a:endParaRPr lang="ru-RU" sz="2800" dirty="0"/>
          </a:p>
          <a:p>
            <a:r>
              <a:rPr lang="ru-RU" sz="2800" dirty="0" smtClean="0">
                <a:solidFill>
                  <a:srgbClr val="FFFF00"/>
                </a:solidFill>
              </a:rPr>
              <a:t>6</a:t>
            </a:r>
            <a:r>
              <a:rPr lang="ru-RU" sz="2800" dirty="0" smtClean="0"/>
              <a:t>. Совершенствуйте технику речи.</a:t>
            </a:r>
          </a:p>
          <a:p>
            <a:r>
              <a:rPr lang="ru-RU" sz="2800" dirty="0" smtClean="0">
                <a:solidFill>
                  <a:srgbClr val="FFFF00"/>
                </a:solidFill>
              </a:rPr>
              <a:t>7</a:t>
            </a:r>
            <a:r>
              <a:rPr lang="ru-RU" sz="2800" dirty="0" smtClean="0"/>
              <a:t>. Работайте над дикцией, голосом и правильным дыханием.</a:t>
            </a:r>
          </a:p>
          <a:p>
            <a:r>
              <a:rPr lang="ru-RU" sz="2800" dirty="0" smtClean="0"/>
              <a:t> </a:t>
            </a:r>
            <a:r>
              <a:rPr lang="ru-RU" sz="2800" dirty="0" smtClean="0">
                <a:solidFill>
                  <a:srgbClr val="FFFF00"/>
                </a:solidFill>
              </a:rPr>
              <a:t>8</a:t>
            </a:r>
            <a:r>
              <a:rPr lang="ru-RU" sz="2800" dirty="0" smtClean="0"/>
              <a:t>.Импровизируйте, упражняйтесь в остроумии, занимайтесь словотворчеством </a:t>
            </a:r>
            <a:endParaRPr lang="ru-RU" sz="2800" dirty="0"/>
          </a:p>
          <a:p>
            <a:r>
              <a:rPr lang="ru-RU" sz="2800" dirty="0" smtClean="0"/>
              <a:t>Разрабатывайте свой собственный, неповторимый и индивидуальный стиль.</a:t>
            </a:r>
          </a:p>
          <a:p>
            <a:r>
              <a:rPr lang="ru-RU" sz="2800" dirty="0" smtClean="0">
                <a:solidFill>
                  <a:srgbClr val="FFFF00"/>
                </a:solidFill>
              </a:rPr>
              <a:t>9</a:t>
            </a:r>
            <a:r>
              <a:rPr lang="ru-RU" sz="2800" dirty="0" smtClean="0"/>
              <a:t>. Ваша речь должна быть внятной, четкой, содержательной.</a:t>
            </a:r>
            <a:endParaRPr lang="ru-RU"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0" y="0"/>
            <a:ext cx="9572692" cy="7143775"/>
          </a:xfrm>
          <a:prstGeom prst="rect">
            <a:avLst/>
          </a:prstGeom>
          <a:noFill/>
        </p:spPr>
      </p:pic>
      <p:sp>
        <p:nvSpPr>
          <p:cNvPr id="2" name="Заголовок 1"/>
          <p:cNvSpPr>
            <a:spLocks noGrp="1"/>
          </p:cNvSpPr>
          <p:nvPr>
            <p:ph type="title"/>
          </p:nvPr>
        </p:nvSpPr>
        <p:spPr>
          <a:xfrm>
            <a:off x="457200" y="0"/>
            <a:ext cx="8229600" cy="928670"/>
          </a:xfrm>
        </p:spPr>
        <p:txBody>
          <a:bodyPr/>
          <a:lstStyle/>
          <a:p>
            <a:r>
              <a:rPr lang="ru-RU" dirty="0" smtClean="0">
                <a:solidFill>
                  <a:srgbClr val="FFFF00"/>
                </a:solidFill>
              </a:rPr>
              <a:t>Вывод</a:t>
            </a:r>
            <a:endParaRPr lang="ru-RU" dirty="0">
              <a:solidFill>
                <a:srgbClr val="FFFF00"/>
              </a:solidFill>
            </a:endParaRPr>
          </a:p>
        </p:txBody>
      </p:sp>
      <p:pic>
        <p:nvPicPr>
          <p:cNvPr id="5" name="Содержимое 4" descr="27_sentyabrya_-_den_vospitatelya.jpg"/>
          <p:cNvPicPr>
            <a:picLocks noGrp="1" noChangeAspect="1"/>
          </p:cNvPicPr>
          <p:nvPr>
            <p:ph idx="1"/>
          </p:nvPr>
        </p:nvPicPr>
        <p:blipFill>
          <a:blip r:embed="rId3"/>
          <a:stretch>
            <a:fillRect/>
          </a:stretch>
        </p:blipFill>
        <p:spPr>
          <a:xfrm>
            <a:off x="1785918" y="2857496"/>
            <a:ext cx="5500726" cy="3786190"/>
          </a:xfrm>
        </p:spPr>
      </p:pic>
      <p:sp>
        <p:nvSpPr>
          <p:cNvPr id="6" name="Прямоугольник 5"/>
          <p:cNvSpPr/>
          <p:nvPr/>
        </p:nvSpPr>
        <p:spPr>
          <a:xfrm>
            <a:off x="428596" y="1071546"/>
            <a:ext cx="8501122" cy="1815882"/>
          </a:xfrm>
          <a:prstGeom prst="rect">
            <a:avLst/>
          </a:prstGeom>
        </p:spPr>
        <p:txBody>
          <a:bodyPr wrap="square">
            <a:spAutoFit/>
          </a:bodyPr>
          <a:lstStyle/>
          <a:p>
            <a:r>
              <a:rPr lang="ru-RU" sz="2800" dirty="0" smtClean="0"/>
              <a:t>От культуры речи воспитателя зависит культура речи детей. Помня об этом, воспитатель должен считать профессиональным долгом непрерывно совершенствовать свою речь.</a:t>
            </a:r>
            <a:endParaRPr lang="ru-RU"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214346" y="0"/>
            <a:ext cx="9715568" cy="7215213"/>
          </a:xfrm>
          <a:prstGeom prst="rect">
            <a:avLst/>
          </a:prstGeom>
          <a:noFill/>
        </p:spPr>
      </p:pic>
      <p:sp>
        <p:nvSpPr>
          <p:cNvPr id="2" name="Заголовок 1"/>
          <p:cNvSpPr>
            <a:spLocks noGrp="1"/>
          </p:cNvSpPr>
          <p:nvPr>
            <p:ph type="title"/>
          </p:nvPr>
        </p:nvSpPr>
        <p:spPr/>
        <p:txBody>
          <a:bodyPr>
            <a:normAutofit/>
          </a:bodyPr>
          <a:lstStyle/>
          <a:p>
            <a:r>
              <a:rPr lang="ru-RU" sz="3200" dirty="0" smtClean="0">
                <a:solidFill>
                  <a:srgbClr val="FFFF00"/>
                </a:solidFill>
              </a:rPr>
              <a:t>Умение говорить правильно и красиво</a:t>
            </a:r>
            <a:endParaRPr lang="ru-RU" sz="3200" dirty="0">
              <a:solidFill>
                <a:srgbClr val="FFFF00"/>
              </a:solidFill>
            </a:endParaRPr>
          </a:p>
        </p:txBody>
      </p:sp>
      <p:sp>
        <p:nvSpPr>
          <p:cNvPr id="3" name="Содержимое 2"/>
          <p:cNvSpPr>
            <a:spLocks noGrp="1"/>
          </p:cNvSpPr>
          <p:nvPr>
            <p:ph idx="1"/>
          </p:nvPr>
        </p:nvSpPr>
        <p:spPr/>
        <p:txBody>
          <a:bodyPr>
            <a:normAutofit fontScale="85000" lnSpcReduction="10000"/>
          </a:bodyPr>
          <a:lstStyle/>
          <a:p>
            <a:pPr>
              <a:buNone/>
            </a:pPr>
            <a:r>
              <a:rPr lang="ru-RU" dirty="0" smtClean="0"/>
              <a:t>    -</a:t>
            </a:r>
            <a:r>
              <a:rPr lang="ru-RU" sz="3300" dirty="0" smtClean="0"/>
              <a:t>это важный навык, которым обязательно нужно овладеть, так как речь является орудием труда любого педагога. Расширяя кругозор детей, формируя их волю, поведение, характер, педагог воздействует на ребёнка посредством слова.</a:t>
            </a:r>
          </a:p>
          <a:p>
            <a:pPr>
              <a:buNone/>
            </a:pPr>
            <a:r>
              <a:rPr lang="ru-RU" sz="3300" dirty="0" smtClean="0"/>
              <a:t/>
            </a:r>
            <a:br>
              <a:rPr lang="ru-RU" sz="3300" dirty="0" smtClean="0"/>
            </a:br>
            <a:r>
              <a:rPr lang="ru-RU" sz="3300" dirty="0">
                <a:solidFill>
                  <a:srgbClr val="C00000"/>
                </a:solidFill>
              </a:rPr>
              <a:t>Речь воспитателя </a:t>
            </a:r>
            <a:r>
              <a:rPr lang="ru-RU" sz="3300" dirty="0"/>
              <a:t>для ребёнка является образцом принятого употребления языковых средств. Дошкольник подражает речи педагогов, заимствуя у взрослых и словарь, и стиль, и тон, и манеру говорить. </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142908" y="0"/>
            <a:ext cx="9644130" cy="7215213"/>
          </a:xfrm>
          <a:prstGeom prst="rect">
            <a:avLst/>
          </a:prstGeom>
          <a:noFill/>
        </p:spPr>
      </p:pic>
      <p:sp>
        <p:nvSpPr>
          <p:cNvPr id="2" name="Заголовок 1"/>
          <p:cNvSpPr>
            <a:spLocks noGrp="1"/>
          </p:cNvSpPr>
          <p:nvPr>
            <p:ph type="title"/>
          </p:nvPr>
        </p:nvSpPr>
        <p:spPr/>
        <p:txBody>
          <a:bodyPr/>
          <a:lstStyle/>
          <a:p>
            <a:r>
              <a:rPr lang="ru-RU" dirty="0" smtClean="0">
                <a:solidFill>
                  <a:schemeClr val="tx2">
                    <a:lumMod val="60000"/>
                    <a:lumOff val="40000"/>
                  </a:schemeClr>
                </a:solidFill>
              </a:rPr>
              <a:t>-</a:t>
            </a:r>
            <a:endParaRPr lang="ru-RU" dirty="0">
              <a:solidFill>
                <a:schemeClr val="tx2">
                  <a:lumMod val="60000"/>
                  <a:lumOff val="40000"/>
                </a:schemeClr>
              </a:solidFill>
            </a:endParaRPr>
          </a:p>
        </p:txBody>
      </p:sp>
      <p:pic>
        <p:nvPicPr>
          <p:cNvPr id="5" name="Содержимое 4" descr="news15032013_1.png"/>
          <p:cNvPicPr>
            <a:picLocks noGrp="1" noChangeAspect="1"/>
          </p:cNvPicPr>
          <p:nvPr>
            <p:ph idx="1"/>
          </p:nvPr>
        </p:nvPicPr>
        <p:blipFill>
          <a:blip r:embed="rId3"/>
          <a:stretch>
            <a:fillRect/>
          </a:stretch>
        </p:blipFill>
        <p:spPr>
          <a:xfrm>
            <a:off x="5000628" y="2143116"/>
            <a:ext cx="3857620" cy="3857652"/>
          </a:xfrm>
        </p:spPr>
      </p:pic>
      <p:sp>
        <p:nvSpPr>
          <p:cNvPr id="6" name="Прямоугольник 5"/>
          <p:cNvSpPr/>
          <p:nvPr/>
        </p:nvSpPr>
        <p:spPr>
          <a:xfrm>
            <a:off x="285720" y="1214422"/>
            <a:ext cx="5357850" cy="6462178"/>
          </a:xfrm>
          <a:prstGeom prst="rect">
            <a:avLst/>
          </a:prstGeom>
        </p:spPr>
        <p:txBody>
          <a:bodyPr wrap="square">
            <a:spAutoFit/>
          </a:bodyPr>
          <a:lstStyle/>
          <a:p>
            <a:r>
              <a:rPr lang="ru-RU" sz="2800" dirty="0" smtClean="0"/>
              <a:t>Чтобы </a:t>
            </a:r>
            <a:r>
              <a:rPr lang="ru-RU" sz="2800" dirty="0"/>
              <a:t>правильно и красиво говорить, необходимо обратить внимание на технику речи</a:t>
            </a:r>
            <a:r>
              <a:rPr lang="ru-RU" sz="2800" dirty="0" smtClean="0"/>
              <a:t>.</a:t>
            </a:r>
          </a:p>
          <a:p>
            <a:r>
              <a:rPr lang="ru-RU" sz="2800" dirty="0" smtClean="0"/>
              <a:t> </a:t>
            </a:r>
            <a:r>
              <a:rPr lang="ru-RU" sz="2800" dirty="0">
                <a:solidFill>
                  <a:srgbClr val="FFFF00"/>
                </a:solidFill>
              </a:rPr>
              <a:t>Техника речи</a:t>
            </a:r>
            <a:r>
              <a:rPr lang="ru-RU" sz="2800" dirty="0"/>
              <a:t> – это, прежде всего, правильно поставленная дикция, речевое дыхание, артикуляция, поставленный голос</a:t>
            </a:r>
            <a:r>
              <a:rPr lang="ru-RU" sz="2800" dirty="0" smtClean="0">
                <a:solidFill>
                  <a:srgbClr val="FFFF00"/>
                </a:solidFill>
              </a:rPr>
              <a:t>.</a:t>
            </a:r>
          </a:p>
          <a:p>
            <a:r>
              <a:rPr lang="ru-RU" sz="2800" dirty="0" smtClean="0">
                <a:solidFill>
                  <a:srgbClr val="FFFF00"/>
                </a:solidFill>
              </a:rPr>
              <a:t> </a:t>
            </a:r>
            <a:r>
              <a:rPr lang="ru-RU" sz="2800" dirty="0">
                <a:solidFill>
                  <a:srgbClr val="FFFF00"/>
                </a:solidFill>
              </a:rPr>
              <a:t>Правильное дыхание</a:t>
            </a:r>
            <a:r>
              <a:rPr lang="ru-RU" sz="2800" dirty="0"/>
              <a:t> – это основа </a:t>
            </a:r>
            <a:r>
              <a:rPr lang="ru-RU" sz="2800" dirty="0" smtClean="0"/>
              <a:t>   красивой речи  </a:t>
            </a:r>
            <a:r>
              <a:rPr lang="ru-RU" sz="2800" dirty="0"/>
              <a:t>От правильного дыхания зависит чистота, </a:t>
            </a:r>
            <a:r>
              <a:rPr lang="ru-RU" sz="2800" dirty="0" smtClean="0"/>
              <a:t>    правильность и красота голоса.</a:t>
            </a:r>
            <a:br>
              <a:rPr lang="ru-RU" sz="2800"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214346" y="0"/>
            <a:ext cx="9644130" cy="7215214"/>
          </a:xfrm>
          <a:prstGeom prst="rect">
            <a:avLst/>
          </a:prstGeom>
          <a:noFill/>
        </p:spPr>
      </p:pic>
      <p:sp>
        <p:nvSpPr>
          <p:cNvPr id="2" name="Заголовок 1"/>
          <p:cNvSpPr>
            <a:spLocks noGrp="1"/>
          </p:cNvSpPr>
          <p:nvPr>
            <p:ph type="title"/>
          </p:nvPr>
        </p:nvSpPr>
        <p:spPr>
          <a:xfrm>
            <a:off x="642910" y="142852"/>
            <a:ext cx="8229600" cy="1000132"/>
          </a:xfrm>
        </p:spPr>
        <p:txBody>
          <a:bodyPr>
            <a:noAutofit/>
          </a:bodyPr>
          <a:lstStyle/>
          <a:p>
            <a:r>
              <a:rPr lang="ru-RU" sz="2800" dirty="0">
                <a:solidFill>
                  <a:srgbClr val="FFFF00"/>
                </a:solidFill>
              </a:rPr>
              <a:t>Специальные дыхательные упражнения для правильной и красивой речи </a:t>
            </a:r>
          </a:p>
        </p:txBody>
      </p:sp>
      <p:sp>
        <p:nvSpPr>
          <p:cNvPr id="3" name="Содержимое 2"/>
          <p:cNvSpPr>
            <a:spLocks noGrp="1"/>
          </p:cNvSpPr>
          <p:nvPr>
            <p:ph idx="1"/>
          </p:nvPr>
        </p:nvSpPr>
        <p:spPr>
          <a:xfrm>
            <a:off x="457200" y="1357298"/>
            <a:ext cx="8229600" cy="5500702"/>
          </a:xfrm>
        </p:spPr>
        <p:txBody>
          <a:bodyPr>
            <a:normAutofit/>
          </a:bodyPr>
          <a:lstStyle/>
          <a:p>
            <a:pPr>
              <a:buNone/>
            </a:pPr>
            <a:r>
              <a:rPr lang="ru-RU" dirty="0"/>
              <a:t> </a:t>
            </a:r>
            <a:r>
              <a:rPr lang="ru-RU" dirty="0" smtClean="0"/>
              <a:t>   </a:t>
            </a:r>
            <a:r>
              <a:rPr lang="ru-RU" sz="2800" dirty="0"/>
              <a:t>Специальные дыхательные упражнения способствуют развитию силы голоса, формированию правильного тембра речи и предупреждают заикание и запинки. На Востоке считается, что дыхание нижней частью живота является наиболее эффективным дыхательным упражнением. </a:t>
            </a:r>
            <a:r>
              <a:rPr lang="ru-RU" sz="2800" dirty="0" smtClean="0"/>
              <a:t> Ввести </a:t>
            </a:r>
            <a:r>
              <a:rPr lang="ru-RU" sz="2800" dirty="0"/>
              <a:t>в свой дневной рацион минут десять такого дыхания будет очень полезно. Дыхательные упражнения можно выполнять и сидя за компьютером, и стоя.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142908" y="0"/>
            <a:ext cx="9572692" cy="7143776"/>
          </a:xfrm>
          <a:prstGeom prst="rect">
            <a:avLst/>
          </a:prstGeom>
          <a:noFill/>
        </p:spPr>
      </p:pic>
      <p:sp>
        <p:nvSpPr>
          <p:cNvPr id="2" name="Заголовок 1"/>
          <p:cNvSpPr>
            <a:spLocks noGrp="1"/>
          </p:cNvSpPr>
          <p:nvPr>
            <p:ph type="title"/>
          </p:nvPr>
        </p:nvSpPr>
        <p:spPr>
          <a:xfrm>
            <a:off x="457200" y="0"/>
            <a:ext cx="8229600" cy="1142984"/>
          </a:xfrm>
        </p:spPr>
        <p:txBody>
          <a:bodyPr/>
          <a:lstStyle/>
          <a:p>
            <a:r>
              <a:rPr lang="ru-RU" dirty="0" smtClean="0">
                <a:solidFill>
                  <a:srgbClr val="FFFF00"/>
                </a:solidFill>
              </a:rPr>
              <a:t>Тембр голоса</a:t>
            </a:r>
            <a:endParaRPr lang="ru-RU" dirty="0">
              <a:solidFill>
                <a:srgbClr val="FFFF00"/>
              </a:solidFill>
            </a:endParaRPr>
          </a:p>
        </p:txBody>
      </p:sp>
      <p:sp>
        <p:nvSpPr>
          <p:cNvPr id="3" name="Содержимое 2"/>
          <p:cNvSpPr>
            <a:spLocks noGrp="1"/>
          </p:cNvSpPr>
          <p:nvPr>
            <p:ph idx="1"/>
          </p:nvPr>
        </p:nvSpPr>
        <p:spPr>
          <a:xfrm>
            <a:off x="457200" y="1600200"/>
            <a:ext cx="8229600" cy="5114948"/>
          </a:xfrm>
        </p:spPr>
        <p:txBody>
          <a:bodyPr>
            <a:normAutofit fontScale="92500" lnSpcReduction="10000"/>
          </a:bodyPr>
          <a:lstStyle/>
          <a:p>
            <a:pPr>
              <a:buNone/>
            </a:pPr>
            <a:r>
              <a:rPr lang="ru-RU" dirty="0" smtClean="0"/>
              <a:t>    </a:t>
            </a:r>
            <a:r>
              <a:rPr lang="ru-RU" sz="3000" dirty="0" smtClean="0"/>
              <a:t>Наверняка каждому в жизни встречались люди с приятным по тембру голосом. При этом зачастую даже не важно было, что говорит человек, начинаешь слушать именно его завораживающий голос. Уже доказан тот факт, что низкие тембры голоса воспринимаются на слух гораздо лучше, нежели высокие, а у слушателя низкий голос вызывает больше симпатии и доверия. Поэтому, когда разговариваете, старайтесь не смеяться визгливым резким смехом и не повышать тон.</a:t>
            </a:r>
            <a:r>
              <a:rPr lang="ru-RU" dirty="0" smtClean="0"/>
              <a:t/>
            </a:r>
            <a:br>
              <a:rPr lang="ru-RU" dirty="0" smtClean="0"/>
            </a:br>
            <a:r>
              <a:rPr lang="ru-RU" dirty="0">
                <a:solidFill>
                  <a:srgbClr val="FFC000"/>
                </a:solidFill>
              </a:rPr>
              <a:t>Чем больше мы стараемся докричаться, тем меньше нас слышат.</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142908" y="0"/>
            <a:ext cx="9644130" cy="7143776"/>
          </a:xfrm>
          <a:prstGeom prst="rect">
            <a:avLst/>
          </a:prstGeom>
          <a:noFill/>
        </p:spPr>
      </p:pic>
      <p:sp>
        <p:nvSpPr>
          <p:cNvPr id="2" name="Заголовок 1"/>
          <p:cNvSpPr>
            <a:spLocks noGrp="1"/>
          </p:cNvSpPr>
          <p:nvPr>
            <p:ph type="title"/>
          </p:nvPr>
        </p:nvSpPr>
        <p:spPr>
          <a:xfrm>
            <a:off x="457200" y="142852"/>
            <a:ext cx="8229600" cy="1214446"/>
          </a:xfrm>
        </p:spPr>
        <p:txBody>
          <a:bodyPr>
            <a:noAutofit/>
          </a:bodyPr>
          <a:lstStyle/>
          <a:p>
            <a:r>
              <a:rPr lang="ru-RU" sz="2800" dirty="0">
                <a:solidFill>
                  <a:srgbClr val="FFFF00"/>
                </a:solidFill>
              </a:rPr>
              <a:t>Правильная, красивая речь – это признак образованности, благородства и высокой культуры. </a:t>
            </a:r>
            <a:r>
              <a:rPr lang="ru-RU" sz="3600" dirty="0">
                <a:solidFill>
                  <a:srgbClr val="FFFF00"/>
                </a:solidFill>
              </a:rPr>
              <a:t/>
            </a:r>
            <a:br>
              <a:rPr lang="ru-RU" sz="3600" dirty="0">
                <a:solidFill>
                  <a:srgbClr val="FFFF00"/>
                </a:solidFill>
              </a:rPr>
            </a:br>
            <a:endParaRPr lang="ru-RU" sz="3600" dirty="0">
              <a:solidFill>
                <a:srgbClr val="FFFF00"/>
              </a:solidFill>
            </a:endParaRPr>
          </a:p>
        </p:txBody>
      </p:sp>
      <p:pic>
        <p:nvPicPr>
          <p:cNvPr id="5" name="Содержимое 4" descr="nabor_detej.jpg"/>
          <p:cNvPicPr>
            <a:picLocks noGrp="1" noChangeAspect="1"/>
          </p:cNvPicPr>
          <p:nvPr>
            <p:ph idx="1"/>
          </p:nvPr>
        </p:nvPicPr>
        <p:blipFill>
          <a:blip r:embed="rId3"/>
          <a:stretch>
            <a:fillRect/>
          </a:stretch>
        </p:blipFill>
        <p:spPr>
          <a:xfrm>
            <a:off x="2143108" y="3500438"/>
            <a:ext cx="4762500" cy="3143248"/>
          </a:xfrm>
        </p:spPr>
      </p:pic>
      <p:sp>
        <p:nvSpPr>
          <p:cNvPr id="6" name="Прямоугольник 5"/>
          <p:cNvSpPr/>
          <p:nvPr/>
        </p:nvSpPr>
        <p:spPr>
          <a:xfrm>
            <a:off x="0" y="1285860"/>
            <a:ext cx="9144000" cy="2677656"/>
          </a:xfrm>
          <a:prstGeom prst="rect">
            <a:avLst/>
          </a:prstGeom>
        </p:spPr>
        <p:txBody>
          <a:bodyPr wrap="square">
            <a:spAutoFit/>
          </a:bodyPr>
          <a:lstStyle/>
          <a:p>
            <a:r>
              <a:rPr lang="ru-RU" sz="2800" dirty="0"/>
              <a:t>Если вы хотите научиться красиво говорить, ни в коем случае не пропускайте гласные звуки – не надо говорить вместо «</a:t>
            </a:r>
            <a:r>
              <a:rPr lang="ru-RU" sz="2800" dirty="0">
                <a:solidFill>
                  <a:srgbClr val="FFC000"/>
                </a:solidFill>
              </a:rPr>
              <a:t>я пошел</a:t>
            </a:r>
            <a:r>
              <a:rPr lang="ru-RU" sz="2800" dirty="0"/>
              <a:t>», «</a:t>
            </a:r>
            <a:r>
              <a:rPr lang="ru-RU" sz="2800" dirty="0" smtClean="0">
                <a:solidFill>
                  <a:srgbClr val="FFC000"/>
                </a:solidFill>
              </a:rPr>
              <a:t>я </a:t>
            </a:r>
            <a:r>
              <a:rPr lang="ru-RU" sz="2800" dirty="0" err="1" smtClean="0">
                <a:solidFill>
                  <a:srgbClr val="FFC000"/>
                </a:solidFill>
              </a:rPr>
              <a:t>пшел</a:t>
            </a:r>
            <a:r>
              <a:rPr lang="ru-RU" sz="2800" dirty="0"/>
              <a:t>». </a:t>
            </a:r>
          </a:p>
          <a:p>
            <a:r>
              <a:rPr lang="ru-RU" sz="2800" dirty="0" smtClean="0"/>
              <a:t>Не </a:t>
            </a:r>
            <a:r>
              <a:rPr lang="ru-RU" sz="2800" dirty="0"/>
              <a:t>проглатывайте звуки: например, не стоит говорить вместо «</a:t>
            </a:r>
            <a:r>
              <a:rPr lang="ru-RU" sz="2800" dirty="0">
                <a:solidFill>
                  <a:srgbClr val="FFC000"/>
                </a:solidFill>
              </a:rPr>
              <a:t>сколько</a:t>
            </a:r>
            <a:r>
              <a:rPr lang="ru-RU" sz="2800" dirty="0"/>
              <a:t>» слово «</a:t>
            </a:r>
            <a:r>
              <a:rPr lang="ru-RU" sz="2800" dirty="0" err="1">
                <a:solidFill>
                  <a:srgbClr val="FFC000"/>
                </a:solidFill>
              </a:rPr>
              <a:t>скоко</a:t>
            </a:r>
            <a:r>
              <a:rPr lang="ru-RU" sz="2800" dirty="0"/>
              <a:t>».</a:t>
            </a:r>
            <a:br>
              <a:rPr lang="ru-RU" sz="2800" dirty="0"/>
            </a:br>
            <a:endParaRPr lang="ru-RU"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214346" y="0"/>
            <a:ext cx="9715568" cy="7215214"/>
          </a:xfrm>
          <a:prstGeom prst="rect">
            <a:avLst/>
          </a:prstGeom>
          <a:noFill/>
        </p:spPr>
      </p:pic>
      <p:sp>
        <p:nvSpPr>
          <p:cNvPr id="2" name="Заголовок 1"/>
          <p:cNvSpPr>
            <a:spLocks noGrp="1"/>
          </p:cNvSpPr>
          <p:nvPr>
            <p:ph type="title"/>
          </p:nvPr>
        </p:nvSpPr>
        <p:spPr>
          <a:xfrm>
            <a:off x="457200" y="214290"/>
            <a:ext cx="8229600" cy="928694"/>
          </a:xfrm>
        </p:spPr>
        <p:txBody>
          <a:bodyPr/>
          <a:lstStyle/>
          <a:p>
            <a:r>
              <a:rPr lang="ru-RU" dirty="0" smtClean="0">
                <a:solidFill>
                  <a:srgbClr val="FFFF00"/>
                </a:solidFill>
              </a:rPr>
              <a:t>Интонация</a:t>
            </a:r>
            <a:endParaRPr lang="ru-RU" dirty="0">
              <a:solidFill>
                <a:srgbClr val="FFFF00"/>
              </a:solidFill>
            </a:endParaRPr>
          </a:p>
        </p:txBody>
      </p:sp>
      <p:sp>
        <p:nvSpPr>
          <p:cNvPr id="3" name="Содержимое 2"/>
          <p:cNvSpPr>
            <a:spLocks noGrp="1"/>
          </p:cNvSpPr>
          <p:nvPr>
            <p:ph idx="1"/>
          </p:nvPr>
        </p:nvSpPr>
        <p:spPr>
          <a:xfrm>
            <a:off x="457200" y="1500174"/>
            <a:ext cx="8229600" cy="4929222"/>
          </a:xfrm>
        </p:spPr>
        <p:txBody>
          <a:bodyPr>
            <a:normAutofit/>
          </a:bodyPr>
          <a:lstStyle/>
          <a:p>
            <a:pPr>
              <a:buNone/>
            </a:pPr>
            <a:r>
              <a:rPr lang="ru-RU" sz="2800" dirty="0" smtClean="0"/>
              <a:t>    Наша речь </a:t>
            </a:r>
            <a:r>
              <a:rPr lang="ru-RU" sz="2800" dirty="0"/>
              <a:t>не должна быть монотонной. Она обязательно должна быть окрашена </a:t>
            </a:r>
            <a:r>
              <a:rPr lang="ru-RU" sz="2800" dirty="0" smtClean="0"/>
              <a:t> различными     интонациями</a:t>
            </a:r>
            <a:r>
              <a:rPr lang="ru-RU" sz="2800" dirty="0"/>
              <a:t>. </a:t>
            </a:r>
            <a:endParaRPr lang="ru-RU" sz="2800" dirty="0" smtClean="0"/>
          </a:p>
          <a:p>
            <a:pPr>
              <a:buNone/>
            </a:pPr>
            <a:endParaRPr lang="ru-RU" sz="2800" dirty="0" smtClean="0"/>
          </a:p>
          <a:p>
            <a:pPr>
              <a:buNone/>
            </a:pPr>
            <a:r>
              <a:rPr lang="ru-RU" sz="2800" dirty="0" smtClean="0"/>
              <a:t>     Педагог должен уметь ставить логические ударения, выделять отдельные слова, важные для содержания сказанного.</a:t>
            </a:r>
            <a:endParaRPr lang="ru-RU"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0" y="0"/>
            <a:ext cx="9429784" cy="7215213"/>
          </a:xfrm>
          <a:prstGeom prst="rect">
            <a:avLst/>
          </a:prstGeom>
          <a:noFill/>
        </p:spPr>
      </p:pic>
      <p:sp>
        <p:nvSpPr>
          <p:cNvPr id="2" name="Заголовок 1"/>
          <p:cNvSpPr>
            <a:spLocks noGrp="1"/>
          </p:cNvSpPr>
          <p:nvPr>
            <p:ph type="title"/>
          </p:nvPr>
        </p:nvSpPr>
        <p:spPr>
          <a:xfrm>
            <a:off x="457200" y="0"/>
            <a:ext cx="8229600" cy="1214422"/>
          </a:xfrm>
        </p:spPr>
        <p:txBody>
          <a:bodyPr/>
          <a:lstStyle/>
          <a:p>
            <a:r>
              <a:rPr lang="ru-RU" dirty="0" smtClean="0">
                <a:solidFill>
                  <a:srgbClr val="FFFF00"/>
                </a:solidFill>
              </a:rPr>
              <a:t>Правильная дикция</a:t>
            </a:r>
            <a:endParaRPr lang="ru-RU" dirty="0">
              <a:solidFill>
                <a:srgbClr val="FFFF00"/>
              </a:solidFill>
            </a:endParaRPr>
          </a:p>
        </p:txBody>
      </p:sp>
      <p:pic>
        <p:nvPicPr>
          <p:cNvPr id="6" name="Содержимое 5" descr="__20140207_1708834928.png"/>
          <p:cNvPicPr>
            <a:picLocks noGrp="1" noChangeAspect="1"/>
          </p:cNvPicPr>
          <p:nvPr>
            <p:ph idx="1"/>
          </p:nvPr>
        </p:nvPicPr>
        <p:blipFill>
          <a:blip r:embed="rId3"/>
          <a:stretch>
            <a:fillRect/>
          </a:stretch>
        </p:blipFill>
        <p:spPr>
          <a:xfrm>
            <a:off x="2428860" y="3929066"/>
            <a:ext cx="3714775" cy="2714644"/>
          </a:xfrm>
        </p:spPr>
      </p:pic>
      <p:sp>
        <p:nvSpPr>
          <p:cNvPr id="7" name="Прямоугольник 6"/>
          <p:cNvSpPr/>
          <p:nvPr/>
        </p:nvSpPr>
        <p:spPr>
          <a:xfrm>
            <a:off x="714348" y="1643050"/>
            <a:ext cx="7643866" cy="1815882"/>
          </a:xfrm>
          <a:prstGeom prst="rect">
            <a:avLst/>
          </a:prstGeom>
        </p:spPr>
        <p:txBody>
          <a:bodyPr wrap="square">
            <a:spAutoFit/>
          </a:bodyPr>
          <a:lstStyle/>
          <a:p>
            <a:r>
              <a:rPr lang="ru-RU" sz="2800" dirty="0" smtClean="0"/>
              <a:t>Речь педагога должна быть внятной.</a:t>
            </a:r>
          </a:p>
          <a:p>
            <a:r>
              <a:rPr lang="ru-RU" sz="2800" dirty="0" smtClean="0"/>
              <a:t>Скороговорки</a:t>
            </a:r>
            <a:r>
              <a:rPr lang="ru-RU" sz="2800" dirty="0"/>
              <a:t>, чистоговорки </a:t>
            </a:r>
            <a:r>
              <a:rPr lang="ru-RU" sz="2800" dirty="0" smtClean="0"/>
              <a:t> </a:t>
            </a:r>
            <a:r>
              <a:rPr lang="ru-RU" sz="2800" dirty="0"/>
              <a:t>помогут сделать вашу речь чистой, внятной и четкой. </a:t>
            </a:r>
            <a:br>
              <a:rPr lang="ru-RU" sz="2800" dirty="0"/>
            </a:br>
            <a:endParaRPr lang="ru-RU"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Admin\Рабочий стол\фоны презентаций\36 ФОНОВ для ПРЕЗЕНТАЦИЙ ЛОГОПЕДА\hjhjhk.png"/>
          <p:cNvPicPr>
            <a:picLocks noChangeAspect="1" noChangeArrowheads="1"/>
          </p:cNvPicPr>
          <p:nvPr/>
        </p:nvPicPr>
        <p:blipFill>
          <a:blip r:embed="rId2"/>
          <a:srcRect/>
          <a:stretch>
            <a:fillRect/>
          </a:stretch>
        </p:blipFill>
        <p:spPr bwMode="auto">
          <a:xfrm>
            <a:off x="-142908" y="0"/>
            <a:ext cx="9501253" cy="7143775"/>
          </a:xfrm>
          <a:prstGeom prst="rect">
            <a:avLst/>
          </a:prstGeom>
          <a:noFill/>
        </p:spPr>
      </p:pic>
      <p:sp>
        <p:nvSpPr>
          <p:cNvPr id="2" name="Заголовок 1"/>
          <p:cNvSpPr>
            <a:spLocks noGrp="1"/>
          </p:cNvSpPr>
          <p:nvPr>
            <p:ph type="title"/>
          </p:nvPr>
        </p:nvSpPr>
        <p:spPr>
          <a:xfrm>
            <a:off x="457200" y="0"/>
            <a:ext cx="8229600" cy="1214422"/>
          </a:xfrm>
        </p:spPr>
        <p:txBody>
          <a:bodyPr/>
          <a:lstStyle/>
          <a:p>
            <a:r>
              <a:rPr lang="ru-RU" dirty="0">
                <a:solidFill>
                  <a:srgbClr val="FFFF00"/>
                </a:solidFill>
              </a:rPr>
              <a:t>Положение тела </a:t>
            </a:r>
          </a:p>
        </p:txBody>
      </p:sp>
      <p:sp>
        <p:nvSpPr>
          <p:cNvPr id="3" name="Содержимое 2"/>
          <p:cNvSpPr>
            <a:spLocks noGrp="1"/>
          </p:cNvSpPr>
          <p:nvPr>
            <p:ph idx="1"/>
          </p:nvPr>
        </p:nvSpPr>
        <p:spPr>
          <a:xfrm>
            <a:off x="457200" y="1357298"/>
            <a:ext cx="8229600" cy="4768865"/>
          </a:xfrm>
        </p:spPr>
        <p:txBody>
          <a:bodyPr>
            <a:normAutofit fontScale="77500" lnSpcReduction="20000"/>
          </a:bodyPr>
          <a:lstStyle/>
          <a:p>
            <a:r>
              <a:rPr lang="ru-RU" dirty="0"/>
              <a:t> </a:t>
            </a:r>
            <a:r>
              <a:rPr lang="ru-RU" sz="3600" dirty="0"/>
              <a:t>Правильная осанка также способствует формированию уверенного, свободного голоса. Поэтому, сидя на рабочем месте, старайтесь держать спину ровно, прямо, не горбитесь, опирайтесь на спинку стула. Держите голову прямо, смотрите перед собой во время разговора (поворот головы, наклон головы вниз зажимает, сдавливает голос). </a:t>
            </a:r>
            <a:endParaRPr lang="ru-RU" sz="3600" dirty="0" smtClean="0"/>
          </a:p>
          <a:p>
            <a:r>
              <a:rPr lang="ru-RU" sz="3600" dirty="0" smtClean="0"/>
              <a:t>Улыбайтесь</a:t>
            </a:r>
            <a:r>
              <a:rPr lang="ru-RU" sz="3600" dirty="0"/>
              <a:t>. Улыбка поможет Вам не только расслабить мышцы, освободить голос, но и сделает речь эмоционально-выразительной, создаст хорошее настроение Вам и Вашим детям.</a:t>
            </a:r>
            <a:br>
              <a:rPr lang="ru-RU" sz="3600" dirty="0"/>
            </a:br>
            <a:endParaRPr lang="ru-RU" sz="3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TotalTime>
  <Words>816</Words>
  <Application>Microsoft Office PowerPoint</Application>
  <PresentationFormat>Экран (4:3)</PresentationFormat>
  <Paragraphs>60</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«Искусство говорить»</vt:lpstr>
      <vt:lpstr>Умение говорить правильно и красиво</vt:lpstr>
      <vt:lpstr>-</vt:lpstr>
      <vt:lpstr>Специальные дыхательные упражнения для правильной и красивой речи </vt:lpstr>
      <vt:lpstr>Тембр голоса</vt:lpstr>
      <vt:lpstr>Правильная, красивая речь – это признак образованности, благородства и высокой культуры.  </vt:lpstr>
      <vt:lpstr>Интонация</vt:lpstr>
      <vt:lpstr>Правильная дикция</vt:lpstr>
      <vt:lpstr>Положение тела </vt:lpstr>
      <vt:lpstr>Словарный запас</vt:lpstr>
      <vt:lpstr>Произноси правильно!</vt:lpstr>
      <vt:lpstr>Умение говорить правильно и красиво </vt:lpstr>
      <vt:lpstr> Рекомендации</vt:lpstr>
      <vt:lpstr>Слайд 14</vt:lpstr>
      <vt:lpstr>Вывод</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Искусство говорить</dc:title>
  <dc:creator>Admin</dc:creator>
  <cp:lastModifiedBy>Татьяна</cp:lastModifiedBy>
  <cp:revision>23</cp:revision>
  <dcterms:created xsi:type="dcterms:W3CDTF">2015-01-28T09:37:33Z</dcterms:created>
  <dcterms:modified xsi:type="dcterms:W3CDTF">2023-06-13T17:52:35Z</dcterms:modified>
</cp:coreProperties>
</file>