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sldIdLst>
    <p:sldId id="271" r:id="rId2"/>
    <p:sldId id="314" r:id="rId3"/>
    <p:sldId id="301" r:id="rId4"/>
    <p:sldId id="298" r:id="rId5"/>
    <p:sldId id="318" r:id="rId6"/>
    <p:sldId id="319" r:id="rId7"/>
    <p:sldId id="288" r:id="rId8"/>
    <p:sldId id="287" r:id="rId9"/>
    <p:sldId id="312" r:id="rId10"/>
    <p:sldId id="315" r:id="rId11"/>
    <p:sldId id="316" r:id="rId12"/>
    <p:sldId id="317" r:id="rId13"/>
    <p:sldId id="320" r:id="rId14"/>
    <p:sldId id="270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31487-1A28-4BFB-821F-E8DE8DEDE29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35183-3834-4ECC-A9A2-F396EE5A80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31487-1A28-4BFB-821F-E8DE8DEDE29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35183-3834-4ECC-A9A2-F396EE5A80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31487-1A28-4BFB-821F-E8DE8DEDE29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35183-3834-4ECC-A9A2-F396EE5A80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7813"/>
            <a:ext cx="10363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219200" y="1600201"/>
            <a:ext cx="103632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F3A6B1-87A3-447D-B1C9-78E0C6F668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31487-1A28-4BFB-821F-E8DE8DEDE29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35183-3834-4ECC-A9A2-F396EE5A80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31487-1A28-4BFB-821F-E8DE8DEDE29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35183-3834-4ECC-A9A2-F396EE5A80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31487-1A28-4BFB-821F-E8DE8DEDE29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35183-3834-4ECC-A9A2-F396EE5A80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31487-1A28-4BFB-821F-E8DE8DEDE29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35183-3834-4ECC-A9A2-F396EE5A80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31487-1A28-4BFB-821F-E8DE8DEDE29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35183-3834-4ECC-A9A2-F396EE5A80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31487-1A28-4BFB-821F-E8DE8DEDE29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35183-3834-4ECC-A9A2-F396EE5A80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31487-1A28-4BFB-821F-E8DE8DEDE29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35183-3834-4ECC-A9A2-F396EE5A80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31487-1A28-4BFB-821F-E8DE8DEDE29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35183-3834-4ECC-A9A2-F396EE5A80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331487-1A28-4BFB-821F-E8DE8DEDE29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35183-3834-4ECC-A9A2-F396EE5A80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3721" y="979101"/>
            <a:ext cx="109728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" Решение </a:t>
            </a:r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 с помощью дробных рациональных уравнений"</a:t>
            </a:r>
            <a:endParaRPr lang="ru-RU" sz="6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8355" y="241540"/>
            <a:ext cx="11280476" cy="1362974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Кейс административного отдела ЗАО АВТО-класс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User\Desktop\image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7645" y="1353862"/>
            <a:ext cx="4659216" cy="28299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C:\Users\User\Desktop\конти_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99155" y="2429054"/>
            <a:ext cx="4552950" cy="34146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C:\Users\User\Desktop\86525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91520" y="4442603"/>
            <a:ext cx="4086585" cy="21911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6452559" y="1552754"/>
            <a:ext cx="5564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Покупка акций АО «КОНТИ-РУС»</a:t>
            </a:r>
            <a:endParaRPr lang="ru-RU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8355" y="241540"/>
            <a:ext cx="11280476" cy="1362974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Кейс диспетчерского отдела ЗАО АВТО-класс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86733" y="1190445"/>
            <a:ext cx="5564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Выполнение заказа АО «Надежда»</a:t>
            </a:r>
            <a:endParaRPr lang="ru-RU" sz="2800" dirty="0"/>
          </a:p>
        </p:txBody>
      </p:sp>
      <p:pic>
        <p:nvPicPr>
          <p:cNvPr id="9" name="Рисунок 8"/>
          <p:cNvPicPr/>
          <p:nvPr/>
        </p:nvPicPr>
        <p:blipFill>
          <a:blip r:embed="rId2" cstate="print"/>
          <a:srcRect l="4921" t="7715" r="9749" b="2967"/>
          <a:stretch>
            <a:fillRect/>
          </a:stretch>
        </p:blipFill>
        <p:spPr bwMode="auto">
          <a:xfrm>
            <a:off x="6090249" y="2173857"/>
            <a:ext cx="5865961" cy="4201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User\Desktop\12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6299" y="1011552"/>
            <a:ext cx="4295032" cy="23462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85653" y="3514726"/>
            <a:ext cx="4325599" cy="302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8355" y="241540"/>
            <a:ext cx="11280476" cy="1362974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Кейс экономического отдела ЗАО АВТО-класс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35305" y="1268082"/>
            <a:ext cx="5564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Перевозка рудо-скальной массы</a:t>
            </a:r>
            <a:endParaRPr lang="ru-RU" sz="2800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Курская магнитная аномалия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0362" y="2087593"/>
            <a:ext cx="4830792" cy="4330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User\Desktop\V-karere-Mikhaylovskogo-GOKa-nachal-rabotu-_YUbileynyy_-samosval-gruzopodemnostyu-240-tonn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2475" y="2082013"/>
            <a:ext cx="5486399" cy="42152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3387777" y="4789358"/>
          <a:ext cx="2548328" cy="958545"/>
        </p:xfrm>
        <a:graphic>
          <a:graphicData uri="http://schemas.openxmlformats.org/presentationml/2006/ole">
            <p:oleObj spid="_x0000_s1028" name="Формула" r:id="rId3" imgW="1040948" imgH="393529" progId="Equation.3">
              <p:embed/>
            </p:oleObj>
          </a:graphicData>
        </a:graphic>
      </p:graphicFrame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847725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847725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9292" y="1289154"/>
            <a:ext cx="948877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№ 1 -дифференцированное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Кто из вас считает, что он таскал тяжелые камни, тот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indent="45085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решает задачу по составленному уравнению из открытого банка заданий ЕГЭ, которая была на уроке.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indent="45085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Кто добросовестно работал, тот решает задачу из учебника № 629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indent="45085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Кто строил храм знаний, тот решает задачу из учебника № 632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indent="45085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№ 2.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Творческое.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Составить и решить задачу по готовому уравнению.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indent="45085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>
            <a:extLst>
              <a:ext uri="{FF2B5EF4-FFF2-40B4-BE49-F238E27FC236}">
                <a16:creationId xmlns="" xmlns:a16="http://schemas.microsoft.com/office/drawing/2014/main" id="{4815A7B4-532E-48C9-AC24-D78ACF3339D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72" name="Freeform 14">
              <a:extLst>
                <a:ext uri="{FF2B5EF4-FFF2-40B4-BE49-F238E27FC236}">
                  <a16:creationId xmlns="" xmlns:a16="http://schemas.microsoft.com/office/drawing/2014/main" id="{D40109F4-CE5C-45F4-856E-F3F69C9FD4E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73" name="Straight Connector 72">
              <a:extLst>
                <a:ext uri="{FF2B5EF4-FFF2-40B4-BE49-F238E27FC236}">
                  <a16:creationId xmlns="" xmlns:a16="http://schemas.microsoft.com/office/drawing/2014/main" id="{3CBAA4DE-3D7B-460B-AE98-D9F9990C0B6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="" xmlns:a16="http://schemas.microsoft.com/office/drawing/2014/main" id="{7BF1ED3E-4F80-4AF6-A41B-44F53DDE610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Rectangle 23">
              <a:extLst>
                <a:ext uri="{FF2B5EF4-FFF2-40B4-BE49-F238E27FC236}">
                  <a16:creationId xmlns="" xmlns:a16="http://schemas.microsoft.com/office/drawing/2014/main" id="{C0B2D747-3E31-45C5-9A98-A9710A585FB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6" name="Rectangle 25">
              <a:extLst>
                <a:ext uri="{FF2B5EF4-FFF2-40B4-BE49-F238E27FC236}">
                  <a16:creationId xmlns="" xmlns:a16="http://schemas.microsoft.com/office/drawing/2014/main" id="{A15FD4BA-3020-462D-8BE8-B3A65B8E492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7" name="Isosceles Triangle 76">
              <a:extLst>
                <a:ext uri="{FF2B5EF4-FFF2-40B4-BE49-F238E27FC236}">
                  <a16:creationId xmlns="" xmlns:a16="http://schemas.microsoft.com/office/drawing/2014/main" id="{A304284A-7318-4DD5-898C-2F6B23C778F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Rectangle 27">
              <a:extLst>
                <a:ext uri="{FF2B5EF4-FFF2-40B4-BE49-F238E27FC236}">
                  <a16:creationId xmlns="" xmlns:a16="http://schemas.microsoft.com/office/drawing/2014/main" id="{9DF48E66-B635-4509-B115-E0987C014EB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28">
              <a:extLst>
                <a:ext uri="{FF2B5EF4-FFF2-40B4-BE49-F238E27FC236}">
                  <a16:creationId xmlns="" xmlns:a16="http://schemas.microsoft.com/office/drawing/2014/main" id="{E3B96D94-5F5A-4F4C-810C-917BF4D266C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0" name="Rectangle 29">
              <a:extLst>
                <a:ext uri="{FF2B5EF4-FFF2-40B4-BE49-F238E27FC236}">
                  <a16:creationId xmlns="" xmlns:a16="http://schemas.microsoft.com/office/drawing/2014/main" id="{7F3782D6-BFF8-4389-9D39-A023ADAA92C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1" name="Isosceles Triangle 80">
              <a:extLst>
                <a:ext uri="{FF2B5EF4-FFF2-40B4-BE49-F238E27FC236}">
                  <a16:creationId xmlns="" xmlns:a16="http://schemas.microsoft.com/office/drawing/2014/main" id="{ECE162D4-FCAE-441B-B5E9-C91DE62124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11262535-7BF8-4AF0-910D-1886DA8A9093}"/>
              </a:ext>
            </a:extLst>
          </p:cNvPr>
          <p:cNvSpPr/>
          <p:nvPr/>
        </p:nvSpPr>
        <p:spPr>
          <a:xfrm>
            <a:off x="929390" y="2657425"/>
            <a:ext cx="8814217" cy="287553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Закончен урок, и выполнен план,</a:t>
            </a:r>
          </a:p>
          <a:p>
            <a:pPr algn="r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Спасибо, ребята огромное вам</a:t>
            </a:r>
          </a:p>
          <a:p>
            <a:pPr algn="r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За то, что упорно и дружно трудились,</a:t>
            </a:r>
          </a:p>
          <a:p>
            <a:pPr algn="r">
              <a:spcBef>
                <a:spcPct val="0"/>
              </a:spcBef>
              <a:spcAft>
                <a:spcPts val="600"/>
              </a:spcAft>
            </a:pPr>
            <a:r>
              <a:rPr lang="ru-RU" sz="36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Что на уроке вы не ленились!</a:t>
            </a:r>
            <a:endParaRPr lang="en-US" sz="36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59D15D52-7C3C-4699-9F3E-EA3A5EF478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92248" y="0"/>
            <a:ext cx="3280613" cy="28459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6836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Цели урока: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Обобщить и систематизировать знания по теме: «Решение задач с  помощью дробных рациональных уравнений»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9268" y="197001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Вспомним  несколько определений</a:t>
            </a:r>
            <a:endParaRPr lang="ru-RU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902207" y="1916832"/>
            <a:ext cx="5096256" cy="4209648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r>
              <a:rPr lang="ru-RU" dirty="0"/>
              <a:t>а</a:t>
            </a:r>
            <a:r>
              <a:rPr lang="ru-RU" dirty="0" smtClean="0"/>
              <a:t>) Какие выражения называются целыми?             </a:t>
            </a:r>
          </a:p>
          <a:p>
            <a:pPr>
              <a:buNone/>
            </a:pPr>
            <a:r>
              <a:rPr lang="ru-RU" dirty="0" smtClean="0"/>
              <a:t>    ( а уравнения?)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б)Какие выражения называются </a:t>
            </a:r>
            <a:r>
              <a:rPr lang="ru-RU" dirty="0"/>
              <a:t>дробными</a:t>
            </a:r>
            <a:r>
              <a:rPr lang="ru-RU" dirty="0" smtClean="0"/>
              <a:t>?     </a:t>
            </a:r>
          </a:p>
          <a:p>
            <a:pPr>
              <a:buNone/>
            </a:pPr>
            <a:r>
              <a:rPr lang="ru-RU" dirty="0" smtClean="0"/>
              <a:t>    ( </a:t>
            </a:r>
            <a:r>
              <a:rPr lang="ru-RU" dirty="0"/>
              <a:t>а уравнения?)</a:t>
            </a:r>
            <a:endParaRPr lang="ru-RU" dirty="0" smtClean="0"/>
          </a:p>
          <a:p>
            <a:pPr>
              <a:buNone/>
            </a:pPr>
            <a:endParaRPr lang="ru-RU" dirty="0"/>
          </a:p>
          <a:p>
            <a:r>
              <a:rPr lang="ru-RU" dirty="0" smtClean="0"/>
              <a:t>в)Какие выражения называются </a:t>
            </a:r>
            <a:r>
              <a:rPr lang="ru-RU" dirty="0"/>
              <a:t>рациональными? </a:t>
            </a:r>
            <a:r>
              <a:rPr lang="ru-RU" dirty="0" smtClean="0"/>
              <a:t>  </a:t>
            </a:r>
          </a:p>
          <a:p>
            <a:pPr>
              <a:buNone/>
            </a:pPr>
            <a:r>
              <a:rPr lang="ru-RU" dirty="0" smtClean="0"/>
              <a:t>    ( </a:t>
            </a:r>
            <a:r>
              <a:rPr lang="ru-RU" dirty="0"/>
              <a:t>а уравнения?)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150404" y="1425126"/>
            <a:ext cx="5096256" cy="5432873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ru-RU" sz="1600" dirty="0" smtClean="0"/>
              <a:t>а)Целые </a:t>
            </a:r>
            <a:r>
              <a:rPr lang="ru-RU" sz="1600" dirty="0"/>
              <a:t>выражения – это выражения из чисел и переменных, которые составлены с помощью действий сложения, вычитания и умножения, а также деления на число, отличное от </a:t>
            </a:r>
            <a:r>
              <a:rPr lang="ru-RU" sz="1600" dirty="0" smtClean="0"/>
              <a:t>нуля.</a:t>
            </a:r>
          </a:p>
          <a:p>
            <a:pPr>
              <a:lnSpc>
                <a:spcPct val="110000"/>
              </a:lnSpc>
              <a:buNone/>
            </a:pPr>
            <a:r>
              <a:rPr lang="ru-RU" sz="1600" dirty="0" smtClean="0"/>
              <a:t>        Целое уравнение - рациональное уравнение, в котором и левая и правая части являются целыми выражениями</a:t>
            </a:r>
            <a:r>
              <a:rPr lang="ru-RU" sz="1600" dirty="0"/>
              <a:t>.</a:t>
            </a:r>
            <a:endParaRPr lang="ru-RU" sz="1600" dirty="0" smtClean="0"/>
          </a:p>
          <a:p>
            <a:pPr>
              <a:lnSpc>
                <a:spcPct val="110000"/>
              </a:lnSpc>
            </a:pPr>
            <a:r>
              <a:rPr lang="ru-RU" sz="1600" dirty="0" smtClean="0"/>
              <a:t>б)Дробные </a:t>
            </a:r>
            <a:r>
              <a:rPr lang="ru-RU" sz="1600" dirty="0"/>
              <a:t>выражения – это частное двух чисел или выражений, в котором знак </a:t>
            </a:r>
            <a:r>
              <a:rPr lang="ru-RU" sz="1600" dirty="0" smtClean="0"/>
              <a:t>деления </a:t>
            </a:r>
            <a:r>
              <a:rPr lang="ru-RU" sz="1600" dirty="0"/>
              <a:t>обозначен чертой</a:t>
            </a:r>
            <a:r>
              <a:rPr lang="ru-RU" sz="1600" dirty="0" smtClean="0"/>
              <a:t>.</a:t>
            </a:r>
          </a:p>
          <a:p>
            <a:pPr>
              <a:lnSpc>
                <a:spcPct val="110000"/>
              </a:lnSpc>
              <a:buNone/>
            </a:pPr>
            <a:r>
              <a:rPr lang="ru-RU" sz="1600" dirty="0" smtClean="0"/>
              <a:t>       Дробное уравнение - рациональное уравнение, в котором и левая и правая части являются дробными выражениями.</a:t>
            </a:r>
          </a:p>
          <a:p>
            <a:pPr>
              <a:lnSpc>
                <a:spcPct val="110000"/>
              </a:lnSpc>
            </a:pPr>
            <a:r>
              <a:rPr lang="ru-RU" sz="1600" dirty="0" smtClean="0"/>
              <a:t>в)Рациональные </a:t>
            </a:r>
            <a:r>
              <a:rPr lang="ru-RU" sz="1600" dirty="0"/>
              <a:t>выражения - это все целые и дробные выражения</a:t>
            </a:r>
            <a:r>
              <a:rPr lang="ru-RU" sz="1600" dirty="0" smtClean="0"/>
              <a:t>. </a:t>
            </a:r>
          </a:p>
          <a:p>
            <a:pPr>
              <a:lnSpc>
                <a:spcPct val="110000"/>
              </a:lnSpc>
              <a:buNone/>
            </a:pPr>
            <a:r>
              <a:rPr lang="ru-RU" sz="1600" dirty="0" smtClean="0"/>
              <a:t>       </a:t>
            </a:r>
            <a:r>
              <a:rPr lang="ru-RU" sz="1600" b="1" dirty="0" smtClean="0"/>
              <a:t>Рациональное уравнение - </a:t>
            </a:r>
            <a:r>
              <a:rPr lang="ru-RU" sz="1600" dirty="0" smtClean="0"/>
              <a:t> уравнения у которых левая и правая части  являются рациональным выражением</a:t>
            </a:r>
            <a:endParaRPr lang="ru-RU" sz="1600" b="1" dirty="0" smtClean="0"/>
          </a:p>
          <a:p>
            <a:endParaRPr lang="ru-RU" sz="16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D4CC2-7C0A-4ACD-B0F5-C00EC818C999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8032" y="0"/>
            <a:ext cx="2213968" cy="131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6378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1029" name="Rectangle 8"/>
          <p:cNvSpPr>
            <a:spLocks noChangeArrowheads="1"/>
          </p:cNvSpPr>
          <p:nvPr/>
        </p:nvSpPr>
        <p:spPr bwMode="auto">
          <a:xfrm>
            <a:off x="476251" y="433388"/>
            <a:ext cx="94769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1400" b="1">
                <a:ea typeface="Calibri" pitchFamily="34" charset="0"/>
                <a:cs typeface="Times New Roman" pitchFamily="18" charset="0"/>
              </a:rPr>
              <a:t>              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1342127" y="114265"/>
            <a:ext cx="942975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Распределите уравнения на два столбика</a:t>
            </a:r>
            <a:br>
              <a:rPr lang="ru-RU" sz="24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Рациональные </a:t>
            </a:r>
            <a:r>
              <a:rPr lang="ru-RU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уравнения</a:t>
            </a:r>
          </a:p>
        </p:txBody>
      </p:sp>
      <p:sp>
        <p:nvSpPr>
          <p:cNvPr id="4111" name="Line 15"/>
          <p:cNvSpPr>
            <a:spLocks noChangeShapeType="1"/>
          </p:cNvSpPr>
          <p:nvPr/>
        </p:nvSpPr>
        <p:spPr bwMode="auto">
          <a:xfrm flipH="1">
            <a:off x="3899539" y="974785"/>
            <a:ext cx="775977" cy="497487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4" name="Line 18"/>
          <p:cNvSpPr>
            <a:spLocks noChangeShapeType="1"/>
          </p:cNvSpPr>
          <p:nvPr/>
        </p:nvSpPr>
        <p:spPr bwMode="auto">
          <a:xfrm>
            <a:off x="7371314" y="982425"/>
            <a:ext cx="766233" cy="50482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635638" y="1560723"/>
            <a:ext cx="63351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Целые рациональные </a:t>
            </a:r>
            <a:r>
              <a:rPr lang="ru-RU" sz="2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уравнения</a:t>
            </a:r>
            <a:endParaRPr lang="ru-RU" sz="20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6608154" y="1569348"/>
            <a:ext cx="54737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Дробные рациональные </a:t>
            </a:r>
            <a:r>
              <a:rPr lang="ru-RU" sz="20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уравнения</a:t>
            </a:r>
          </a:p>
        </p:txBody>
      </p:sp>
      <p:pic>
        <p:nvPicPr>
          <p:cNvPr id="14" name="Picture 2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15740" y="2158554"/>
            <a:ext cx="2025233" cy="637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3" y="4355549"/>
            <a:ext cx="2786024" cy="1017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819551" y="4256301"/>
            <a:ext cx="2359909" cy="6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0246" y="3698483"/>
            <a:ext cx="2662623" cy="723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31" name="Rectangle 1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6339" name="Rectangle 19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6342" name="Rectangle 2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6341" name="Picture 2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7577" y="4860511"/>
            <a:ext cx="2123440" cy="1005840"/>
          </a:xfrm>
          <a:prstGeom prst="rect">
            <a:avLst/>
          </a:prstGeom>
          <a:noFill/>
        </p:spPr>
      </p:pic>
      <p:sp>
        <p:nvSpPr>
          <p:cNvPr id="56343" name="Rectangle 23"/>
          <p:cNvSpPr>
            <a:spLocks noChangeArrowheads="1"/>
          </p:cNvSpPr>
          <p:nvPr/>
        </p:nvSpPr>
        <p:spPr bwMode="auto">
          <a:xfrm>
            <a:off x="0" y="114300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45" name="Rectangle 2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6344" name="Picture 2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62618" y="2750838"/>
            <a:ext cx="2129246" cy="898708"/>
          </a:xfrm>
          <a:prstGeom prst="rect">
            <a:avLst/>
          </a:prstGeom>
          <a:noFill/>
        </p:spPr>
      </p:pic>
      <p:sp>
        <p:nvSpPr>
          <p:cNvPr id="56346" name="Rectangle 26"/>
          <p:cNvSpPr>
            <a:spLocks noChangeArrowheads="1"/>
          </p:cNvSpPr>
          <p:nvPr/>
        </p:nvSpPr>
        <p:spPr bwMode="auto">
          <a:xfrm>
            <a:off x="0" y="1076325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48" name="Rectangle 2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6347" name="Picture 2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55175" y="2487960"/>
            <a:ext cx="3782547" cy="966651"/>
          </a:xfrm>
          <a:prstGeom prst="rect">
            <a:avLst/>
          </a:prstGeom>
          <a:noFill/>
        </p:spPr>
      </p:pic>
      <p:sp>
        <p:nvSpPr>
          <p:cNvPr id="56349" name="Rectangle 29"/>
          <p:cNvSpPr>
            <a:spLocks noChangeArrowheads="1"/>
          </p:cNvSpPr>
          <p:nvPr/>
        </p:nvSpPr>
        <p:spPr bwMode="auto">
          <a:xfrm>
            <a:off x="0" y="1114425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51" name="Rectangle 3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6350" name="Picture 30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494" y="2902363"/>
            <a:ext cx="2634533" cy="927463"/>
          </a:xfrm>
          <a:prstGeom prst="rect">
            <a:avLst/>
          </a:prstGeom>
          <a:noFill/>
        </p:spPr>
      </p:pic>
      <p:sp>
        <p:nvSpPr>
          <p:cNvPr id="56352" name="Rectangle 32"/>
          <p:cNvSpPr>
            <a:spLocks noChangeArrowheads="1"/>
          </p:cNvSpPr>
          <p:nvPr/>
        </p:nvSpPr>
        <p:spPr bwMode="auto">
          <a:xfrm>
            <a:off x="0" y="1114425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0" grpId="0"/>
      <p:bldP spid="4111" grpId="0" animBg="1"/>
      <p:bldP spid="4114" grpId="0" animBg="1"/>
      <p:bldP spid="4115" grpId="0"/>
      <p:bldP spid="41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9499" y="-124857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Восстановите порядок действий при решении дробного рационального уравнения</a:t>
            </a:r>
            <a:endParaRPr lang="ru-RU" sz="3600" b="1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21758" y="3834797"/>
            <a:ext cx="8239537" cy="46633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Умножить обе части уравнения на  общий знаменатель 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35678" y="2857037"/>
            <a:ext cx="8318609" cy="41638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Найти  общий знаменатель дробей, входящих в уравнение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6874" y="5084146"/>
            <a:ext cx="6644596" cy="51638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Найти область допустимых значений (ОДЗ)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03017" y="1866489"/>
            <a:ext cx="6563558" cy="56156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Решить получившееся целое  уравнение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09337" y="1129885"/>
            <a:ext cx="10187796" cy="55223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Исключить из его корней те, которые обращают в нуль общий знаменатель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9499" y="-124857"/>
            <a:ext cx="10972800" cy="1143000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Восстановите порядок действий при решении задач</a:t>
            </a:r>
            <a:endParaRPr lang="ru-RU" sz="3600" b="1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061739" y="3820270"/>
            <a:ext cx="3586579" cy="46633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Анализ условия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29449" y="4635836"/>
            <a:ext cx="6781061" cy="41638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Составление уравнения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05186" y="1798456"/>
            <a:ext cx="6829887" cy="51638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Введение неизвестных величин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01105" y="1259704"/>
            <a:ext cx="3586579" cy="328224"/>
          </a:xfrm>
          <a:prstGeom prst="roundRect">
            <a:avLst>
              <a:gd name="adj" fmla="val 45577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Запись ответа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41395" y="2540355"/>
            <a:ext cx="6563558" cy="37417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Решение уравнения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04757" y="3075053"/>
            <a:ext cx="10187796" cy="55223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Установление зависимости между данными задачи и неизвестными величинами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5275" y="0"/>
            <a:ext cx="118555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Установите соответствие. </a:t>
            </a:r>
          </a:p>
          <a:p>
            <a:pPr algn="ctr"/>
            <a:r>
              <a:rPr lang="ru-RU" sz="24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Найдите область допустимых значений переменной </a:t>
            </a:r>
            <a:r>
              <a:rPr lang="en-US" sz="24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ru-RU" sz="2400" b="1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996" y="739911"/>
            <a:ext cx="9609826" cy="6118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2188" y="228600"/>
            <a:ext cx="10871200" cy="73077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Проверим себя</a:t>
            </a:r>
            <a:endParaRPr lang="uk-UA" b="1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>
            <a:hlinkClick r:id="" action="ppaction://noaction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7090" t="33718" r="29135" b="3707"/>
          <a:stretch>
            <a:fillRect/>
          </a:stretch>
        </p:blipFill>
        <p:spPr bwMode="auto">
          <a:xfrm>
            <a:off x="1702242" y="854015"/>
            <a:ext cx="9048813" cy="5454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Rectangle 4"/>
          <p:cNvSpPr>
            <a:spLocks noGrp="1" noChangeArrowheads="1"/>
          </p:cNvSpPr>
          <p:nvPr>
            <p:ph type="title"/>
          </p:nvPr>
        </p:nvSpPr>
        <p:spPr>
          <a:xfrm>
            <a:off x="1016000" y="508959"/>
            <a:ext cx="10464800" cy="5615796"/>
          </a:xfrm>
        </p:spPr>
        <p:txBody>
          <a:bodyPr>
            <a:normAutofit/>
          </a:bodyPr>
          <a:lstStyle/>
          <a:p>
            <a:pPr algn="l" fontAlgn="base"/>
            <a:r>
              <a:rPr lang="ru-RU" sz="28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Составьте модель задачи и уравнение к задаче.</a:t>
            </a:r>
            <a:br>
              <a:rPr lang="ru-RU" sz="28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(задачи из открытого банка ЕГЭ-2023)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Два велосипедиста одновременно отправились в 88-километровый пробег. Первый ехал со скоростью, на 3 км/ч большей, чем скорость второго, и прибыл к финишу на 3 часа раньше второго. Найти скорость велосипедиста, пришедшего к финишу вторым. Ответ дайте в км/ч.</a:t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Моторная лодка прошла против течения реки 255 км и вернулась в пункт отправления, затратив на обратный путь на 2 часа меньше. Найдите скорость лодки в неподвижной воде, если скорость течения равна 1 км/ч. Ответ дайте в км/ч.</a:t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3.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Двое рабочих, работая вместе, могут выполнить работу за 2 дня. За сколько дней, работая отдельно, выполнит эту работу первый рабочий, если он за 1 день выполняет такую же часть работы, какую второй  — за 2 дня?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2900" u="sng" dirty="0" smtClean="0">
              <a:solidFill>
                <a:srgbClr val="C90C07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697</TotalTime>
  <Words>409</Words>
  <Application>Microsoft Office PowerPoint</Application>
  <PresentationFormat>Произвольный</PresentationFormat>
  <Paragraphs>59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Формула</vt:lpstr>
      <vt:lpstr>Слайд 1</vt:lpstr>
      <vt:lpstr>Цели урока:</vt:lpstr>
      <vt:lpstr> Вспомним  несколько определений</vt:lpstr>
      <vt:lpstr>Слайд 4</vt:lpstr>
      <vt:lpstr>Восстановите порядок действий при решении дробного рационального уравнения</vt:lpstr>
      <vt:lpstr>Восстановите порядок действий при решении задач</vt:lpstr>
      <vt:lpstr>Слайд 7</vt:lpstr>
      <vt:lpstr>Проверим себя</vt:lpstr>
      <vt:lpstr>Составьте модель задачи и уравнение к задаче. (задачи из открытого банка ЕГЭ-2023)  1. Два велосипедиста одновременно отправились в 88-километровый пробег. Первый ехал со скоростью, на 3 км/ч большей, чем скорость второго, и прибыл к финишу на 3 часа раньше второго. Найти скорость велосипедиста, пришедшего к финишу вторым. Ответ дайте в км/ч.  2. Моторная лодка прошла против течения реки 255 км и вернулась в пункт отправления, затратив на обратный путь на 2 часа меньше. Найдите скорость лодки в неподвижной воде, если скорость течения равна 1 км/ч. Ответ дайте в км/ч.   3. Двое рабочих, работая вместе, могут выполнить работу за 2 дня. За сколько дней, работая отдельно, выполнит эту работу первый рабочий, если он за 1 день выполняет такую же часть работы, какую второй  — за 2 дня? </vt:lpstr>
      <vt:lpstr>Кейс административного отдела ЗАО АВТО-класс </vt:lpstr>
      <vt:lpstr>Кейс диспетчерского отдела ЗАО АВТО-класс </vt:lpstr>
      <vt:lpstr>Кейс экономического отдела ЗАО АВТО-класс </vt:lpstr>
      <vt:lpstr>Домашнее задание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дробных рациональных уравнений</dc:title>
  <dc:creator>Екатерина Штрайхерт</dc:creator>
  <cp:lastModifiedBy>User</cp:lastModifiedBy>
  <cp:revision>101</cp:revision>
  <dcterms:created xsi:type="dcterms:W3CDTF">2021-01-25T18:07:38Z</dcterms:created>
  <dcterms:modified xsi:type="dcterms:W3CDTF">2023-06-13T18:05:09Z</dcterms:modified>
</cp:coreProperties>
</file>