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aveSubsetFonts="1">
  <p:sldMasterIdLst>
    <p:sldMasterId id="2147483728" r:id="rId1"/>
  </p:sldMasterIdLst>
  <p:handoutMasterIdLst>
    <p:handoutMasterId r:id="rId2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prnPr prnWhat="handouts2" scaleToFitPaper="1"/>
  <p:showPr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5399"/>
    <p:restoredTop sz="94698"/>
  </p:normalViewPr>
  <p:slideViewPr>
    <p:cSldViewPr snapToGrid="0">
      <p:cViewPr varScale="1">
        <p:scale>
          <a:sx n="60" d="100"/>
          <a:sy n="60" d="100"/>
        </p:scale>
        <p:origin x="-96" y="-138"/>
      </p:cViewPr>
      <p:guideLst>
        <p:guide orient="horz" pos="2158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192" cy="73736192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presProps" Target="presProps.xml"  /><Relationship Id="rId16" Type="http://schemas.openxmlformats.org/officeDocument/2006/relationships/viewProps" Target="viewProps.xml"  /><Relationship Id="rId17" Type="http://schemas.openxmlformats.org/officeDocument/2006/relationships/theme" Target="theme/theme1.xml"  /><Relationship Id="rId18" Type="http://schemas.openxmlformats.org/officeDocument/2006/relationships/tableStyles" Target="tableStyles.xml"  /><Relationship Id="rId2" Type="http://schemas.openxmlformats.org/officeDocument/2006/relationships/handoutMaster" Target="handoutMasters/handoutMaster1.xml"  /><Relationship Id="rId3" Type="http://schemas.openxmlformats.org/officeDocument/2006/relationships/slide" Target="slides/slide1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handoutMasters/_rels/handout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handoutMasters/handoutMaster1.xml><?xml version="1.0" encoding="utf-8"?>
<p:handout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13-06</a:t>
            </a:fld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F450E784-2449-4FFD-AA69-3F5CFAA75BCB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A7E-D2D1-4DAE-925F-F3634AB9202C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31A6D-1896-42C7-BCA5-BB186B61B7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3887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A7E-D2D1-4DAE-925F-F3634AB9202C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31A6D-1896-42C7-BCA5-BB186B61B7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1422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A7E-D2D1-4DAE-925F-F3634AB9202C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31A6D-1896-42C7-BCA5-BB186B61B71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45460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A7E-D2D1-4DAE-925F-F3634AB9202C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31A6D-1896-42C7-BCA5-BB186B61B7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60901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A7E-D2D1-4DAE-925F-F3634AB9202C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31A6D-1896-42C7-BCA5-BB186B61B71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964925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A7E-D2D1-4DAE-925F-F3634AB9202C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31A6D-1896-42C7-BCA5-BB186B61B7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90283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A7E-D2D1-4DAE-925F-F3634AB9202C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31A6D-1896-42C7-BCA5-BB186B61B7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33571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A7E-D2D1-4DAE-925F-F3634AB9202C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31A6D-1896-42C7-BCA5-BB186B61B7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6522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A7E-D2D1-4DAE-925F-F3634AB9202C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31A6D-1896-42C7-BCA5-BB186B61B7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8116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A7E-D2D1-4DAE-925F-F3634AB9202C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31A6D-1896-42C7-BCA5-BB186B61B7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6556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A7E-D2D1-4DAE-925F-F3634AB9202C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31A6D-1896-42C7-BCA5-BB186B61B7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9372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A7E-D2D1-4DAE-925F-F3634AB9202C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31A6D-1896-42C7-BCA5-BB186B61B7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5600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A7E-D2D1-4DAE-925F-F3634AB9202C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31A6D-1896-42C7-BCA5-BB186B61B7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7268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A7E-D2D1-4DAE-925F-F3634AB9202C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31A6D-1896-42C7-BCA5-BB186B61B7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8143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A7E-D2D1-4DAE-925F-F3634AB9202C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31A6D-1896-42C7-BCA5-BB186B61B7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7326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A7E-D2D1-4DAE-925F-F3634AB9202C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31A6D-1896-42C7-BCA5-BB186B61B7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2011703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slideLayout" Target="../slideLayouts/slideLayout13.xml"  /><Relationship Id="rId14" Type="http://schemas.openxmlformats.org/officeDocument/2006/relationships/slideLayout" Target="../slideLayouts/slideLayout14.xml"  /><Relationship Id="rId15" Type="http://schemas.openxmlformats.org/officeDocument/2006/relationships/slideLayout" Target="../slideLayouts/slideLayout15.xml"  /><Relationship Id="rId16" Type="http://schemas.openxmlformats.org/officeDocument/2006/relationships/slideLayout" Target="../slideLayouts/slideLayout16.xml"  /><Relationship Id="rId17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9EA7E-D2D1-4DAE-925F-F3634AB9202C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2531A6D-1896-42C7-BCA5-BB186B61B7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862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6.pn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7.png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8.pn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pn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2.pn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2.pn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3.png"  /><Relationship Id="rId3" Type="http://schemas.openxmlformats.org/officeDocument/2006/relationships/image" Target="../media/image4.jpe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4.jpeg"  /><Relationship Id="rId3" Type="http://schemas.openxmlformats.org/officeDocument/2006/relationships/image" Target="../media/image3.pn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5.pn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5.png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5"/>
          <p:cNvSpPr>
            <a:spLocks noChangeArrowheads="1"/>
          </p:cNvSpPr>
          <p:nvPr/>
        </p:nvSpPr>
        <p:spPr>
          <a:xfrm>
            <a:off x="2009775" y="0"/>
            <a:ext cx="8172450" cy="36004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defRPr/>
            </a:pPr>
            <a:endParaRPr lang="ru-RU" b="1">
              <a:latin typeface="Times New Roman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38813" y="985661"/>
            <a:ext cx="37978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xmlns:mc="http://schemas.openxmlformats.org/markup-compatibility/2006" xmlns:hp="http://schemas.haansoft.com/office/presentation/8.0" lang="ru-RU" sz="5400" b="1" cap="none" spc="0" mc:Ignorable="hp" hp:hslEmbossed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ТРЕНАЖЕР</a:t>
            </a:r>
            <a:endParaRPr xmlns:mc="http://schemas.openxmlformats.org/markup-compatibility/2006" xmlns:hp="http://schemas.haansoft.com/office/presentation/8.0" lang="ru-RU" sz="5400" b="1" cap="none" spc="0" mc:Ignorable="hp" hp:hslEmbossed="0"/>
          </a:p>
        </p:txBody>
      </p:sp>
      <p:sp>
        <p:nvSpPr>
          <p:cNvPr id="7" name="Прямоугольник 6"/>
          <p:cNvSpPr/>
          <p:nvPr/>
        </p:nvSpPr>
        <p:spPr>
          <a:xfrm>
            <a:off x="1813560" y="2148243"/>
            <a:ext cx="8545830" cy="278380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ru-RU" sz="4400" b="1" cap="none" spc="0">
                <a:ln w="9525">
                  <a:solidFill>
                    <a:srgbClr val="002060"/>
                  </a:solidFill>
                </a:ln>
                <a:effectLst/>
                <a:latin typeface="Arial"/>
                <a:cs typeface="Arial"/>
              </a:rPr>
              <a:t>по математике</a:t>
            </a:r>
            <a:br>
              <a:rPr lang="ru-RU" sz="4400" b="1" cap="none" spc="0">
                <a:ln w="9525">
                  <a:solidFill>
                    <a:srgbClr val="002060"/>
                  </a:solidFill>
                </a:ln>
                <a:effectLst/>
                <a:latin typeface="Arial"/>
                <a:cs typeface="Arial"/>
              </a:rPr>
            </a:br>
            <a:r>
              <a:rPr lang="ru-RU" sz="4400" b="1" cap="none" spc="0">
                <a:ln w="9525">
                  <a:solidFill>
                    <a:srgbClr val="002060"/>
                  </a:solidFill>
                </a:ln>
                <a:effectLst/>
                <a:latin typeface="Arial"/>
                <a:cs typeface="Arial"/>
              </a:rPr>
              <a:t> для учащихся 2 класса</a:t>
            </a:r>
            <a:br>
              <a:rPr lang="ru-RU" sz="4400" b="1" cap="none" spc="0">
                <a:ln w="9525">
                  <a:solidFill>
                    <a:srgbClr val="002060"/>
                  </a:solidFill>
                </a:ln>
                <a:effectLst/>
                <a:latin typeface="Arial"/>
                <a:cs typeface="Arial"/>
              </a:rPr>
            </a:br>
            <a:r>
              <a:rPr lang="ru-RU" sz="4400" b="1" cap="none" spc="0">
                <a:ln w="9525">
                  <a:solidFill>
                    <a:srgbClr val="002060"/>
                  </a:solidFill>
                </a:ln>
                <a:effectLst/>
                <a:latin typeface="Arial"/>
                <a:cs typeface="Arial"/>
              </a:rPr>
              <a:t> Тема: «Час, минута, секунда»</a:t>
            </a:r>
            <a:endParaRPr lang="ru-RU" sz="4400" b="1" cap="none" spc="0">
              <a:ln w="9525">
                <a:solidFill>
                  <a:srgbClr val="002060"/>
                </a:solidFill>
              </a:ln>
              <a:effectLst/>
              <a:latin typeface="Arial"/>
              <a:cs typeface="Arial"/>
            </a:endParaRPr>
          </a:p>
          <a:p>
            <a:pPr algn="ctr">
              <a:defRPr/>
            </a:pPr>
            <a:r>
              <a:rPr lang="ru-RU" sz="4400" b="1">
                <a:ln w="9525">
                  <a:solidFill>
                    <a:srgbClr val="002060"/>
                  </a:solidFill>
                </a:ln>
                <a:latin typeface="Arial"/>
                <a:cs typeface="Arial"/>
              </a:rPr>
              <a:t>ОС «Школа России»</a:t>
            </a:r>
            <a:r>
              <a:rPr lang="ru-RU" sz="4400" b="1" cap="none" spc="0">
                <a:ln w="9525">
                  <a:solidFill>
                    <a:srgbClr val="002060"/>
                  </a:solidFill>
                </a:ln>
                <a:effectLst/>
                <a:latin typeface="Arial"/>
                <a:cs typeface="Arial"/>
              </a:rPr>
              <a:t> </a:t>
            </a:r>
            <a:endParaRPr lang="ru-RU" sz="4400" b="1" cap="none" spc="0">
              <a:ln w="9525">
                <a:solidFill>
                  <a:srgbClr val="002060"/>
                </a:solidFill>
              </a:ln>
              <a:effectLst/>
            </a:endParaRPr>
          </a:p>
        </p:txBody>
      </p:sp>
      <p:sp>
        <p:nvSpPr>
          <p:cNvPr id="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714695" y="6162076"/>
            <a:ext cx="4261281" cy="578127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b="1" cap="none">
                <a:solidFill>
                  <a:schemeClr val="tx1"/>
                </a:solidFill>
                <a:latin typeface="Times New Roman"/>
                <a:cs typeface="Times New Roman"/>
              </a:rPr>
              <a:t>Составитель: Совик О.А.</a:t>
            </a:r>
            <a:endParaRPr lang="ru-RU" b="1" cap="none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0"/>
          </p:nvPr>
        </p:nvSpPr>
        <p:spPr>
          <a:xfrm>
            <a:off x="230819" y="506027"/>
            <a:ext cx="9383697" cy="253901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800">
                <a:solidFill>
                  <a:schemeClr val="accent2">
                    <a:lumMod val="75000"/>
                  </a:schemeClr>
                </a:solidFill>
              </a:rPr>
              <a:t>Выбери правильный вариант ответа, объясни почему.</a:t>
            </a:r>
            <a:br>
              <a:rPr lang="ru-RU" sz="280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>
                <a:solidFill>
                  <a:schemeClr val="accent2">
                    <a:lumMod val="75000"/>
                  </a:schemeClr>
                </a:solidFill>
              </a:rPr>
              <a:t>Петя потратил на выполнение домашней работы 1 ч 15 мин, а Коля – 55 мин. Кто из ребят выполнил работу быстрее и на сколько?</a:t>
            </a:r>
            <a:endParaRPr lang="ru-RU" sz="280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7666" y="2460973"/>
            <a:ext cx="8596668" cy="3360306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endParaRPr lang="ru-RU"/>
          </a:p>
          <a:p>
            <a:pPr>
              <a:buFont typeface="+mj-lt"/>
              <a:buAutoNum type="arabicParenR"/>
              <a:defRPr/>
            </a:pPr>
            <a:r>
              <a:rPr lang="ru-RU" sz="2400"/>
              <a:t>Коля выполнил домашнюю работы быстрее на 15 мин.</a:t>
            </a:r>
            <a:endParaRPr lang="ru-RU" sz="2400"/>
          </a:p>
          <a:p>
            <a:pPr>
              <a:buFont typeface="+mj-lt"/>
              <a:buAutoNum type="arabicParenR"/>
              <a:defRPr/>
            </a:pPr>
            <a:r>
              <a:rPr lang="ru-RU" sz="2400"/>
              <a:t>Петя выполнил домашнюю работу быстрее на 20 мин.</a:t>
            </a:r>
            <a:endParaRPr lang="ru-RU" sz="2400"/>
          </a:p>
          <a:p>
            <a:pPr>
              <a:buFont typeface="+mj-lt"/>
              <a:buAutoNum type="arabicParenR"/>
              <a:defRPr/>
            </a:pPr>
            <a:r>
              <a:rPr lang="ru-RU" sz="2400"/>
              <a:t>Коля выполнил домашнюю работу быстрее на 20 мин.</a:t>
            </a:r>
            <a:endParaRPr lang="ru-RU" sz="2400"/>
          </a:p>
          <a:p>
            <a:pPr>
              <a:buFont typeface="+mj-lt"/>
              <a:buAutoNum type="arabicParenR"/>
              <a:defRPr/>
            </a:pPr>
            <a:r>
              <a:rPr lang="ru-RU" sz="2400"/>
              <a:t>Петя делал домашнее задание дольше на 30 мин.</a:t>
            </a:r>
            <a:endParaRPr lang="ru-RU" sz="240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043" y="4202394"/>
            <a:ext cx="2184084" cy="23190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693892-84CE-4708-A120-EAD0190F0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999326" cy="13208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Сколько минут длится кинофильм, если сказано, что его продолжительность 1 час 20 минут?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7217769-9EEA-45AC-832A-71FC765E0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8266" y="2915191"/>
            <a:ext cx="2882612" cy="2411411"/>
          </a:xfrm>
        </p:spPr>
        <p:txBody>
          <a:bodyPr>
            <a:normAutofit/>
          </a:bodyPr>
          <a:lstStyle/>
          <a:p>
            <a:pPr>
              <a:buFont typeface="+mj-lt"/>
              <a:buAutoNum type="arabicParenR"/>
            </a:pPr>
            <a:r>
              <a:rPr lang="ru-RU" sz="2800" dirty="0"/>
              <a:t>60 минут</a:t>
            </a:r>
          </a:p>
          <a:p>
            <a:pPr>
              <a:buFont typeface="+mj-lt"/>
              <a:buAutoNum type="arabicParenR"/>
            </a:pPr>
            <a:r>
              <a:rPr lang="ru-RU" sz="2800" dirty="0"/>
              <a:t>40 минут</a:t>
            </a:r>
          </a:p>
          <a:p>
            <a:pPr>
              <a:buFont typeface="+mj-lt"/>
              <a:buAutoNum type="arabicParenR"/>
            </a:pPr>
            <a:r>
              <a:rPr lang="ru-RU" sz="2800" dirty="0"/>
              <a:t>80 минут</a:t>
            </a:r>
          </a:p>
          <a:p>
            <a:pPr>
              <a:buFont typeface="+mj-lt"/>
              <a:buAutoNum type="arabicParenR"/>
            </a:pPr>
            <a:r>
              <a:rPr lang="ru-RU" sz="2800" dirty="0"/>
              <a:t>90 минут</a:t>
            </a:r>
          </a:p>
        </p:txBody>
      </p:sp>
      <p:pic>
        <p:nvPicPr>
          <p:cNvPr id="2050" name="Picture 2" descr="http://kira-scrap.ru/KATALOG/MULTY_NASCHI/2/0_8e9a9_198b8d51_M.png">
            <a:extLst>
              <a:ext uri="{FF2B5EF4-FFF2-40B4-BE49-F238E27FC236}">
                <a16:creationId xmlns:a16="http://schemas.microsoft.com/office/drawing/2014/main" xmlns="" id="{A66C10C2-C2C8-4B71-8A43-08A6284AA6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390900"/>
            <a:ext cx="2369022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64543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A79B5C1-5AA6-4B34-9E61-9F2C2A3D5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808" y="346230"/>
            <a:ext cx="8795140" cy="157529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Фильм начался в 14 часов 15 мин и продолжался 1 час 40 мин</a:t>
            </a:r>
            <a:r>
              <a:rPr lang="ru-RU" b="1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ru-RU" b="1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b="1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smtClean="0">
                <a:solidFill>
                  <a:schemeClr val="accent2">
                    <a:lumMod val="75000"/>
                  </a:schemeClr>
                </a:solidFill>
              </a:rPr>
              <a:t>Когда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закончится фильм?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1225A04-EA51-47A7-BF83-E31346BF3E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1089" y="2388093"/>
            <a:ext cx="4036709" cy="2934178"/>
          </a:xfrm>
        </p:spPr>
        <p:txBody>
          <a:bodyPr/>
          <a:lstStyle/>
          <a:p>
            <a:pPr>
              <a:buFont typeface="+mj-lt"/>
              <a:buAutoNum type="arabicParenR"/>
            </a:pPr>
            <a:endParaRPr lang="ru-RU" sz="2800" dirty="0"/>
          </a:p>
          <a:p>
            <a:pPr>
              <a:buFont typeface="+mj-lt"/>
              <a:buAutoNum type="arabicParenR"/>
            </a:pPr>
            <a:r>
              <a:rPr lang="ru-RU" sz="2800" dirty="0"/>
              <a:t>14 часов 55 мин</a:t>
            </a:r>
          </a:p>
          <a:p>
            <a:pPr>
              <a:buFont typeface="+mj-lt"/>
              <a:buAutoNum type="arabicParenR"/>
            </a:pPr>
            <a:r>
              <a:rPr lang="ru-RU" sz="2800" dirty="0"/>
              <a:t>15 часов 40 мин</a:t>
            </a:r>
          </a:p>
          <a:p>
            <a:pPr>
              <a:buFont typeface="+mj-lt"/>
              <a:buAutoNum type="arabicParenR"/>
            </a:pPr>
            <a:r>
              <a:rPr lang="ru-RU" sz="2800" dirty="0"/>
              <a:t>16 часов 15 мин</a:t>
            </a:r>
          </a:p>
          <a:p>
            <a:pPr>
              <a:buFont typeface="+mj-lt"/>
              <a:buAutoNum type="arabicParenR"/>
            </a:pPr>
            <a:r>
              <a:rPr lang="ru-RU" sz="2800" dirty="0"/>
              <a:t>15 часов 55мин</a:t>
            </a:r>
          </a:p>
          <a:p>
            <a:pPr>
              <a:buFont typeface="+mj-lt"/>
              <a:buAutoNum type="arabicParenR"/>
            </a:pPr>
            <a:endParaRPr lang="ru-RU" dirty="0"/>
          </a:p>
          <a:p>
            <a:pPr>
              <a:buFont typeface="+mj-lt"/>
              <a:buAutoNum type="arabicParenR"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A386B5D-F439-4B55-8AC2-F546B3169E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rot="21082490">
            <a:off x="854887" y="2967253"/>
            <a:ext cx="2637246" cy="293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25084698"/>
      </p:ext>
    </p:extLst>
  </p:cSld>
  <p:clrMapOvr>
    <a:masterClrMapping/>
  </p:clrMapOvr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0"/>
          </p:nvPr>
        </p:nvSpPr>
        <p:spPr>
          <a:xfrm>
            <a:off x="608320" y="291584"/>
            <a:ext cx="10926928" cy="1084423"/>
          </a:xfrm>
        </p:spPr>
        <p:txBody>
          <a:bodyPr>
            <a:noAutofit/>
          </a:bodyPr>
          <a:lstStyle/>
          <a:p>
            <a:pPr lvl="0" algn="ctr">
              <a:defRPr/>
            </a:pPr>
            <a:r>
              <a:rPr lang="ru-RU" sz="2800" b="1" u="sng">
                <a:solidFill>
                  <a:schemeClr val="tx1"/>
                </a:solidFill>
                <a:latin typeface="Arial"/>
                <a:cs typeface="Arial"/>
              </a:rPr>
              <a:t>Цель: </a:t>
            </a:r>
            <a:r>
              <a:rPr lang="ru-RU" sz="280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ru-RU" sz="2800" i="1">
                <a:solidFill>
                  <a:schemeClr val="tx1"/>
                </a:solidFill>
              </a:rPr>
              <a:t>создание условий для закрепления знаний и совершенствования  умений учащихся  при</a:t>
            </a:r>
            <a:r>
              <a:rPr lang="ru-RU" altLang="en-US" sz="2800" i="1">
                <a:solidFill>
                  <a:schemeClr val="tx1"/>
                </a:solidFill>
              </a:rPr>
              <a:t> работе со временем</a:t>
            </a:r>
            <a:r>
              <a:rPr lang="en-US" altLang="ru-RU" sz="2800" i="1">
                <a:solidFill>
                  <a:schemeClr val="tx1"/>
                </a:solidFill>
              </a:rPr>
              <a:t>.</a:t>
            </a:r>
            <a:r>
              <a:rPr lang="ru-RU" altLang="en-US" sz="2800" i="1">
                <a:solidFill>
                  <a:schemeClr val="tx1"/>
                </a:solidFill>
              </a:rPr>
              <a:t> </a:t>
            </a:r>
            <a:r>
              <a:rPr lang="ru-RU" sz="2800" i="1">
                <a:solidFill>
                  <a:schemeClr val="tx1"/>
                </a:solidFill>
              </a:rPr>
              <a:t> </a:t>
            </a:r>
            <a:br>
              <a:rPr lang="ru-RU" sz="2800">
                <a:solidFill>
                  <a:schemeClr val="tx1"/>
                </a:solidFill>
                <a:latin typeface="Arial"/>
                <a:cs typeface="Arial"/>
              </a:rPr>
            </a:br>
            <a:endParaRPr lang="ru-RU" sz="280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403131"/>
            <a:ext cx="9363311" cy="5210733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2400" b="1">
                <a:solidFill>
                  <a:schemeClr val="tx1"/>
                </a:solidFill>
                <a:latin typeface="Arial"/>
                <a:cs typeface="Arial"/>
              </a:rPr>
              <a:t>Планируемые результаты: </a:t>
            </a:r>
            <a:r>
              <a:rPr lang="ru-RU" sz="2400">
                <a:solidFill>
                  <a:schemeClr val="tx1"/>
                </a:solidFill>
                <a:latin typeface="Arial"/>
                <a:cs typeface="Arial"/>
              </a:rPr>
              <a:t> </a:t>
            </a:r>
            <a:endParaRPr lang="ru-RU" sz="240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2400" b="1" i="1">
                <a:solidFill>
                  <a:schemeClr val="tx1"/>
                </a:solidFill>
                <a:latin typeface="Arial"/>
                <a:cs typeface="Arial"/>
              </a:rPr>
              <a:t>Коммуникативные</a:t>
            </a:r>
            <a:r>
              <a:rPr lang="ru-RU" sz="2400">
                <a:solidFill>
                  <a:schemeClr val="tx1"/>
                </a:solidFill>
                <a:latin typeface="Arial"/>
                <a:cs typeface="Arial"/>
              </a:rPr>
              <a:t>: понимать содержание вопросов и воспроизводить вопросы; оформлять свою мысль в устной речи;</a:t>
            </a:r>
            <a:endParaRPr lang="ru-RU" sz="240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2400" b="1" i="1">
                <a:solidFill>
                  <a:schemeClr val="tx1"/>
                </a:solidFill>
                <a:latin typeface="Arial"/>
                <a:cs typeface="Arial"/>
              </a:rPr>
              <a:t>Регулятивные</a:t>
            </a:r>
            <a:r>
              <a:rPr lang="ru-RU" sz="2400">
                <a:solidFill>
                  <a:schemeClr val="tx1"/>
                </a:solidFill>
                <a:latin typeface="Arial"/>
                <a:cs typeface="Arial"/>
              </a:rPr>
              <a:t>: принимать учебную задачу и следовать инструкции учителя; </a:t>
            </a:r>
            <a:endParaRPr lang="ru-RU" sz="240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2400" b="1" i="1">
                <a:solidFill>
                  <a:schemeClr val="tx1"/>
                </a:solidFill>
                <a:latin typeface="Arial"/>
                <a:cs typeface="Arial"/>
              </a:rPr>
              <a:t>Познавательные</a:t>
            </a:r>
            <a:r>
              <a:rPr lang="ru-RU" sz="2400" i="1">
                <a:solidFill>
                  <a:schemeClr val="tx1"/>
                </a:solidFill>
                <a:latin typeface="Arial"/>
                <a:cs typeface="Arial"/>
              </a:rPr>
              <a:t>: </a:t>
            </a:r>
            <a:r>
              <a:rPr lang="ru-RU" sz="2400">
                <a:solidFill>
                  <a:schemeClr val="tx1"/>
                </a:solidFill>
                <a:latin typeface="Arial"/>
                <a:cs typeface="Arial"/>
              </a:rPr>
              <a:t>осуществлять поиск нужной информации, используя материал учебника и сведения, полученные от взрослых;</a:t>
            </a:r>
            <a:endParaRPr lang="ru-RU" sz="240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2400" b="1" i="1">
                <a:solidFill>
                  <a:schemeClr val="tx1"/>
                </a:solidFill>
                <a:latin typeface="Arial"/>
                <a:cs typeface="Arial"/>
              </a:rPr>
              <a:t>Личностные (воспитательные</a:t>
            </a:r>
            <a:r>
              <a:rPr lang="ru-RU" sz="2400" i="1">
                <a:solidFill>
                  <a:schemeClr val="tx1"/>
                </a:solidFill>
                <a:latin typeface="Arial"/>
                <a:cs typeface="Arial"/>
              </a:rPr>
              <a:t>)</a:t>
            </a:r>
            <a:r>
              <a:rPr lang="ru-RU" sz="2400">
                <a:solidFill>
                  <a:schemeClr val="tx1"/>
                </a:solidFill>
                <a:latin typeface="Arial"/>
                <a:cs typeface="Arial"/>
              </a:rPr>
              <a:t>: интерес к различным видам учебной деятельности, включая элементы предметно- исследовательской деятельности;</a:t>
            </a:r>
            <a:endParaRPr lang="ru-RU" sz="240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2400" b="1" i="1">
                <a:solidFill>
                  <a:schemeClr val="tx1"/>
                </a:solidFill>
                <a:latin typeface="Arial"/>
                <a:cs typeface="Arial"/>
              </a:rPr>
              <a:t>Предметные (образовательные</a:t>
            </a:r>
            <a:r>
              <a:rPr lang="ru-RU" sz="2400" i="1">
                <a:solidFill>
                  <a:schemeClr val="tx1"/>
                </a:solidFill>
                <a:latin typeface="Arial"/>
                <a:cs typeface="Arial"/>
              </a:rPr>
              <a:t>): </a:t>
            </a:r>
            <a:r>
              <a:rPr lang="ru-RU" sz="2400">
                <a:solidFill>
                  <a:schemeClr val="tx1"/>
                </a:solidFill>
                <a:latin typeface="Arial"/>
                <a:cs typeface="Arial"/>
              </a:rPr>
              <a:t>осознать социальную, практическую и личностную значимость изучаемого материала.</a:t>
            </a:r>
            <a:endParaRPr lang="ru-RU" sz="240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 algn="just">
              <a:buNone/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xmlns="" id="{61D56557-9CBF-4BE0-A0DE-F3601B05CC75}"/>
              </a:ext>
            </a:extLst>
          </p:cNvPr>
          <p:cNvSpPr txBox="1">
            <a:spLocks/>
          </p:cNvSpPr>
          <p:nvPr/>
        </p:nvSpPr>
        <p:spPr>
          <a:xfrm>
            <a:off x="926940" y="483835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ru-RU" sz="3200" i="1" dirty="0">
                <a:solidFill>
                  <a:schemeClr val="tx1"/>
                </a:solidFill>
              </a:rPr>
              <a:t>Дорогой друг, в данном тренажере ты найдешь различные задания, с которыми ранее не сталкивался, но возможно обладаешь какой-либо информацией по этой данной теме. </a:t>
            </a:r>
          </a:p>
          <a:p>
            <a:pPr marL="0" indent="0" algn="ctr">
              <a:buFont typeface="Wingdings 3" charset="2"/>
              <a:buNone/>
            </a:pPr>
            <a:r>
              <a:rPr lang="ru-RU" sz="3200" i="1" dirty="0">
                <a:solidFill>
                  <a:schemeClr val="tx1"/>
                </a:solidFill>
              </a:rPr>
              <a:t>Выполнив эти задания в дальнейшем тебе будет легче усваивать материал по математике на тему «Час, минута, секунда».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262D917-B2F9-493D-8BB0-C54E1ABC6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3300" y="3798710"/>
            <a:ext cx="2543425" cy="2915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4533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07EC84D-CB31-461B-B814-B58638745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78069"/>
            <a:ext cx="9141369" cy="1320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Как называется большая стрелка часов?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2A59144-24A2-4642-B48C-45A34B5FAA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3361" y="2160589"/>
            <a:ext cx="5119784" cy="3880773"/>
          </a:xfrm>
        </p:spPr>
        <p:txBody>
          <a:bodyPr>
            <a:normAutofit/>
          </a:bodyPr>
          <a:lstStyle/>
          <a:p>
            <a:pPr>
              <a:buFont typeface="+mj-lt"/>
              <a:buAutoNum type="arabicParenR"/>
            </a:pPr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Минутная</a:t>
            </a:r>
          </a:p>
          <a:p>
            <a:pPr>
              <a:buFont typeface="+mj-lt"/>
              <a:buAutoNum type="arabicParenR"/>
            </a:pPr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Часовая</a:t>
            </a:r>
          </a:p>
          <a:p>
            <a:pPr>
              <a:buFont typeface="+mj-lt"/>
              <a:buAutoNum type="arabicParenR"/>
            </a:pPr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Секундная.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0C1F7A6-512E-459A-BB8A-EDFF7A04CB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0759" y="1930400"/>
            <a:ext cx="3833860" cy="383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9739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06D38A3-B417-4AC6-A246-94F3BEB50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860" y="405413"/>
            <a:ext cx="9389944" cy="1320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Как называется маленькая стрелка часов?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16D4228-2958-40E4-BA03-860100BE5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2138" y="2087674"/>
            <a:ext cx="8596668" cy="3880773"/>
          </a:xfrm>
        </p:spPr>
        <p:txBody>
          <a:bodyPr>
            <a:normAutofit/>
          </a:bodyPr>
          <a:lstStyle/>
          <a:p>
            <a:pPr>
              <a:buFont typeface="+mj-lt"/>
              <a:buAutoNum type="arabicParenR"/>
            </a:pPr>
            <a:r>
              <a:rPr lang="ru-RU" sz="2800" dirty="0"/>
              <a:t>Минутная</a:t>
            </a:r>
          </a:p>
          <a:p>
            <a:pPr>
              <a:buFont typeface="+mj-lt"/>
              <a:buAutoNum type="arabicParenR"/>
            </a:pPr>
            <a:r>
              <a:rPr lang="ru-RU" sz="2800" dirty="0"/>
              <a:t>Часовая</a:t>
            </a:r>
          </a:p>
          <a:p>
            <a:pPr>
              <a:buFont typeface="+mj-lt"/>
              <a:buAutoNum type="arabicParenR"/>
            </a:pPr>
            <a:r>
              <a:rPr lang="ru-RU" sz="2800" dirty="0"/>
              <a:t>Секундная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3F3E3D4-2456-40E9-8AEC-440453DA7F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5248" y="1930400"/>
            <a:ext cx="3833860" cy="383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75663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393C281-AA04-451F-90ED-1CB47B72E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8875039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На сколько часовых делений передвинется часовая стрелка за то время, пока минутная проходит полный круг?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B585FD9-7A45-40BA-B684-6926E50F07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3567" y="2965142"/>
            <a:ext cx="4933353" cy="3111731"/>
          </a:xfrm>
        </p:spPr>
        <p:txBody>
          <a:bodyPr>
            <a:normAutofit/>
          </a:bodyPr>
          <a:lstStyle/>
          <a:p>
            <a:pPr>
              <a:buFont typeface="+mj-lt"/>
              <a:buAutoNum type="arabicParenR"/>
            </a:pPr>
            <a:r>
              <a:rPr lang="ru-RU" sz="2800" dirty="0"/>
              <a:t>На одно</a:t>
            </a:r>
          </a:p>
          <a:p>
            <a:pPr>
              <a:buFont typeface="+mj-lt"/>
              <a:buAutoNum type="arabicParenR"/>
            </a:pPr>
            <a:r>
              <a:rPr lang="ru-RU" sz="2800" dirty="0"/>
              <a:t>На два</a:t>
            </a:r>
          </a:p>
          <a:p>
            <a:pPr>
              <a:buFont typeface="+mj-lt"/>
              <a:buAutoNum type="arabicParenR"/>
            </a:pPr>
            <a:r>
              <a:rPr lang="ru-RU" sz="2800" dirty="0"/>
              <a:t>На пять</a:t>
            </a:r>
          </a:p>
          <a:p>
            <a:pPr>
              <a:buFont typeface="+mj-lt"/>
              <a:buAutoNum type="arabicParenR"/>
            </a:pPr>
            <a:r>
              <a:rPr lang="ru-RU" sz="2800" dirty="0"/>
              <a:t>На десять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B0144BD-57FC-4A4C-8BED-9B42D5EA56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0539" y="3654822"/>
            <a:ext cx="2555803" cy="2545557"/>
          </a:xfrm>
          <a:prstGeom prst="rect">
            <a:avLst/>
          </a:prstGeom>
        </p:spPr>
      </p:pic>
      <p:pic>
        <p:nvPicPr>
          <p:cNvPr id="1026" name="Picture 2" descr="https://avatars.mds.yandex.net/get-marketpic/167132/market_MgnHZnlJbzZRdxSIShPQhg/orig">
            <a:extLst>
              <a:ext uri="{FF2B5EF4-FFF2-40B4-BE49-F238E27FC236}">
                <a16:creationId xmlns:a16="http://schemas.microsoft.com/office/drawing/2014/main" xmlns="" id="{F5424482-0AFD-41E2-A3D2-FC4D1ABBB0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6616" y="2583490"/>
            <a:ext cx="2993376" cy="299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91641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307727-FA3A-4D1F-B3E9-8C979E30F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95617"/>
            <a:ext cx="9884979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Сколько всего больших и маленьких чёрточек-делений изображено на циферблате?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5604A82-AE54-4D75-B32D-7A8E8D4AB6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0813" y="2870803"/>
            <a:ext cx="3859155" cy="2420289"/>
          </a:xfrm>
        </p:spPr>
        <p:txBody>
          <a:bodyPr>
            <a:normAutofit/>
          </a:bodyPr>
          <a:lstStyle/>
          <a:p>
            <a:pPr>
              <a:buFont typeface="+mj-lt"/>
              <a:buAutoNum type="arabicParenR"/>
            </a:pPr>
            <a:r>
              <a:rPr lang="ru-RU" sz="2800" dirty="0"/>
              <a:t>12</a:t>
            </a:r>
          </a:p>
          <a:p>
            <a:pPr>
              <a:buFont typeface="+mj-lt"/>
              <a:buAutoNum type="arabicParenR"/>
            </a:pPr>
            <a:r>
              <a:rPr lang="ru-RU" sz="2800" dirty="0"/>
              <a:t>30</a:t>
            </a:r>
          </a:p>
          <a:p>
            <a:pPr>
              <a:buFont typeface="+mj-lt"/>
              <a:buAutoNum type="arabicParenR"/>
            </a:pPr>
            <a:r>
              <a:rPr lang="ru-RU" sz="2800" dirty="0"/>
              <a:t>60</a:t>
            </a:r>
          </a:p>
          <a:p>
            <a:pPr>
              <a:buFont typeface="+mj-lt"/>
              <a:buAutoNum type="arabicParenR"/>
            </a:pPr>
            <a:r>
              <a:rPr lang="ru-RU" sz="2800" dirty="0"/>
              <a:t>90</a:t>
            </a:r>
          </a:p>
        </p:txBody>
      </p:sp>
      <p:pic>
        <p:nvPicPr>
          <p:cNvPr id="4" name="Picture 2" descr="https://avatars.mds.yandex.net/get-marketpic/167132/market_MgnHZnlJbzZRdxSIShPQhg/orig">
            <a:extLst>
              <a:ext uri="{FF2B5EF4-FFF2-40B4-BE49-F238E27FC236}">
                <a16:creationId xmlns:a16="http://schemas.microsoft.com/office/drawing/2014/main" xmlns="" id="{BE46FCD1-4EB7-4D74-8B1B-C59BF00C72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97163" y="2400287"/>
            <a:ext cx="2993376" cy="299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657B4DC-59F9-4A5C-ACA6-924CF8334F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0539" y="3654822"/>
            <a:ext cx="2555803" cy="2545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0504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3ED9FB-5222-4C46-837D-CD1865D6A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Попробуй выразить: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CB943B1-A752-429D-AECE-5D731F977B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9626" y="2089569"/>
            <a:ext cx="4773555" cy="31926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1 мин = … сек</a:t>
            </a:r>
          </a:p>
          <a:p>
            <a:pPr marL="0" indent="0">
              <a:buNone/>
            </a:pPr>
            <a:r>
              <a:rPr lang="ru-RU" sz="2800" dirty="0"/>
              <a:t>1 час = … мин</a:t>
            </a:r>
          </a:p>
          <a:p>
            <a:pPr marL="0" indent="0">
              <a:buNone/>
            </a:pPr>
            <a:r>
              <a:rPr lang="ru-RU" sz="2800" dirty="0"/>
              <a:t>65 сек = … мин … сек</a:t>
            </a:r>
          </a:p>
          <a:p>
            <a:pPr marL="0" indent="0">
              <a:buNone/>
            </a:pPr>
            <a:r>
              <a:rPr lang="ru-RU" sz="2800" dirty="0"/>
              <a:t>76 мин = … ч … мин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1401DCF-7E27-4D16-B7F2-C945749ADC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039" y="4178547"/>
            <a:ext cx="3047743" cy="2190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7048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575DCA-68A1-4C12-8E93-5A0F2DB86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492" y="715139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75000"/>
                  </a:schemeClr>
                </a:solidFill>
              </a:rPr>
              <a:t>Сколько часов в сутках?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28163BE-BD3D-409C-8407-7F3CD64173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9038" y="2369714"/>
            <a:ext cx="5257122" cy="3112747"/>
          </a:xfrm>
        </p:spPr>
        <p:txBody>
          <a:bodyPr>
            <a:normAutofit/>
          </a:bodyPr>
          <a:lstStyle/>
          <a:p>
            <a:pPr>
              <a:buFont typeface="+mj-lt"/>
              <a:buAutoNum type="arabicParenR"/>
            </a:pPr>
            <a:r>
              <a:rPr lang="ru-RU" sz="2800" dirty="0"/>
              <a:t>12 часов</a:t>
            </a:r>
          </a:p>
          <a:p>
            <a:pPr>
              <a:buFont typeface="+mj-lt"/>
              <a:buAutoNum type="arabicParenR"/>
            </a:pPr>
            <a:r>
              <a:rPr lang="ru-RU" sz="2800" dirty="0"/>
              <a:t>24 часа</a:t>
            </a:r>
          </a:p>
          <a:p>
            <a:pPr>
              <a:buFont typeface="+mj-lt"/>
              <a:buAutoNum type="arabicParenR"/>
            </a:pPr>
            <a:r>
              <a:rPr lang="ru-RU" sz="2800" dirty="0"/>
              <a:t>26 часов</a:t>
            </a:r>
          </a:p>
          <a:p>
            <a:pPr>
              <a:buFont typeface="+mj-lt"/>
              <a:buAutoNum type="arabicParenR"/>
            </a:pPr>
            <a:r>
              <a:rPr lang="ru-RU" sz="2800" dirty="0"/>
              <a:t>6 часов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818DF5D-AA84-4463-8678-F366A3D419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428" y="3952296"/>
            <a:ext cx="3047743" cy="2190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004203"/>
      </p:ext>
    </p:extLst>
  </p:cSld>
  <p:clrMapOvr>
    <a:masterClrMapping/>
  </p:clrMapOvr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Malgun Gothic"/>
        <a:font script="Hans" typeface="方正姚体"/>
        <a:font script="Hant" typeface="Microsoft JhengHei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Microsoft JhengHei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Thinkfree Office">
  <a:themeElements>
    <a:clrScheme name="Thinkfree Office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Thinkfree Office">
      <a:majorFont>
        <a:latin typeface="HCR Dotum"/>
        <a:ea typeface="HCR Dotum"/>
        <a:cs typeface="Times New Roman"/>
      </a:majorFont>
      <a:minorFont>
        <a:latin typeface="HCR Dotum"/>
        <a:ea typeface="HCR Dotum"/>
        <a:cs typeface="Times New Roman"/>
      </a:minorFont>
    </a:fontScheme>
    <a:fmtScheme name="Thinkfre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304</ep:Words>
  <ep:PresentationFormat>Произвольный</ep:PresentationFormat>
  <ep:Paragraphs>56</ep:Paragraphs>
  <ep:Slides>12</ep:Slides>
  <ep:Notes>0</ep:Notes>
  <ep:TotalTime>0</ep:TotalTime>
  <ep:HiddenSlides>0</ep:HiddenSlides>
  <ep:MMClips>0</ep:MMClips>
  <ep:HeadingPairs>
    <vt:vector size="4" baseType="variant">
      <vt:variant>
        <vt:lpstr>Тема</vt:lpstr>
      </vt:variant>
      <vt:variant>
        <vt:i4>1</vt:i4>
      </vt:variant>
      <vt:variant>
        <vt:lpstr>Заголовок слайда</vt:lpstr>
      </vt:variant>
      <vt:variant>
        <vt:i4>12</vt:i4>
      </vt:variant>
    </vt:vector>
  </ep:HeadingPairs>
  <ep:TitlesOfParts>
    <vt:vector size="13" baseType="lpstr">
      <vt:lpstr>Аспект</vt:lpstr>
      <vt:lpstr>Слайд 1</vt:lpstr>
      <vt:lpstr>Цель:  создание условий для закрепления знаний и совершенствования  умений учащихся  при работе со временем.</vt:lpstr>
      <vt:lpstr>Слайд 3</vt:lpstr>
      <vt:lpstr>Как называется большая стрелка часов?</vt:lpstr>
      <vt:lpstr>Как называется маленькая стрелка часов?</vt:lpstr>
      <vt:lpstr>На сколько часовых делений передвинется часовая стрелка за то время, пока минутная проходит полный круг?</vt:lpstr>
      <vt:lpstr>Сколько всего больших и маленьких чёрточек-делений изображено на циферблате?</vt:lpstr>
      <vt:lpstr>Попробуй выразить:</vt:lpstr>
      <vt:lpstr>Сколько часов в сутках?</vt:lpstr>
      <vt:lpstr>Выбери правильный вариант ответа, объясни почему. Петя потратил на выполнение домашней работы 1 ч 15 мин, а Коля – 55 мин. Кто из ребят выполнил работу быстрее и на сколько?</vt:lpstr>
      <vt:lpstr>Сколько минут длится кинофильм, если сказано, что его продолжительность 1 час 20 минут?</vt:lpstr>
      <vt:lpstr>Фильм начался в 14 часов 15 мин и продолжался 1 час 40 мин.  Когда закончится фильм?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2019-01-08T15:16:37.000</dcterms:created>
  <dc:creator>Антон Волков</dc:creator>
  <cp:lastModifiedBy>HP</cp:lastModifiedBy>
  <dcterms:modified xsi:type="dcterms:W3CDTF">2023-06-13T18:22:31.985</dcterms:modified>
  <cp:revision>20</cp:revision>
  <dc:title>Презентация PowerPoint</dc:title>
  <cp:version>0906.0100.01</cp:version>
</cp:coreProperties>
</file>