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  <p:sldId id="264" r:id="rId9"/>
    <p:sldId id="265" r:id="rId10"/>
    <p:sldId id="266" r:id="rId11"/>
    <p:sldId id="267" r:id="rId12"/>
    <p:sldId id="262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164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Открытый урок для родителей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 smtClean="0">
              <a:solidFill>
                <a:srgbClr val="7030A0"/>
              </a:solidFill>
            </a:endParaRPr>
          </a:p>
          <a:p>
            <a:r>
              <a:rPr lang="ru-RU" dirty="0" smtClean="0">
                <a:solidFill>
                  <a:srgbClr val="0070C0"/>
                </a:solidFill>
              </a:rPr>
              <a:t>9а класс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Гусева Е.Ю., </a:t>
            </a:r>
            <a:r>
              <a:rPr lang="ru-RU" dirty="0" smtClean="0">
                <a:solidFill>
                  <a:srgbClr val="7030A0"/>
                </a:solidFill>
              </a:rPr>
              <a:t>учитель </a:t>
            </a:r>
            <a:r>
              <a:rPr lang="ru-RU" dirty="0" smtClean="0">
                <a:solidFill>
                  <a:srgbClr val="0070C0"/>
                </a:solidFill>
              </a:rPr>
              <a:t> русского языка и литературы, высшая категория.</a:t>
            </a:r>
            <a:endParaRPr lang="ru-RU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7784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116632"/>
            <a:ext cx="29963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7030A0"/>
                </a:solidFill>
              </a:rPr>
              <a:t>Цифровой диктант</a:t>
            </a:r>
            <a:endParaRPr lang="ru-RU" sz="2400" dirty="0">
              <a:solidFill>
                <a:srgbClr val="7030A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578296"/>
            <a:ext cx="835292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2060"/>
                </a:solidFill>
              </a:rPr>
              <a:t>1.Если жизнь тебя обманет, не печалься, не сердись </a:t>
            </a:r>
            <a:r>
              <a:rPr lang="ru-RU" sz="2000" dirty="0" smtClean="0">
                <a:solidFill>
                  <a:srgbClr val="C00000"/>
                </a:solidFill>
              </a:rPr>
              <a:t>(СПП </a:t>
            </a:r>
            <a:r>
              <a:rPr lang="ru-RU" sz="2000" dirty="0">
                <a:solidFill>
                  <a:srgbClr val="C00000"/>
                </a:solidFill>
              </a:rPr>
              <a:t>– условия).</a:t>
            </a:r>
          </a:p>
          <a:p>
            <a:r>
              <a:rPr lang="ru-RU" sz="2000" dirty="0">
                <a:solidFill>
                  <a:srgbClr val="002060"/>
                </a:solidFill>
              </a:rPr>
              <a:t>2.Войдя в лес, человек чувствует дыхание пробудившейся </a:t>
            </a:r>
            <a:r>
              <a:rPr lang="ru-RU" sz="2000" dirty="0" smtClean="0">
                <a:solidFill>
                  <a:srgbClr val="002060"/>
                </a:solidFill>
              </a:rPr>
              <a:t>земли </a:t>
            </a:r>
            <a:r>
              <a:rPr lang="ru-RU" sz="2000" dirty="0" smtClean="0">
                <a:solidFill>
                  <a:srgbClr val="C00000"/>
                </a:solidFill>
              </a:rPr>
              <a:t>(</a:t>
            </a:r>
            <a:r>
              <a:rPr lang="ru-RU" sz="2000" dirty="0">
                <a:solidFill>
                  <a:srgbClr val="C00000"/>
                </a:solidFill>
              </a:rPr>
              <a:t>ПП).</a:t>
            </a:r>
          </a:p>
          <a:p>
            <a:r>
              <a:rPr lang="ru-RU" sz="2000" dirty="0">
                <a:solidFill>
                  <a:srgbClr val="002060"/>
                </a:solidFill>
              </a:rPr>
              <a:t>3.Зимой, когда все водоёмы замерзают, </a:t>
            </a:r>
            <a:r>
              <a:rPr lang="ru-RU" sz="2000" dirty="0" err="1">
                <a:solidFill>
                  <a:srgbClr val="002060"/>
                </a:solidFill>
              </a:rPr>
              <a:t>водоплавующая</a:t>
            </a:r>
            <a:r>
              <a:rPr lang="ru-RU" sz="2000" dirty="0">
                <a:solidFill>
                  <a:srgbClr val="002060"/>
                </a:solidFill>
              </a:rPr>
              <a:t> птица может </a:t>
            </a:r>
            <a:r>
              <a:rPr lang="ru-RU" sz="2000" dirty="0" smtClean="0">
                <a:solidFill>
                  <a:srgbClr val="002060"/>
                </a:solidFill>
              </a:rPr>
              <a:t>погибнуть (</a:t>
            </a:r>
            <a:r>
              <a:rPr lang="ru-RU" sz="2000" dirty="0" smtClean="0">
                <a:solidFill>
                  <a:srgbClr val="C00000"/>
                </a:solidFill>
              </a:rPr>
              <a:t>СПП </a:t>
            </a:r>
            <a:r>
              <a:rPr lang="ru-RU" sz="2000" dirty="0">
                <a:solidFill>
                  <a:srgbClr val="C00000"/>
                </a:solidFill>
              </a:rPr>
              <a:t>– времени).</a:t>
            </a:r>
          </a:p>
          <a:p>
            <a:r>
              <a:rPr lang="ru-RU" sz="2000" dirty="0">
                <a:solidFill>
                  <a:srgbClr val="002060"/>
                </a:solidFill>
              </a:rPr>
              <a:t>4.Природа с глубокой древности используется для оздоровления и лечения человека </a:t>
            </a:r>
            <a:r>
              <a:rPr lang="ru-RU" sz="2000" dirty="0">
                <a:solidFill>
                  <a:srgbClr val="C00000"/>
                </a:solidFill>
              </a:rPr>
              <a:t>(ПП).</a:t>
            </a:r>
          </a:p>
          <a:p>
            <a:r>
              <a:rPr lang="ru-RU" sz="2000" dirty="0">
                <a:solidFill>
                  <a:srgbClr val="002060"/>
                </a:solidFill>
              </a:rPr>
              <a:t>5.Чтобы не заблудиться в лесах, надо знать </a:t>
            </a:r>
            <a:r>
              <a:rPr lang="ru-RU" sz="2000" dirty="0" smtClean="0">
                <a:solidFill>
                  <a:srgbClr val="002060"/>
                </a:solidFill>
              </a:rPr>
              <a:t>приметы </a:t>
            </a:r>
            <a:r>
              <a:rPr lang="ru-RU" sz="2000" dirty="0" smtClean="0">
                <a:solidFill>
                  <a:srgbClr val="C00000"/>
                </a:solidFill>
              </a:rPr>
              <a:t>(СПП </a:t>
            </a:r>
            <a:r>
              <a:rPr lang="ru-RU" sz="2000" dirty="0">
                <a:solidFill>
                  <a:srgbClr val="C00000"/>
                </a:solidFill>
              </a:rPr>
              <a:t>– цели).</a:t>
            </a:r>
          </a:p>
          <a:p>
            <a:r>
              <a:rPr lang="ru-RU" sz="2000" dirty="0">
                <a:solidFill>
                  <a:srgbClr val="002060"/>
                </a:solidFill>
              </a:rPr>
              <a:t>6.Люблю грозу в начале </a:t>
            </a:r>
            <a:r>
              <a:rPr lang="ru-RU" sz="2000" dirty="0" smtClean="0">
                <a:solidFill>
                  <a:srgbClr val="002060"/>
                </a:solidFill>
              </a:rPr>
              <a:t>мая </a:t>
            </a:r>
            <a:r>
              <a:rPr lang="ru-RU" sz="2000" dirty="0" smtClean="0">
                <a:solidFill>
                  <a:srgbClr val="C00000"/>
                </a:solidFill>
              </a:rPr>
              <a:t>(ПП).</a:t>
            </a:r>
            <a:endParaRPr lang="ru-RU" sz="2000" dirty="0">
              <a:solidFill>
                <a:srgbClr val="C00000"/>
              </a:solidFill>
            </a:endParaRPr>
          </a:p>
          <a:p>
            <a:r>
              <a:rPr lang="ru-RU" sz="2000" dirty="0">
                <a:solidFill>
                  <a:srgbClr val="002060"/>
                </a:solidFill>
              </a:rPr>
              <a:t>7.Дорогою свободною иди, куда влечёт тебя свободный </a:t>
            </a:r>
            <a:r>
              <a:rPr lang="ru-RU" sz="2000" dirty="0" smtClean="0">
                <a:solidFill>
                  <a:srgbClr val="002060"/>
                </a:solidFill>
              </a:rPr>
              <a:t>ум </a:t>
            </a:r>
            <a:r>
              <a:rPr lang="ru-RU" sz="2000" dirty="0" smtClean="0">
                <a:solidFill>
                  <a:srgbClr val="C00000"/>
                </a:solidFill>
              </a:rPr>
              <a:t>(</a:t>
            </a:r>
            <a:r>
              <a:rPr lang="ru-RU" sz="2000" dirty="0">
                <a:solidFill>
                  <a:srgbClr val="C00000"/>
                </a:solidFill>
              </a:rPr>
              <a:t>СПП – места).</a:t>
            </a:r>
          </a:p>
          <a:p>
            <a:r>
              <a:rPr lang="ru-RU" sz="2000" dirty="0">
                <a:solidFill>
                  <a:srgbClr val="002060"/>
                </a:solidFill>
              </a:rPr>
              <a:t>8.Дни поздней осени бранят </a:t>
            </a:r>
            <a:r>
              <a:rPr lang="ru-RU" sz="2000" dirty="0" smtClean="0">
                <a:solidFill>
                  <a:srgbClr val="002060"/>
                </a:solidFill>
              </a:rPr>
              <a:t>обыкновенно </a:t>
            </a:r>
            <a:r>
              <a:rPr lang="ru-RU" sz="2000" dirty="0" smtClean="0">
                <a:solidFill>
                  <a:srgbClr val="C00000"/>
                </a:solidFill>
              </a:rPr>
              <a:t>(</a:t>
            </a:r>
            <a:r>
              <a:rPr lang="ru-RU" sz="2000" dirty="0">
                <a:solidFill>
                  <a:srgbClr val="C00000"/>
                </a:solidFill>
              </a:rPr>
              <a:t>ПП).</a:t>
            </a:r>
          </a:p>
          <a:p>
            <a:r>
              <a:rPr lang="ru-RU" sz="2000" dirty="0">
                <a:solidFill>
                  <a:srgbClr val="002060"/>
                </a:solidFill>
              </a:rPr>
              <a:t>9.Вскоре они к ней искренне привязались, потому что нельзя было её узнать и не </a:t>
            </a:r>
            <a:r>
              <a:rPr lang="ru-RU" sz="2000" dirty="0" smtClean="0">
                <a:solidFill>
                  <a:srgbClr val="002060"/>
                </a:solidFill>
              </a:rPr>
              <a:t>полюбить </a:t>
            </a:r>
            <a:r>
              <a:rPr lang="ru-RU" sz="2000" dirty="0" smtClean="0">
                <a:solidFill>
                  <a:srgbClr val="C00000"/>
                </a:solidFill>
              </a:rPr>
              <a:t>(СПП </a:t>
            </a:r>
            <a:r>
              <a:rPr lang="ru-RU" sz="2000" dirty="0">
                <a:solidFill>
                  <a:srgbClr val="C00000"/>
                </a:solidFill>
              </a:rPr>
              <a:t>– причины).</a:t>
            </a:r>
          </a:p>
          <a:p>
            <a:r>
              <a:rPr lang="ru-RU" sz="2000" dirty="0">
                <a:solidFill>
                  <a:srgbClr val="002060"/>
                </a:solidFill>
              </a:rPr>
              <a:t>10.Подлинное большое искусство возвышает ум и душу </a:t>
            </a:r>
            <a:r>
              <a:rPr lang="ru-RU" sz="2000" dirty="0" smtClean="0">
                <a:solidFill>
                  <a:srgbClr val="002060"/>
                </a:solidFill>
              </a:rPr>
              <a:t>народа (</a:t>
            </a:r>
            <a:r>
              <a:rPr lang="ru-RU" sz="2000" dirty="0">
                <a:solidFill>
                  <a:srgbClr val="C00000"/>
                </a:solidFill>
              </a:rPr>
              <a:t>ПП).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721210" y="6210607"/>
            <a:ext cx="4608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(СПП: </a:t>
            </a:r>
            <a:r>
              <a:rPr lang="ru-RU" b="1" dirty="0">
                <a:solidFill>
                  <a:srgbClr val="002060"/>
                </a:solidFill>
              </a:rPr>
              <a:t>13579;</a:t>
            </a:r>
            <a:r>
              <a:rPr lang="ru-RU" b="1" dirty="0">
                <a:solidFill>
                  <a:srgbClr val="C00000"/>
                </a:solidFill>
              </a:rPr>
              <a:t> ПП</a:t>
            </a:r>
            <a:r>
              <a:rPr lang="ru-RU" b="1" dirty="0" smtClean="0">
                <a:solidFill>
                  <a:srgbClr val="C00000"/>
                </a:solidFill>
              </a:rPr>
              <a:t>: </a:t>
            </a:r>
            <a:r>
              <a:rPr lang="ru-RU" b="1" dirty="0" smtClean="0">
                <a:solidFill>
                  <a:srgbClr val="002060"/>
                </a:solidFill>
              </a:rPr>
              <a:t>246810</a:t>
            </a:r>
            <a:r>
              <a:rPr lang="ru-RU" b="1" dirty="0">
                <a:solidFill>
                  <a:srgbClr val="002060"/>
                </a:solidFill>
              </a:rPr>
              <a:t>)</a:t>
            </a:r>
            <a:r>
              <a:rPr lang="ru-RU" b="1" dirty="0">
                <a:solidFill>
                  <a:srgbClr val="C0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91881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0"/>
            <a:ext cx="25837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7030A0"/>
                </a:solidFill>
              </a:rPr>
              <a:t>Тестирование</a:t>
            </a:r>
            <a:endParaRPr lang="ru-RU" sz="2400" dirty="0">
              <a:solidFill>
                <a:srgbClr val="7030A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461665"/>
            <a:ext cx="8820472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1.Мы ночевали в гостинице, где уже останавливались.</a:t>
            </a:r>
          </a:p>
          <a:p>
            <a:r>
              <a:rPr lang="ru-RU" dirty="0">
                <a:solidFill>
                  <a:srgbClr val="002060"/>
                </a:solidFill>
              </a:rPr>
              <a:t>А)Определительное Б)Изъяснительное В)Обстоятельственные места Г)Обстоятельственные времени Д)Обстоятельственные сравнения.    </a:t>
            </a:r>
            <a:r>
              <a:rPr lang="ru-RU" dirty="0" smtClean="0">
                <a:solidFill>
                  <a:srgbClr val="C00000"/>
                </a:solidFill>
              </a:rPr>
              <a:t>(А)  </a:t>
            </a:r>
            <a:r>
              <a:rPr lang="ru-RU" dirty="0" smtClean="0">
                <a:solidFill>
                  <a:srgbClr val="002060"/>
                </a:solidFill>
              </a:rPr>
              <a:t>                                       </a:t>
            </a:r>
            <a:endParaRPr lang="ru-RU" dirty="0">
              <a:solidFill>
                <a:srgbClr val="002060"/>
              </a:solidFill>
            </a:endParaRPr>
          </a:p>
          <a:p>
            <a:r>
              <a:rPr lang="ru-RU" dirty="0">
                <a:solidFill>
                  <a:srgbClr val="002060"/>
                </a:solidFill>
              </a:rPr>
              <a:t>2.Ты не спросил, где я должен тебя ждать.</a:t>
            </a:r>
          </a:p>
          <a:p>
            <a:r>
              <a:rPr lang="ru-RU" dirty="0">
                <a:solidFill>
                  <a:srgbClr val="002060"/>
                </a:solidFill>
              </a:rPr>
              <a:t>А)Определительное Б)Изъяснительное В)Обстоятельственные места Г)Обстоятельственные времени Д)Обстоятельственные сравнения.  </a:t>
            </a:r>
            <a:r>
              <a:rPr lang="ru-RU" dirty="0" smtClean="0">
                <a:solidFill>
                  <a:srgbClr val="002060"/>
                </a:solidFill>
              </a:rPr>
              <a:t>(</a:t>
            </a:r>
            <a:r>
              <a:rPr lang="ru-RU" dirty="0" smtClean="0">
                <a:solidFill>
                  <a:srgbClr val="C00000"/>
                </a:solidFill>
              </a:rPr>
              <a:t>Б)                                        </a:t>
            </a:r>
            <a:endParaRPr lang="ru-RU" dirty="0">
              <a:solidFill>
                <a:srgbClr val="C00000"/>
              </a:solidFill>
            </a:endParaRPr>
          </a:p>
          <a:p>
            <a:r>
              <a:rPr lang="ru-RU" dirty="0">
                <a:solidFill>
                  <a:srgbClr val="002060"/>
                </a:solidFill>
              </a:rPr>
              <a:t>3.Алексей пополз туда, где теперь уже совсем ясно были различимы звуки канонады.</a:t>
            </a:r>
          </a:p>
          <a:p>
            <a:r>
              <a:rPr lang="ru-RU" dirty="0">
                <a:solidFill>
                  <a:srgbClr val="002060"/>
                </a:solidFill>
              </a:rPr>
              <a:t>А)Определительное Б)Изъяснительное В)Обстоятельственные места Г)Обстоятельственные времени Д)Обстоятельственные сравнения.       </a:t>
            </a:r>
            <a:r>
              <a:rPr lang="ru-RU" dirty="0" smtClean="0">
                <a:solidFill>
                  <a:srgbClr val="C00000"/>
                </a:solidFill>
              </a:rPr>
              <a:t>(В)                                </a:t>
            </a:r>
            <a:endParaRPr lang="ru-RU" dirty="0">
              <a:solidFill>
                <a:srgbClr val="C00000"/>
              </a:solidFill>
            </a:endParaRPr>
          </a:p>
          <a:p>
            <a:r>
              <a:rPr lang="ru-RU" dirty="0">
                <a:solidFill>
                  <a:srgbClr val="002060"/>
                </a:solidFill>
              </a:rPr>
              <a:t>4. Язык – это брод через реку времени, он ведет нас к жилищу ушедших; но туда не сможет прийти тот,   кто боится глубокой воды. 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</a:rPr>
              <a:t>(</a:t>
            </a:r>
            <a:r>
              <a:rPr lang="ru-RU" dirty="0">
                <a:solidFill>
                  <a:srgbClr val="002060"/>
                </a:solidFill>
              </a:rPr>
              <a:t>Владислав Маркович  </a:t>
            </a:r>
            <a:r>
              <a:rPr lang="ru-RU" dirty="0" err="1">
                <a:solidFill>
                  <a:srgbClr val="002060"/>
                </a:solidFill>
              </a:rPr>
              <a:t>Иллич-Свитыч</a:t>
            </a:r>
            <a:r>
              <a:rPr lang="ru-RU" dirty="0">
                <a:solidFill>
                  <a:srgbClr val="002060"/>
                </a:solidFill>
              </a:rPr>
              <a:t>)</a:t>
            </a:r>
          </a:p>
          <a:p>
            <a:r>
              <a:rPr lang="ru-RU" dirty="0">
                <a:solidFill>
                  <a:srgbClr val="002060"/>
                </a:solidFill>
              </a:rPr>
              <a:t>А)ССП, БСП, СПП Б)СПП, ССП, БСП 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</a:rPr>
              <a:t>В)БСП</a:t>
            </a:r>
            <a:r>
              <a:rPr lang="ru-RU" dirty="0">
                <a:solidFill>
                  <a:srgbClr val="002060"/>
                </a:solidFill>
              </a:rPr>
              <a:t>, ССП, СПП Г)СПП, БСП, ССП      </a:t>
            </a:r>
            <a:r>
              <a:rPr lang="ru-RU" dirty="0" smtClean="0">
                <a:solidFill>
                  <a:srgbClr val="002060"/>
                </a:solidFill>
              </a:rPr>
              <a:t>           </a:t>
            </a:r>
            <a:r>
              <a:rPr lang="ru-RU" dirty="0" smtClean="0">
                <a:solidFill>
                  <a:srgbClr val="C00000"/>
                </a:solidFill>
              </a:rPr>
              <a:t>(В)</a:t>
            </a:r>
            <a:endParaRPr lang="ru-RU" dirty="0">
              <a:solidFill>
                <a:srgbClr val="C00000"/>
              </a:solidFill>
            </a:endParaRPr>
          </a:p>
          <a:p>
            <a:r>
              <a:rPr lang="ru-RU" dirty="0">
                <a:solidFill>
                  <a:srgbClr val="002060"/>
                </a:solidFill>
              </a:rPr>
              <a:t>5. Обращайтесь почтительно с этим могущественным орудием; в руках умелых оно в состоянии совершать    чудеса  (Иван Сергеевич Тургенев)</a:t>
            </a:r>
          </a:p>
          <a:p>
            <a:r>
              <a:rPr lang="ru-RU" dirty="0">
                <a:solidFill>
                  <a:srgbClr val="002060"/>
                </a:solidFill>
              </a:rPr>
              <a:t>А)Сложносочиненное предложение Б) Сложноподчиненное предложение В)Бессоюзное предложение Г) Простое предложение       </a:t>
            </a:r>
            <a:r>
              <a:rPr lang="ru-RU" dirty="0" smtClean="0">
                <a:solidFill>
                  <a:srgbClr val="C00000"/>
                </a:solidFill>
              </a:rPr>
              <a:t>(В)                                       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9163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404664"/>
            <a:ext cx="8136904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2060"/>
                </a:solidFill>
              </a:rPr>
              <a:t>1.Украшать жизнь – значит сохранять землю, всё прекрасное, что есть на ней. 2.Самое главное украшение земли – человек. 3.Умный, честный, нравственный. 4.И если все люди будут такими, тогда они смогут сохранить и ещё больше украсить нашу планету. 5.Мы приходим в жизнь, чтобы оставить о себе память. 6.С давних пор считалось: жизнь не полная, если ты не посадил ни одного дерева.</a:t>
            </a:r>
          </a:p>
          <a:p>
            <a:r>
              <a:rPr lang="ru-RU" sz="2000" dirty="0">
                <a:solidFill>
                  <a:srgbClr val="002060"/>
                </a:solidFill>
              </a:rPr>
              <a:t>7.Украшать землю – это значит и совсем жаром сердечным защищать её от бед.  8.Улучшать землю - это ещё значит улучшать жизнь и самих людей.  9.Человек – часть природы, только мыслящая. 10.Он подвластен тем же меркам, которыми мы измеряем красоту природы.  11. Если говорить о красоте природы, то, как мне кажется, она начинается с естественности. 12. Удовольствие испытываешь, когда уступаешь место женщине, старику, потому что в этот момент ты включаешь себя в систему нормальных человеческих отношений.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43608" y="25572"/>
            <a:ext cx="37914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Что значит украшать землю?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5517232"/>
            <a:ext cx="784887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err="1">
                <a:solidFill>
                  <a:srgbClr val="7030A0"/>
                </a:solidFill>
              </a:rPr>
              <a:t>Серге́й</a:t>
            </a:r>
            <a:r>
              <a:rPr lang="ru-RU" b="1" dirty="0">
                <a:solidFill>
                  <a:srgbClr val="7030A0"/>
                </a:solidFill>
              </a:rPr>
              <a:t> </a:t>
            </a:r>
            <a:r>
              <a:rPr lang="ru-RU" b="1" dirty="0" err="1">
                <a:solidFill>
                  <a:srgbClr val="7030A0"/>
                </a:solidFill>
              </a:rPr>
              <a:t>Аполлина́риевич</a:t>
            </a:r>
            <a:r>
              <a:rPr lang="ru-RU" b="1" dirty="0">
                <a:solidFill>
                  <a:srgbClr val="7030A0"/>
                </a:solidFill>
              </a:rPr>
              <a:t> </a:t>
            </a:r>
            <a:r>
              <a:rPr lang="ru-RU" b="1" dirty="0" err="1">
                <a:solidFill>
                  <a:srgbClr val="7030A0"/>
                </a:solidFill>
              </a:rPr>
              <a:t>Гера́симов</a:t>
            </a:r>
            <a:r>
              <a:rPr lang="ru-RU" b="1" dirty="0">
                <a:solidFill>
                  <a:srgbClr val="7030A0"/>
                </a:solidFill>
              </a:rPr>
              <a:t> (21 мая (3 июня) 1906, Кундравы, Российская империя — 26 ноября 1985, Москва, СССР) — советский кинорежиссёр, актёр, сценарист, драматург и педагог, профессор ВГИКа.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5169" y="1628800"/>
            <a:ext cx="2017329" cy="1611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808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116632"/>
            <a:ext cx="14782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</a:rPr>
              <a:t>Ответы: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578297"/>
            <a:ext cx="885698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1.Из предложений 10-12 выпишите словосочетание, построенное на основе управления. Замените данное словосочетание , построенное на основе управления, словосочетанием со связью согласование. Напишите получившееся словосочетание. Объясните, в чём разница в смысловом значении данных словосочетаний.</a:t>
            </a:r>
          </a:p>
          <a:p>
            <a:r>
              <a:rPr lang="ru-RU" dirty="0">
                <a:solidFill>
                  <a:srgbClr val="C00000"/>
                </a:solidFill>
              </a:rPr>
              <a:t>Ответ: </a:t>
            </a:r>
            <a:r>
              <a:rPr lang="ru-RU" dirty="0">
                <a:solidFill>
                  <a:srgbClr val="002060"/>
                </a:solidFill>
              </a:rPr>
              <a:t>о красоте природы – природная красота: "природная красота" говорят как правило о человеке, например: У девушки природная красота. Это значит, что девушка очень красива без косметики и пластических операций. Ей не обязательно наносить макияж, она  итак красавица. "Красота природы" - это говорят о природе, в значении красивая природа.</a:t>
            </a:r>
          </a:p>
          <a:p>
            <a:r>
              <a:rPr lang="ru-RU" dirty="0">
                <a:solidFill>
                  <a:srgbClr val="002060"/>
                </a:solidFill>
              </a:rPr>
              <a:t>2.В  предложениях 7-12 найдите вариант ответа, в котором средством выразительности речи является метафора.  Запишите номер этого предложения и выпишите метафору.</a:t>
            </a:r>
          </a:p>
          <a:p>
            <a:r>
              <a:rPr lang="ru-RU" dirty="0">
                <a:solidFill>
                  <a:srgbClr val="C00000"/>
                </a:solidFill>
              </a:rPr>
              <a:t>Ответ: </a:t>
            </a:r>
            <a:r>
              <a:rPr lang="ru-RU" dirty="0">
                <a:solidFill>
                  <a:srgbClr val="002060"/>
                </a:solidFill>
              </a:rPr>
              <a:t>7 </a:t>
            </a:r>
            <a:r>
              <a:rPr lang="ru-RU" dirty="0" err="1">
                <a:solidFill>
                  <a:srgbClr val="002060"/>
                </a:solidFill>
              </a:rPr>
              <a:t>жаромсердечным</a:t>
            </a:r>
            <a:endParaRPr lang="ru-RU" dirty="0">
              <a:solidFill>
                <a:srgbClr val="002060"/>
              </a:solidFill>
            </a:endParaRPr>
          </a:p>
          <a:p>
            <a:r>
              <a:rPr lang="ru-RU" dirty="0">
                <a:solidFill>
                  <a:srgbClr val="002060"/>
                </a:solidFill>
              </a:rPr>
              <a:t>3.Среди предложений 1-6 найдите сложноподчинённое предложение с придаточным условия. Запишите номер этого предложения. </a:t>
            </a:r>
            <a:r>
              <a:rPr lang="ru-RU" dirty="0">
                <a:solidFill>
                  <a:srgbClr val="C00000"/>
                </a:solidFill>
              </a:rPr>
              <a:t>Ответ: </a:t>
            </a:r>
            <a:r>
              <a:rPr lang="ru-RU" dirty="0">
                <a:solidFill>
                  <a:srgbClr val="002060"/>
                </a:solidFill>
              </a:rPr>
              <a:t>4</a:t>
            </a:r>
          </a:p>
          <a:p>
            <a:r>
              <a:rPr lang="ru-RU" dirty="0">
                <a:solidFill>
                  <a:srgbClr val="002060"/>
                </a:solidFill>
              </a:rPr>
              <a:t>4.Среди предложений 7-12 найдите такое, которое соответствует схеме: [сущ. </a:t>
            </a:r>
            <a:r>
              <a:rPr lang="ru-RU" dirty="0" err="1">
                <a:solidFill>
                  <a:srgbClr val="002060"/>
                </a:solidFill>
              </a:rPr>
              <a:t>И.п</a:t>
            </a:r>
            <a:r>
              <a:rPr lang="ru-RU" dirty="0">
                <a:solidFill>
                  <a:srgbClr val="002060"/>
                </a:solidFill>
              </a:rPr>
              <a:t>. –  </a:t>
            </a:r>
            <a:r>
              <a:rPr lang="ru-RU" dirty="0" err="1">
                <a:solidFill>
                  <a:srgbClr val="002060"/>
                </a:solidFill>
              </a:rPr>
              <a:t>сущ.И.п</a:t>
            </a:r>
            <a:r>
              <a:rPr lang="ru-RU" dirty="0">
                <a:solidFill>
                  <a:srgbClr val="002060"/>
                </a:solidFill>
              </a:rPr>
              <a:t>.]. Запишите номер этого предложения.  </a:t>
            </a:r>
            <a:r>
              <a:rPr lang="ru-RU" dirty="0">
                <a:solidFill>
                  <a:srgbClr val="C00000"/>
                </a:solidFill>
              </a:rPr>
              <a:t>Ответ</a:t>
            </a:r>
            <a:r>
              <a:rPr lang="ru-RU" dirty="0">
                <a:solidFill>
                  <a:srgbClr val="002060"/>
                </a:solidFill>
              </a:rPr>
              <a:t>: 9</a:t>
            </a:r>
          </a:p>
          <a:p>
            <a:r>
              <a:rPr lang="ru-RU" dirty="0">
                <a:solidFill>
                  <a:srgbClr val="002060"/>
                </a:solidFill>
              </a:rPr>
              <a:t>5.Среди предложений 7-12 найдите такое, которое осложнено вводной конструкцией. Запишите номер этого предложения.  </a:t>
            </a:r>
            <a:r>
              <a:rPr lang="ru-RU" dirty="0">
                <a:solidFill>
                  <a:srgbClr val="C00000"/>
                </a:solidFill>
              </a:rPr>
              <a:t>Ответ: </a:t>
            </a:r>
            <a:r>
              <a:rPr lang="ru-RU" dirty="0">
                <a:solidFill>
                  <a:srgbClr val="002060"/>
                </a:solidFill>
              </a:rPr>
              <a:t>11</a:t>
            </a:r>
          </a:p>
        </p:txBody>
      </p:sp>
    </p:spTree>
    <p:extLst>
      <p:ext uri="{BB962C8B-B14F-4D97-AF65-F5344CB8AC3E}">
        <p14:creationId xmlns:p14="http://schemas.microsoft.com/office/powerpoint/2010/main" val="2780385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995120" cy="634082"/>
          </a:xfrm>
        </p:spPr>
        <p:txBody>
          <a:bodyPr/>
          <a:lstStyle/>
          <a:p>
            <a:r>
              <a:rPr lang="ru-RU" dirty="0" smtClean="0"/>
              <a:t>Приём </a:t>
            </a:r>
            <a:r>
              <a:rPr lang="ru-RU" dirty="0" smtClean="0">
                <a:solidFill>
                  <a:srgbClr val="7030A0"/>
                </a:solidFill>
              </a:rPr>
              <a:t>«Пейзаж»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212976"/>
            <a:ext cx="5045816" cy="3456384"/>
          </a:xfrm>
        </p:spPr>
      </p:pic>
      <p:pic>
        <p:nvPicPr>
          <p:cNvPr id="7" name="Объект 6"/>
          <p:cNvPicPr>
            <a:picLocks noGrp="1" noChangeAspect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0"/>
            <a:ext cx="3543487" cy="4572000"/>
          </a:xfrm>
        </p:spPr>
      </p:pic>
      <p:sp>
        <p:nvSpPr>
          <p:cNvPr id="8" name="TextBox 7"/>
          <p:cNvSpPr txBox="1"/>
          <p:nvPr/>
        </p:nvSpPr>
        <p:spPr>
          <a:xfrm>
            <a:off x="395536" y="2780928"/>
            <a:ext cx="48189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7030A0"/>
                </a:solidFill>
              </a:rPr>
              <a:t>И. </a:t>
            </a:r>
            <a:r>
              <a:rPr lang="ru-RU" b="1" dirty="0" err="1" smtClean="0">
                <a:solidFill>
                  <a:srgbClr val="7030A0"/>
                </a:solidFill>
              </a:rPr>
              <a:t>С.Остроухов</a:t>
            </a:r>
            <a:r>
              <a:rPr lang="ru-RU" b="1" dirty="0" smtClean="0">
                <a:solidFill>
                  <a:srgbClr val="7030A0"/>
                </a:solidFill>
              </a:rPr>
              <a:t> </a:t>
            </a:r>
            <a:r>
              <a:rPr lang="ru-RU" b="1" dirty="0">
                <a:solidFill>
                  <a:srgbClr val="7030A0"/>
                </a:solidFill>
              </a:rPr>
              <a:t>«Первая зелень» 1887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36096" y="4725144"/>
            <a:ext cx="32403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7030A0"/>
                </a:solidFill>
              </a:rPr>
              <a:t>Исаак </a:t>
            </a:r>
            <a:r>
              <a:rPr lang="ru-RU" b="1" dirty="0" smtClean="0">
                <a:solidFill>
                  <a:srgbClr val="7030A0"/>
                </a:solidFill>
              </a:rPr>
              <a:t> Ильич Левитан</a:t>
            </a:r>
            <a:r>
              <a:rPr lang="ru-RU" b="1" dirty="0">
                <a:solidFill>
                  <a:srgbClr val="7030A0"/>
                </a:solidFill>
              </a:rPr>
              <a:t>. </a:t>
            </a:r>
            <a:endParaRPr lang="ru-RU" b="1" dirty="0" smtClean="0">
              <a:solidFill>
                <a:srgbClr val="7030A0"/>
              </a:solidFill>
            </a:endParaRPr>
          </a:p>
          <a:p>
            <a:r>
              <a:rPr lang="ru-RU" b="1" dirty="0" smtClean="0">
                <a:solidFill>
                  <a:srgbClr val="7030A0"/>
                </a:solidFill>
              </a:rPr>
              <a:t>«</a:t>
            </a:r>
            <a:r>
              <a:rPr lang="ru-RU" b="1" dirty="0">
                <a:solidFill>
                  <a:srgbClr val="7030A0"/>
                </a:solidFill>
              </a:rPr>
              <a:t>Осенний день в Сокольниках»</a:t>
            </a:r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02588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404664"/>
            <a:ext cx="31101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7030A0"/>
                </a:solidFill>
              </a:rPr>
              <a:t>Домашнее задание:</a:t>
            </a:r>
            <a:endParaRPr lang="ru-RU" sz="2400" dirty="0">
              <a:solidFill>
                <a:srgbClr val="7030A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1844824"/>
            <a:ext cx="72008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002060"/>
                </a:solidFill>
              </a:rPr>
              <a:t>1.Повторить сведения по теме: «СП. Союзные и бессоюзные предложения».</a:t>
            </a:r>
          </a:p>
          <a:p>
            <a:r>
              <a:rPr lang="ru-RU" sz="2800" dirty="0">
                <a:solidFill>
                  <a:srgbClr val="002060"/>
                </a:solidFill>
              </a:rPr>
              <a:t>2.Составить интеллект-карту на тему «</a:t>
            </a:r>
            <a:r>
              <a:rPr lang="ru-RU" sz="2800" dirty="0" smtClean="0">
                <a:solidFill>
                  <a:srgbClr val="002060"/>
                </a:solidFill>
              </a:rPr>
              <a:t>СП: ССП</a:t>
            </a:r>
            <a:r>
              <a:rPr lang="ru-RU" sz="2800" dirty="0">
                <a:solidFill>
                  <a:srgbClr val="002060"/>
                </a:solidFill>
              </a:rPr>
              <a:t>, СПП, БСП».</a:t>
            </a:r>
          </a:p>
          <a:p>
            <a:r>
              <a:rPr lang="ru-RU" sz="2800" dirty="0">
                <a:solidFill>
                  <a:srgbClr val="002060"/>
                </a:solidFill>
              </a:rPr>
              <a:t>3.Выписать из рассказа «Судьба человека» </a:t>
            </a:r>
            <a:r>
              <a:rPr lang="ru-RU" sz="2800" dirty="0" err="1">
                <a:solidFill>
                  <a:srgbClr val="002060"/>
                </a:solidFill>
              </a:rPr>
              <a:t>М.А.Шолохова</a:t>
            </a:r>
            <a:r>
              <a:rPr lang="ru-RU" sz="2800" dirty="0">
                <a:solidFill>
                  <a:srgbClr val="002060"/>
                </a:solidFill>
              </a:rPr>
              <a:t>  6 предложений(2 –ССП, 2- СПП, 2- БСП)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286000" y="26369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921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95536" y="260648"/>
            <a:ext cx="3600400" cy="6408712"/>
          </a:xfrm>
        </p:spPr>
        <p:txBody>
          <a:bodyPr>
            <a:normAutofit fontScale="92500" lnSpcReduction="20000"/>
          </a:bodyPr>
          <a:lstStyle/>
          <a:p>
            <a:r>
              <a:rPr lang="ru-RU" sz="2800" dirty="0">
                <a:solidFill>
                  <a:srgbClr val="002060"/>
                </a:solidFill>
              </a:rPr>
              <a:t>Русский язык – это язык Пушкина и Толстого, </a:t>
            </a:r>
            <a:r>
              <a:rPr lang="ru-RU" sz="2800" dirty="0" smtClean="0">
                <a:solidFill>
                  <a:srgbClr val="002060"/>
                </a:solidFill>
              </a:rPr>
              <a:t>                                                                           Достоевского </a:t>
            </a:r>
            <a:r>
              <a:rPr lang="ru-RU" sz="2800" dirty="0">
                <a:solidFill>
                  <a:srgbClr val="002060"/>
                </a:solidFill>
              </a:rPr>
              <a:t>и Тургенева, Чехова и Горького</a:t>
            </a:r>
            <a:r>
              <a:rPr lang="ru-RU" sz="2800" dirty="0" smtClean="0">
                <a:solidFill>
                  <a:srgbClr val="002060"/>
                </a:solidFill>
              </a:rPr>
              <a:t>,                                                                                 это </a:t>
            </a:r>
            <a:r>
              <a:rPr lang="ru-RU" sz="2800" dirty="0">
                <a:solidFill>
                  <a:srgbClr val="002060"/>
                </a:solidFill>
              </a:rPr>
              <a:t>тот «могучий и прекрасный», на котором </a:t>
            </a:r>
            <a:r>
              <a:rPr lang="ru-RU" sz="2800" dirty="0" smtClean="0">
                <a:solidFill>
                  <a:srgbClr val="002060"/>
                </a:solidFill>
              </a:rPr>
              <a:t>создана                                                                                                                                                                     </a:t>
            </a:r>
            <a:r>
              <a:rPr lang="ru-RU" sz="2800" dirty="0">
                <a:solidFill>
                  <a:srgbClr val="002060"/>
                </a:solidFill>
              </a:rPr>
              <a:t>великая литература, пользующаяся заслуженной </a:t>
            </a:r>
            <a:r>
              <a:rPr lang="ru-RU" sz="2800" dirty="0" smtClean="0">
                <a:solidFill>
                  <a:srgbClr val="002060"/>
                </a:solidFill>
              </a:rPr>
              <a:t>                                                                                    </a:t>
            </a:r>
            <a:r>
              <a:rPr lang="ru-RU" sz="2800" dirty="0">
                <a:solidFill>
                  <a:srgbClr val="002060"/>
                </a:solidFill>
              </a:rPr>
              <a:t>славой и признанием всего человечества</a:t>
            </a:r>
            <a:r>
              <a:rPr lang="ru-RU" sz="2800" dirty="0" smtClean="0">
                <a:solidFill>
                  <a:srgbClr val="002060"/>
                </a:solidFill>
              </a:rPr>
              <a:t>.</a:t>
            </a:r>
          </a:p>
          <a:p>
            <a:endParaRPr lang="ru-RU" dirty="0"/>
          </a:p>
          <a:p>
            <a:r>
              <a:rPr lang="ru-RU" dirty="0"/>
              <a:t> </a:t>
            </a:r>
            <a:r>
              <a:rPr lang="ru-RU" b="1" dirty="0">
                <a:solidFill>
                  <a:srgbClr val="0070C0"/>
                </a:solidFill>
              </a:rPr>
              <a:t>Олесь Гончар. 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124744"/>
            <a:ext cx="4164384" cy="4330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9799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2884"/>
            <a:ext cx="4032448" cy="33822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427984" y="0"/>
            <a:ext cx="4278317" cy="67818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1. Слово или несколько слов, связанных между собой по смыслу и выражающих законченную мысль - это…. ( </a:t>
            </a:r>
            <a:r>
              <a:rPr lang="ru-RU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3)</a:t>
            </a:r>
            <a:r>
              <a:rPr lang="ru-RU" sz="1400" dirty="0" smtClean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ru-RU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2</a:t>
            </a:r>
            <a:r>
              <a:rPr lang="ru-RU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. Единица речи,  состоит из нескольких грамматических основ – это…(</a:t>
            </a:r>
            <a:r>
              <a:rPr lang="ru-RU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10)</a:t>
            </a:r>
            <a:r>
              <a:rPr lang="ru-RU" sz="1400" dirty="0" smtClean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ru-RU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3</a:t>
            </a:r>
            <a:r>
              <a:rPr lang="ru-RU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. Служебная часть речи, которая соединяет однородные члены в простых предложениях, а в сложных — объединяет два и более простых – это…(</a:t>
            </a:r>
            <a:r>
              <a:rPr lang="ru-RU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5)</a:t>
            </a:r>
            <a:r>
              <a:rPr lang="ru-RU" sz="1400" dirty="0" smtClean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ru-RU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4.Назовите </a:t>
            </a:r>
            <a:r>
              <a:rPr lang="ru-RU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виды синтаксической связи между словами и предложениями – это(2,8, </a:t>
            </a:r>
            <a:r>
              <a:rPr lang="ru-RU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7)</a:t>
            </a:r>
            <a:r>
              <a:rPr lang="ru-RU" sz="1400" dirty="0" smtClean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ru-RU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5.И</a:t>
            </a:r>
            <a:r>
              <a:rPr lang="ru-RU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, А, Но, ОДНАКО, ТАКЖЕ – это…( </a:t>
            </a:r>
            <a:r>
              <a:rPr lang="ru-RU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4)</a:t>
            </a:r>
            <a:r>
              <a:rPr lang="ru-RU" sz="1400" dirty="0" smtClean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ru-RU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6.ЧТО</a:t>
            </a:r>
            <a:r>
              <a:rPr lang="ru-RU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, БУДТО, СЛОВНО, ЕСЛИ – это…( 9 </a:t>
            </a:r>
            <a:r>
              <a:rPr lang="ru-RU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)</a:t>
            </a:r>
            <a:r>
              <a:rPr lang="ru-RU" sz="1400" dirty="0" smtClean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ru-RU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7.Определите</a:t>
            </a:r>
            <a:r>
              <a:rPr lang="ru-RU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, какому предложению по структуре принадлежит схема: [], [] – это… ( 1)</a:t>
            </a:r>
            <a:endParaRPr lang="ru-RU" sz="1400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8. Определите, какому предложению по структуре принадлежит схема: []или [] – это… </a:t>
            </a:r>
            <a:r>
              <a:rPr lang="ru-RU" sz="1400" dirty="0" smtClean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ru-RU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9</a:t>
            </a:r>
            <a:r>
              <a:rPr lang="ru-RU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. Определите, какому предложению по структуре принадлежит схема: [], (хотя…) –это</a:t>
            </a:r>
            <a:r>
              <a:rPr lang="ru-RU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..</a:t>
            </a:r>
            <a:endParaRPr lang="ru-RU" sz="1400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1520" y="3501008"/>
            <a:ext cx="4176464" cy="26407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15000"/>
              </a:lnSpc>
            </a:pPr>
            <a:r>
              <a:rPr lang="ru-RU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10. Главная значимая часть слова, в которой заключено общее лексическое значение однокоренных слов. Слова с одним и тем же корнем называют однокоренными или родственными. Вокруг корня группируются в слове все остальные значимые части: приставка, суффикс, окончание – это …( 6)</a:t>
            </a:r>
            <a:endParaRPr lang="ru-RU" sz="1400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820623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6" y="188640"/>
            <a:ext cx="8280921" cy="6387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860033" y="3382515"/>
            <a:ext cx="3816423" cy="23221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Задание:</a:t>
            </a:r>
            <a:r>
              <a:rPr lang="ru-RU" dirty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Из  ответа первого задания взять букву –Н-; из ответа второго задания - -И-;  из ответа  третьего задания  - -С-;  из ответа четвёртого  </a:t>
            </a:r>
            <a:r>
              <a:rPr lang="ru-RU" dirty="0" err="1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четвёртого</a:t>
            </a:r>
            <a:r>
              <a:rPr lang="ru-RU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 задания - -Т- -А-;  из пятого - -С-; из шестого - -И-: из седьмого – -С-     Из 10 </a:t>
            </a:r>
            <a:r>
              <a:rPr lang="ru-RU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– К</a:t>
            </a:r>
            <a:endParaRPr lang="ru-RU" sz="1400" dirty="0">
              <a:solidFill>
                <a:srgbClr val="00206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60032" y="6165304"/>
            <a:ext cx="26642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СИНТАКСИС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6011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16632"/>
            <a:ext cx="8424936" cy="2640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С русским языком можно творить чудеса. Нет ничего такого в жизни и в нашем сознании, что нельзя было бы передать русским словом.. .Нет таких звуков, красок, образов и мыслей - сложных и простых, - для которых не нашлось бы в нашем языке точного выражения</a:t>
            </a:r>
            <a:r>
              <a:rPr lang="ru-RU" sz="2400" b="1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.                </a:t>
            </a:r>
            <a:r>
              <a:rPr lang="ru-RU" sz="2400" dirty="0" err="1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К.Г.Паустовсуий</a:t>
            </a:r>
            <a:endParaRPr lang="ru-RU" sz="2000" dirty="0">
              <a:solidFill>
                <a:srgbClr val="7030A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2757355"/>
            <a:ext cx="842493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Берегите наш язык, наш прекрасный русский язык – это </a:t>
            </a:r>
            <a:r>
              <a:rPr lang="ru-RU" sz="2400" dirty="0" err="1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клад,это</a:t>
            </a:r>
            <a:r>
              <a:rPr lang="ru-RU" sz="2400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24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достояние, переданное нам нашими предшественниками! Обращайтесь почтительно с этим могущественным орудием; в руках умелых оно в состоянии совершать чудеса</a:t>
            </a:r>
            <a:r>
              <a:rPr lang="ru-RU" sz="2400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.             </a:t>
            </a:r>
            <a:r>
              <a:rPr lang="ru-RU" sz="2400" b="1" dirty="0" err="1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И.С.Тургенев</a:t>
            </a:r>
            <a:endParaRPr lang="ru-RU" sz="2000" b="1" dirty="0">
              <a:solidFill>
                <a:srgbClr val="7030A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8574" y="5157192"/>
            <a:ext cx="8208913" cy="1339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Русский язык — язык, созданный для поэзии, он необычайно богат и примечателен главным образом тонкостью оттенков.    </a:t>
            </a:r>
            <a:r>
              <a:rPr lang="ru-RU" sz="2400" dirty="0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П.МЕРИМЕ </a:t>
            </a:r>
            <a:endParaRPr lang="ru-RU" sz="2000" dirty="0">
              <a:solidFill>
                <a:srgbClr val="7030A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9742" y="217165"/>
            <a:ext cx="1328936" cy="16611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2156" y="2564904"/>
            <a:ext cx="1287096" cy="16662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0707" y="4877434"/>
            <a:ext cx="1400107" cy="18991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9384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188640"/>
            <a:ext cx="24320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rgbClr val="7030A0"/>
                </a:solidFill>
              </a:rPr>
              <a:t>Слуховой диктант</a:t>
            </a:r>
            <a:endParaRPr lang="ru-RU" sz="2000" dirty="0">
              <a:solidFill>
                <a:srgbClr val="7030A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889844"/>
            <a:ext cx="720080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</a:rPr>
              <a:t>1.Было уже часов десять вечера, и над садом светила полная </a:t>
            </a:r>
            <a:r>
              <a:rPr lang="ru-RU" sz="2400" dirty="0" smtClean="0">
                <a:solidFill>
                  <a:srgbClr val="002060"/>
                </a:solidFill>
              </a:rPr>
              <a:t>луна(</a:t>
            </a:r>
            <a:r>
              <a:rPr lang="ru-RU" sz="2400" dirty="0" smtClean="0">
                <a:solidFill>
                  <a:srgbClr val="C00000"/>
                </a:solidFill>
              </a:rPr>
              <a:t>ССП</a:t>
            </a:r>
            <a:r>
              <a:rPr lang="ru-RU" sz="2400" dirty="0" smtClean="0">
                <a:solidFill>
                  <a:srgbClr val="002060"/>
                </a:solidFill>
              </a:rPr>
              <a:t>).</a:t>
            </a:r>
            <a:endParaRPr lang="ru-RU" sz="2400" dirty="0">
              <a:solidFill>
                <a:srgbClr val="002060"/>
              </a:solidFill>
            </a:endParaRPr>
          </a:p>
          <a:p>
            <a:r>
              <a:rPr lang="ru-RU" sz="2400" dirty="0">
                <a:solidFill>
                  <a:srgbClr val="002060"/>
                </a:solidFill>
              </a:rPr>
              <a:t>2.В доме все уже легли, но никто не </a:t>
            </a:r>
            <a:r>
              <a:rPr lang="ru-RU" sz="2400" dirty="0" smtClean="0">
                <a:solidFill>
                  <a:srgbClr val="002060"/>
                </a:solidFill>
              </a:rPr>
              <a:t>спал(</a:t>
            </a:r>
            <a:r>
              <a:rPr lang="ru-RU" sz="2400" dirty="0" smtClean="0">
                <a:solidFill>
                  <a:srgbClr val="C00000"/>
                </a:solidFill>
              </a:rPr>
              <a:t>ССП</a:t>
            </a:r>
            <a:r>
              <a:rPr lang="ru-RU" sz="2400" dirty="0" smtClean="0">
                <a:solidFill>
                  <a:srgbClr val="002060"/>
                </a:solidFill>
              </a:rPr>
              <a:t>).</a:t>
            </a:r>
            <a:endParaRPr lang="ru-RU" sz="2400" dirty="0">
              <a:solidFill>
                <a:srgbClr val="002060"/>
              </a:solidFill>
            </a:endParaRPr>
          </a:p>
          <a:p>
            <a:r>
              <a:rPr lang="ru-RU" sz="2400" dirty="0">
                <a:solidFill>
                  <a:srgbClr val="002060"/>
                </a:solidFill>
              </a:rPr>
              <a:t>3.Лето выдалось серое и холодное, деревья были мокрые(</a:t>
            </a:r>
            <a:r>
              <a:rPr lang="ru-RU" sz="2400" dirty="0">
                <a:solidFill>
                  <a:srgbClr val="C00000"/>
                </a:solidFill>
              </a:rPr>
              <a:t>БСП</a:t>
            </a:r>
            <a:r>
              <a:rPr lang="ru-RU" sz="2400" dirty="0">
                <a:solidFill>
                  <a:srgbClr val="002060"/>
                </a:solidFill>
              </a:rPr>
              <a:t>).</a:t>
            </a:r>
          </a:p>
          <a:p>
            <a:r>
              <a:rPr lang="ru-RU" sz="2400" dirty="0">
                <a:solidFill>
                  <a:srgbClr val="002060"/>
                </a:solidFill>
              </a:rPr>
              <a:t>4.Надя простилась и пошла к себе наверх, легла и тотчас уснула(</a:t>
            </a:r>
            <a:r>
              <a:rPr lang="ru-RU" sz="2400" dirty="0">
                <a:solidFill>
                  <a:srgbClr val="C00000"/>
                </a:solidFill>
              </a:rPr>
              <a:t>ПП</a:t>
            </a:r>
            <a:r>
              <a:rPr lang="ru-RU" sz="2400" dirty="0">
                <a:solidFill>
                  <a:srgbClr val="002060"/>
                </a:solidFill>
              </a:rPr>
              <a:t>).</a:t>
            </a:r>
          </a:p>
          <a:p>
            <a:r>
              <a:rPr lang="ru-RU" sz="2400" dirty="0">
                <a:solidFill>
                  <a:srgbClr val="002060"/>
                </a:solidFill>
              </a:rPr>
              <a:t>5.Прошла осень, за ней пришла зима(</a:t>
            </a:r>
            <a:r>
              <a:rPr lang="ru-RU" sz="2400" dirty="0">
                <a:solidFill>
                  <a:srgbClr val="C00000"/>
                </a:solidFill>
              </a:rPr>
              <a:t>БСП</a:t>
            </a:r>
            <a:r>
              <a:rPr lang="ru-RU" sz="2400" dirty="0">
                <a:solidFill>
                  <a:srgbClr val="002060"/>
                </a:solidFill>
              </a:rPr>
              <a:t>).</a:t>
            </a:r>
          </a:p>
          <a:p>
            <a:r>
              <a:rPr lang="ru-RU" sz="2400" dirty="0">
                <a:solidFill>
                  <a:srgbClr val="002060"/>
                </a:solidFill>
              </a:rPr>
              <a:t>6.День был пасмурный, но тёплый(</a:t>
            </a:r>
            <a:r>
              <a:rPr lang="ru-RU" sz="2400" dirty="0">
                <a:solidFill>
                  <a:srgbClr val="C00000"/>
                </a:solidFill>
              </a:rPr>
              <a:t>ПП</a:t>
            </a:r>
            <a:r>
              <a:rPr lang="ru-RU" sz="2400" dirty="0">
                <a:solidFill>
                  <a:srgbClr val="002060"/>
                </a:solidFill>
              </a:rPr>
              <a:t>).</a:t>
            </a:r>
          </a:p>
          <a:p>
            <a:r>
              <a:rPr lang="ru-RU" sz="2400" dirty="0">
                <a:solidFill>
                  <a:srgbClr val="002060"/>
                </a:solidFill>
              </a:rPr>
              <a:t>7.Стеклянная дверь на балкон была закрыта, чтобы из сада не несло жаром(</a:t>
            </a:r>
            <a:r>
              <a:rPr lang="ru-RU" sz="2400" dirty="0">
                <a:solidFill>
                  <a:srgbClr val="C00000"/>
                </a:solidFill>
              </a:rPr>
              <a:t>СПП</a:t>
            </a:r>
            <a:r>
              <a:rPr lang="ru-RU" sz="2400" dirty="0">
                <a:solidFill>
                  <a:srgbClr val="002060"/>
                </a:solidFill>
              </a:rPr>
              <a:t>).</a:t>
            </a:r>
          </a:p>
          <a:p>
            <a:r>
              <a:rPr lang="ru-RU" sz="2400" dirty="0">
                <a:solidFill>
                  <a:srgbClr val="002060"/>
                </a:solidFill>
              </a:rPr>
              <a:t>8.Если путник идёт по дну горной долины, он видит горы со всех </a:t>
            </a:r>
            <a:r>
              <a:rPr lang="ru-RU" sz="2400" dirty="0" err="1">
                <a:solidFill>
                  <a:srgbClr val="002060"/>
                </a:solidFill>
              </a:rPr>
              <a:t>строн</a:t>
            </a:r>
            <a:r>
              <a:rPr lang="ru-RU" sz="2400" dirty="0">
                <a:solidFill>
                  <a:srgbClr val="002060"/>
                </a:solidFill>
              </a:rPr>
              <a:t>(</a:t>
            </a:r>
            <a:r>
              <a:rPr lang="ru-RU" sz="2400" dirty="0">
                <a:solidFill>
                  <a:srgbClr val="C00000"/>
                </a:solidFill>
              </a:rPr>
              <a:t>СПП</a:t>
            </a:r>
            <a:r>
              <a:rPr lang="ru-RU" sz="2400" dirty="0">
                <a:solidFill>
                  <a:srgbClr val="002060"/>
                </a:solidFill>
              </a:rPr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2679869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"/>
            <a:ext cx="8352928" cy="2569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Язык (1) важнейшее средство общения людей друг с другом. </a:t>
            </a:r>
            <a:endParaRPr lang="ru-RU" sz="2000" dirty="0" smtClean="0">
              <a:solidFill>
                <a:srgbClr val="002060"/>
              </a:solidFill>
              <a:latin typeface="Times New Roman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Это </a:t>
            </a:r>
            <a:r>
              <a:rPr lang="ru-RU" sz="20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орудие мысли и культуры. </a:t>
            </a:r>
            <a:endParaRPr lang="ru-RU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Слог (2)это внешняя одежда (3)мысль (4) </a:t>
            </a:r>
            <a:endParaRPr lang="ru-RU" sz="2000" dirty="0" smtClean="0">
              <a:solidFill>
                <a:srgbClr val="002060"/>
              </a:solidFill>
              <a:latin typeface="Times New Roman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это </a:t>
            </a:r>
            <a:r>
              <a:rPr lang="ru-RU" sz="20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тело(5)скрывающееся под одеждой.</a:t>
            </a:r>
            <a:endParaRPr lang="ru-RU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Язык (6)народ(7) в нашем языке (8)это </a:t>
            </a:r>
            <a:r>
              <a:rPr lang="ru-RU" sz="2000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синонимы(9</a:t>
            </a:r>
            <a:r>
              <a:rPr lang="ru-RU" sz="20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) и </a:t>
            </a:r>
            <a:endParaRPr lang="ru-RU" sz="2000" dirty="0" smtClean="0">
              <a:solidFill>
                <a:srgbClr val="002060"/>
              </a:solidFill>
              <a:latin typeface="Times New Roman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какая-то </a:t>
            </a:r>
            <a:r>
              <a:rPr lang="ru-RU" sz="20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в этом </a:t>
            </a:r>
            <a:r>
              <a:rPr lang="ru-RU" sz="2000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богатая(9)глубокая </a:t>
            </a:r>
            <a:r>
              <a:rPr lang="ru-RU" sz="20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мысль</a:t>
            </a:r>
            <a:r>
              <a:rPr lang="ru-RU" sz="2000" dirty="0">
                <a:latin typeface="Times New Roman"/>
                <a:ea typeface="Calibri"/>
                <a:cs typeface="Times New Roman"/>
              </a:rPr>
              <a:t>. </a:t>
            </a:r>
            <a:r>
              <a:rPr lang="ru-RU" sz="2000" dirty="0" err="1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И.А.Гончаров</a:t>
            </a:r>
            <a:r>
              <a:rPr lang="ru-RU" sz="2000" dirty="0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                       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Ответ</a:t>
            </a:r>
            <a:r>
              <a:rPr lang="ru-RU" sz="2000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: 1248</a:t>
            </a:r>
            <a:endParaRPr lang="ru-RU" dirty="0">
              <a:solidFill>
                <a:srgbClr val="C0000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1" y="2636912"/>
            <a:ext cx="8352928" cy="25474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Язык(1) которым Российская держава великой части света повелевает(2)по его могуществу имеет </a:t>
            </a:r>
            <a:r>
              <a:rPr lang="ru-RU" sz="2000" b="1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природное </a:t>
            </a:r>
            <a:r>
              <a:rPr lang="ru-RU" sz="2000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изобилие(3) красоту и силу(4)чем ни единому европейскому языку не уступает. И для того нет сомнения(5) чтобы российское слово не могло приведено быть в такое со­вершенство(6)каковому в других удивляемся.              </a:t>
            </a:r>
            <a:endParaRPr lang="ru-RU" sz="2000" b="1" dirty="0" smtClean="0">
              <a:solidFill>
                <a:srgbClr val="002060"/>
              </a:solidFill>
              <a:latin typeface="Times New Roman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  </a:t>
            </a:r>
            <a:r>
              <a:rPr lang="ru-RU" sz="2000" b="1" dirty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М. В. </a:t>
            </a:r>
            <a:r>
              <a:rPr lang="ru-RU" sz="2000" b="1" dirty="0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Ломоносов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Ответ: 123456</a:t>
            </a:r>
            <a:endParaRPr lang="ru-RU" b="1" dirty="0">
              <a:solidFill>
                <a:srgbClr val="C0000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7504" y="5301208"/>
            <a:ext cx="8496943" cy="1791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Дивишься драгоценности нашего языка (1)что ни звук, то и подарок(2)все зернисто(3) крупно(4)как сам жемчуг(5) и(6) право(7) иное названье еще </a:t>
            </a:r>
            <a:r>
              <a:rPr lang="ru-RU" sz="2000" dirty="0" err="1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драгоценней</a:t>
            </a:r>
            <a:r>
              <a:rPr lang="ru-RU" sz="20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 самой вещи</a:t>
            </a:r>
            <a:r>
              <a:rPr lang="ru-RU" sz="2000" dirty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.        Н. В. </a:t>
            </a:r>
            <a:r>
              <a:rPr lang="ru-RU" sz="2000" dirty="0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Гоголь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Ответ: 12</a:t>
            </a:r>
            <a:endParaRPr lang="ru-RU" sz="1600" dirty="0">
              <a:solidFill>
                <a:srgbClr val="C00000"/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dirty="0">
              <a:solidFill>
                <a:srgbClr val="7030A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1"/>
            <a:ext cx="1617303" cy="19695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5" y="2402858"/>
            <a:ext cx="1329272" cy="18775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4869160"/>
            <a:ext cx="1251710" cy="1668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4454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332656"/>
            <a:ext cx="64908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</a:rPr>
              <a:t>Синтаксический разбор предложения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99592" y="1412776"/>
            <a:ext cx="727280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002060"/>
                </a:solidFill>
              </a:rPr>
              <a:t>Русский язык – это язык Пушкина и Толстого,  Достоевского и Тургенева, Чехова и Горького,</a:t>
            </a:r>
          </a:p>
          <a:p>
            <a:r>
              <a:rPr lang="ru-RU" sz="2800" dirty="0">
                <a:solidFill>
                  <a:srgbClr val="002060"/>
                </a:solidFill>
              </a:rPr>
              <a:t> это тот «могучий и прекрасный», на котором создана  великая литература, пользующаяся заслуженной  славой и признанием всего человечества</a:t>
            </a:r>
            <a:r>
              <a:rPr lang="ru-RU" sz="2800" dirty="0" smtClean="0">
                <a:solidFill>
                  <a:srgbClr val="002060"/>
                </a:solidFill>
              </a:rPr>
              <a:t>» </a:t>
            </a:r>
          </a:p>
          <a:p>
            <a:r>
              <a:rPr lang="ru-RU" sz="2800" dirty="0" smtClean="0">
                <a:solidFill>
                  <a:srgbClr val="002060"/>
                </a:solidFill>
              </a:rPr>
              <a:t>  </a:t>
            </a:r>
          </a:p>
          <a:p>
            <a:r>
              <a:rPr lang="ru-RU" sz="2800" dirty="0">
                <a:solidFill>
                  <a:srgbClr val="7030A0"/>
                </a:solidFill>
              </a:rPr>
              <a:t>(</a:t>
            </a:r>
            <a:r>
              <a:rPr lang="ru-RU" sz="2800" dirty="0" smtClean="0">
                <a:solidFill>
                  <a:srgbClr val="7030A0"/>
                </a:solidFill>
              </a:rPr>
              <a:t>Олесь </a:t>
            </a:r>
            <a:r>
              <a:rPr lang="ru-RU" sz="2800" dirty="0">
                <a:solidFill>
                  <a:srgbClr val="7030A0"/>
                </a:solidFill>
              </a:rPr>
              <a:t>Гончар (полное имя — </a:t>
            </a:r>
            <a:r>
              <a:rPr lang="ru-RU" sz="2800" dirty="0" err="1">
                <a:solidFill>
                  <a:srgbClr val="7030A0"/>
                </a:solidFill>
              </a:rPr>
              <a:t>Алекса́ндр</a:t>
            </a:r>
            <a:r>
              <a:rPr lang="ru-RU" sz="2800" dirty="0">
                <a:solidFill>
                  <a:srgbClr val="7030A0"/>
                </a:solidFill>
              </a:rPr>
              <a:t> </a:t>
            </a:r>
            <a:r>
              <a:rPr lang="ru-RU" sz="2800" dirty="0" err="1">
                <a:solidFill>
                  <a:srgbClr val="7030A0"/>
                </a:solidFill>
              </a:rPr>
              <a:t>Тере́нтьевич</a:t>
            </a:r>
            <a:r>
              <a:rPr lang="ru-RU" sz="2800" dirty="0">
                <a:solidFill>
                  <a:srgbClr val="7030A0"/>
                </a:solidFill>
              </a:rPr>
              <a:t> </a:t>
            </a:r>
            <a:r>
              <a:rPr lang="ru-RU" sz="2800" dirty="0" err="1">
                <a:solidFill>
                  <a:srgbClr val="7030A0"/>
                </a:solidFill>
              </a:rPr>
              <a:t>Беличе́нко</a:t>
            </a:r>
            <a:r>
              <a:rPr lang="ru-RU" sz="2800" dirty="0">
                <a:solidFill>
                  <a:srgbClr val="7030A0"/>
                </a:solidFill>
              </a:rPr>
              <a:t>) — украинский советский писатель, публицист и общественный деятель.</a:t>
            </a:r>
          </a:p>
        </p:txBody>
      </p:sp>
    </p:spTree>
    <p:extLst>
      <p:ext uri="{BB962C8B-B14F-4D97-AF65-F5344CB8AC3E}">
        <p14:creationId xmlns:p14="http://schemas.microsoft.com/office/powerpoint/2010/main" val="530739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101823"/>
            <a:ext cx="34628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7030A0"/>
                </a:solidFill>
              </a:rPr>
              <a:t>Графический диктант</a:t>
            </a:r>
            <a:endParaRPr lang="ru-RU" sz="2400" dirty="0">
              <a:solidFill>
                <a:srgbClr val="7030A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487025"/>
            <a:ext cx="8064896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</a:rPr>
              <a:t>1.Мы вспомнили известных певцов, чьё детство прошло в нашем </a:t>
            </a:r>
            <a:r>
              <a:rPr lang="ru-RU" sz="2400" dirty="0" smtClean="0">
                <a:solidFill>
                  <a:srgbClr val="002060"/>
                </a:solidFill>
              </a:rPr>
              <a:t>городе (</a:t>
            </a:r>
            <a:r>
              <a:rPr lang="ru-RU" sz="2400" dirty="0">
                <a:solidFill>
                  <a:srgbClr val="C00000"/>
                </a:solidFill>
              </a:rPr>
              <a:t>СП с придаточным определительным).</a:t>
            </a:r>
          </a:p>
          <a:p>
            <a:r>
              <a:rPr lang="ru-RU" sz="2400" dirty="0">
                <a:solidFill>
                  <a:srgbClr val="002060"/>
                </a:solidFill>
              </a:rPr>
              <a:t>2.Старик! Я слышал много раз, что ты меня от смерти </a:t>
            </a:r>
            <a:r>
              <a:rPr lang="ru-RU" sz="2400" dirty="0" smtClean="0">
                <a:solidFill>
                  <a:srgbClr val="002060"/>
                </a:solidFill>
              </a:rPr>
              <a:t>спас </a:t>
            </a:r>
            <a:r>
              <a:rPr lang="ru-RU" sz="2400" dirty="0" smtClean="0">
                <a:solidFill>
                  <a:srgbClr val="C00000"/>
                </a:solidFill>
              </a:rPr>
              <a:t>(</a:t>
            </a:r>
            <a:r>
              <a:rPr lang="ru-RU" sz="2400" dirty="0">
                <a:solidFill>
                  <a:srgbClr val="C00000"/>
                </a:solidFill>
              </a:rPr>
              <a:t>СП с придаточным изъяснительным).</a:t>
            </a:r>
          </a:p>
          <a:p>
            <a:r>
              <a:rPr lang="ru-RU" sz="2400" dirty="0">
                <a:solidFill>
                  <a:srgbClr val="002060"/>
                </a:solidFill>
              </a:rPr>
              <a:t>3.Дни поздней осени бранят обыкновенно, но мне она мила, читатель </a:t>
            </a:r>
            <a:r>
              <a:rPr lang="ru-RU" sz="2400" dirty="0" smtClean="0">
                <a:solidFill>
                  <a:srgbClr val="002060"/>
                </a:solidFill>
              </a:rPr>
              <a:t>дорогой </a:t>
            </a:r>
            <a:r>
              <a:rPr lang="ru-RU" sz="2400" dirty="0" smtClean="0">
                <a:solidFill>
                  <a:srgbClr val="C00000"/>
                </a:solidFill>
              </a:rPr>
              <a:t>(</a:t>
            </a:r>
            <a:r>
              <a:rPr lang="ru-RU" sz="2400" dirty="0">
                <a:solidFill>
                  <a:srgbClr val="C00000"/>
                </a:solidFill>
              </a:rPr>
              <a:t>Сложносочинённое предложение).</a:t>
            </a:r>
          </a:p>
          <a:p>
            <a:r>
              <a:rPr lang="ru-RU" sz="2400" dirty="0">
                <a:solidFill>
                  <a:srgbClr val="002060"/>
                </a:solidFill>
              </a:rPr>
              <a:t>4.Нет города, который не гордился бы кем-нибудь из своих </a:t>
            </a:r>
            <a:r>
              <a:rPr lang="ru-RU" sz="2400" dirty="0" smtClean="0">
                <a:solidFill>
                  <a:srgbClr val="002060"/>
                </a:solidFill>
              </a:rPr>
              <a:t>земляков (</a:t>
            </a:r>
            <a:r>
              <a:rPr lang="ru-RU" sz="2400" dirty="0">
                <a:solidFill>
                  <a:srgbClr val="C00000"/>
                </a:solidFill>
              </a:rPr>
              <a:t>СП с придаточным определительным).</a:t>
            </a:r>
          </a:p>
          <a:p>
            <a:r>
              <a:rPr lang="ru-RU" sz="2400" dirty="0">
                <a:solidFill>
                  <a:srgbClr val="002060"/>
                </a:solidFill>
              </a:rPr>
              <a:t>Известно, что русский язык богат словами, называющими небесные </a:t>
            </a:r>
            <a:r>
              <a:rPr lang="ru-RU" sz="2400" dirty="0" smtClean="0">
                <a:solidFill>
                  <a:srgbClr val="002060"/>
                </a:solidFill>
              </a:rPr>
              <a:t>явления </a:t>
            </a:r>
            <a:r>
              <a:rPr lang="ru-RU" sz="2400" dirty="0" smtClean="0">
                <a:solidFill>
                  <a:srgbClr val="C00000"/>
                </a:solidFill>
              </a:rPr>
              <a:t>(</a:t>
            </a:r>
            <a:r>
              <a:rPr lang="ru-RU" sz="2400" dirty="0">
                <a:solidFill>
                  <a:srgbClr val="C00000"/>
                </a:solidFill>
              </a:rPr>
              <a:t>СП с придаточным изъяснительным).</a:t>
            </a:r>
          </a:p>
          <a:p>
            <a:r>
              <a:rPr lang="ru-RU" sz="2400" dirty="0">
                <a:solidFill>
                  <a:srgbClr val="002060"/>
                </a:solidFill>
              </a:rPr>
              <a:t>5.Не слушайте тех, кто говорит дурно о других и хорошо о </a:t>
            </a:r>
            <a:r>
              <a:rPr lang="ru-RU" sz="2400" dirty="0" smtClean="0">
                <a:solidFill>
                  <a:srgbClr val="002060"/>
                </a:solidFill>
              </a:rPr>
              <a:t>вас </a:t>
            </a:r>
            <a:r>
              <a:rPr lang="ru-RU" sz="2400" dirty="0" smtClean="0">
                <a:solidFill>
                  <a:srgbClr val="C00000"/>
                </a:solidFill>
              </a:rPr>
              <a:t>(</a:t>
            </a:r>
            <a:r>
              <a:rPr lang="ru-RU" sz="2400" dirty="0">
                <a:solidFill>
                  <a:srgbClr val="C00000"/>
                </a:solidFill>
              </a:rPr>
              <a:t>СП с придаточным местоименно-определительным).</a:t>
            </a:r>
          </a:p>
        </p:txBody>
      </p:sp>
    </p:spTree>
    <p:extLst>
      <p:ext uri="{BB962C8B-B14F-4D97-AF65-F5344CB8AC3E}">
        <p14:creationId xmlns:p14="http://schemas.microsoft.com/office/powerpoint/2010/main" val="190238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324</TotalTime>
  <Words>1626</Words>
  <Application>Microsoft Office PowerPoint</Application>
  <PresentationFormat>Экран (4:3)</PresentationFormat>
  <Paragraphs>93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Эркер</vt:lpstr>
      <vt:lpstr>Открытый урок для родителей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Приём «Пейзаж»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Открытый урок для родителей</dc:title>
  <dc:creator>Елена</dc:creator>
  <cp:lastModifiedBy>Елена</cp:lastModifiedBy>
  <cp:revision>18</cp:revision>
  <dcterms:created xsi:type="dcterms:W3CDTF">2023-04-25T13:02:08Z</dcterms:created>
  <dcterms:modified xsi:type="dcterms:W3CDTF">2023-06-13T15:34:32Z</dcterms:modified>
</cp:coreProperties>
</file>