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75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1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10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4184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62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7117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62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92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833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93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3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43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311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730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807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34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78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98190-E5BC-4F39-8285-C10C9FB3EBB8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FE60B99-C567-4CA2-AB1F-E1EADD42C1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57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1187" y="1069426"/>
            <a:ext cx="11240813" cy="3329581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/>
              <a:t>Иван Алексеевич Бунин </a:t>
            </a:r>
            <a:br>
              <a:rPr lang="ru-RU" sz="6600" b="1" i="1" dirty="0" smtClean="0"/>
            </a:br>
            <a:r>
              <a:rPr lang="ru-RU" sz="6600" b="1" i="1" dirty="0" smtClean="0"/>
              <a:t>и Воронежский край</a:t>
            </a:r>
            <a:endParaRPr lang="ru-RU" sz="6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23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4962" y="1000125"/>
            <a:ext cx="5313350" cy="3777622"/>
          </a:xfrm>
        </p:spPr>
        <p:txBody>
          <a:bodyPr>
            <a:noAutofit/>
          </a:bodyPr>
          <a:lstStyle/>
          <a:p>
            <a:pPr algn="r"/>
            <a:r>
              <a:rPr lang="ru-RU" sz="3200" i="1" dirty="0" smtClean="0"/>
              <a:t>«Тогда </a:t>
            </a:r>
            <a:r>
              <a:rPr lang="ru-RU" sz="3200" i="1" dirty="0"/>
              <a:t>мне казалось, да и теперь иногда кажется, что я что-то помню из жизни в Воронеже, где я родился и существовал три </a:t>
            </a:r>
            <a:r>
              <a:rPr lang="ru-RU" sz="3200" i="1" dirty="0" smtClean="0"/>
              <a:t>года…»</a:t>
            </a:r>
          </a:p>
          <a:p>
            <a:pPr algn="r"/>
            <a:r>
              <a:rPr lang="ru-RU" sz="3200" i="1" dirty="0" smtClean="0"/>
              <a:t>И. А. Бунин</a:t>
            </a:r>
            <a:endParaRPr lang="ru-RU" sz="32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9" y="257175"/>
            <a:ext cx="2916969" cy="4850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218" y="1905000"/>
            <a:ext cx="3246744" cy="485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1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44" y="1481959"/>
            <a:ext cx="6370877" cy="46350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7352" y="639876"/>
            <a:ext cx="4627682" cy="842083"/>
          </a:xfrm>
        </p:spPr>
        <p:txBody>
          <a:bodyPr/>
          <a:lstStyle/>
          <a:p>
            <a:r>
              <a:rPr lang="ru-RU" b="1" dirty="0" smtClean="0"/>
              <a:t>Рассказ «Натали»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5034" y="204952"/>
            <a:ext cx="5806966" cy="5312979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«Я…приехал </a:t>
            </a:r>
            <a:r>
              <a:rPr lang="ru-RU" sz="2800" dirty="0"/>
              <a:t>в Воронеж. </a:t>
            </a:r>
            <a:r>
              <a:rPr lang="ru-RU" sz="2800" dirty="0" smtClean="0"/>
              <a:t>…пока </a:t>
            </a:r>
            <a:r>
              <a:rPr lang="ru-RU" sz="2800" dirty="0"/>
              <a:t>извозчичьи сани несли меня в дворянскую гостиницу, едва видны были мелькавшие сквозь вьюгу огни фонарей. Но после деревни эта городская вьюга и городские огни </a:t>
            </a:r>
            <a:r>
              <a:rPr lang="ru-RU" sz="2800" dirty="0" smtClean="0"/>
              <a:t>… сулили </a:t>
            </a:r>
            <a:r>
              <a:rPr lang="ru-RU" sz="2800" dirty="0"/>
              <a:t>близкое удовольствие войти в тёплый, слишком даже тёплый номер старой губернской гостиницы, спросить самовар и начать </a:t>
            </a:r>
            <a:r>
              <a:rPr lang="ru-RU" sz="2800" dirty="0" smtClean="0"/>
              <a:t>готовиться </a:t>
            </a:r>
            <a:r>
              <a:rPr lang="ru-RU" sz="2800" dirty="0"/>
              <a:t>к долгой бальной </a:t>
            </a:r>
            <a:r>
              <a:rPr lang="ru-RU" sz="2800" dirty="0" smtClean="0"/>
              <a:t>ночи…»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1271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7362" y="1563530"/>
            <a:ext cx="5944638" cy="6510312"/>
          </a:xfrm>
        </p:spPr>
        <p:txBody>
          <a:bodyPr>
            <a:normAutofit/>
          </a:bodyPr>
          <a:lstStyle/>
          <a:p>
            <a:pPr algn="r"/>
            <a:r>
              <a:rPr lang="ru-RU" sz="3600" i="1" dirty="0" smtClean="0"/>
              <a:t>«Славному </a:t>
            </a:r>
            <a:r>
              <a:rPr lang="ru-RU" sz="3600" i="1" dirty="0"/>
              <a:t>юбиляру Ивану Алексеевичу </a:t>
            </a:r>
            <a:r>
              <a:rPr lang="ru-RU" sz="3600" i="1" dirty="0" smtClean="0"/>
              <a:t>Бунину из </a:t>
            </a:r>
            <a:r>
              <a:rPr lang="ru-RU" sz="3600" i="1" dirty="0"/>
              <a:t>далекого Воронежа, где ночью на улицах воют </a:t>
            </a:r>
            <a:r>
              <a:rPr lang="ru-RU" sz="3600" i="1" dirty="0" smtClean="0"/>
              <a:t>волки и </a:t>
            </a:r>
            <a:r>
              <a:rPr lang="ru-RU" sz="3600" i="1" dirty="0"/>
              <a:t>антоновские яблоки продаются возами, сердечный </a:t>
            </a:r>
            <a:r>
              <a:rPr lang="ru-RU" sz="3600" i="1" dirty="0" smtClean="0"/>
              <a:t>привет…»</a:t>
            </a:r>
            <a:endParaRPr lang="ru-RU" sz="3600" i="1" dirty="0"/>
          </a:p>
          <a:p>
            <a:endParaRPr lang="ru-RU" sz="36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4555"/>
            <a:ext cx="6793700" cy="4899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8514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624110"/>
            <a:ext cx="8911687" cy="1280890"/>
          </a:xfrm>
        </p:spPr>
        <p:txBody>
          <a:bodyPr/>
          <a:lstStyle/>
          <a:p>
            <a:r>
              <a:rPr lang="ru-RU" b="1" dirty="0" smtClean="0"/>
              <a:t>И. А. Бунин и А. И. </a:t>
            </a:r>
            <a:r>
              <a:rPr lang="ru-RU" b="1" dirty="0" err="1" smtClean="0"/>
              <a:t>Эртель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2905" y="1506980"/>
            <a:ext cx="7169095" cy="6233890"/>
          </a:xfrm>
        </p:spPr>
        <p:txBody>
          <a:bodyPr>
            <a:normAutofit/>
          </a:bodyPr>
          <a:lstStyle/>
          <a:p>
            <a:pPr algn="r"/>
            <a:r>
              <a:rPr lang="ru-RU" sz="3600" dirty="0"/>
              <a:t>«…люблю Ваши стихи, простые, без нынешних </a:t>
            </a:r>
            <a:r>
              <a:rPr lang="ru-RU" sz="3600" dirty="0" err="1"/>
              <a:t>выкрутас</a:t>
            </a:r>
            <a:r>
              <a:rPr lang="ru-RU" sz="3600" dirty="0"/>
              <a:t> и сверхъестественных напряжений фантазий и языка. От Ваших стихов на меня почти всегда веет свежестью и простотой нашей милой природы»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30" y="1905000"/>
            <a:ext cx="5692636" cy="427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18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7352" y="655641"/>
            <a:ext cx="8911687" cy="1280890"/>
          </a:xfrm>
        </p:spPr>
        <p:txBody>
          <a:bodyPr/>
          <a:lstStyle/>
          <a:p>
            <a:r>
              <a:rPr lang="ru-RU" b="1" dirty="0" smtClean="0"/>
              <a:t>Дом, в котором родился И. А. Бунин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1971" y="1608083"/>
            <a:ext cx="5659821" cy="4950371"/>
          </a:xfrm>
        </p:spPr>
        <p:txBody>
          <a:bodyPr>
            <a:noAutofit/>
          </a:bodyPr>
          <a:lstStyle/>
          <a:p>
            <a:pPr algn="r"/>
            <a:r>
              <a:rPr lang="ru-RU" sz="2400" i="1" dirty="0" smtClean="0"/>
              <a:t>«…И </a:t>
            </a:r>
            <a:r>
              <a:rPr lang="ru-RU" sz="2400" i="1" dirty="0"/>
              <a:t>здесь раздался крик младенца, которому суждено в зрелости обогнуть Африку, Яву, Суматру, </a:t>
            </a:r>
            <a:r>
              <a:rPr lang="ru-RU" sz="2400" i="1" dirty="0" err="1"/>
              <a:t>скитальчески</a:t>
            </a:r>
            <a:r>
              <a:rPr lang="ru-RU" sz="2400" i="1" dirty="0"/>
              <a:t> проплыть океаном, чтобы навсегда уйти из России и унести её в памяти такой, какой она только в этой неизмеримо глубокой памяти и могла тогда сохраниться – островком в море эмиграции, холодном и </a:t>
            </a:r>
            <a:r>
              <a:rPr lang="ru-RU" sz="2400" i="1" dirty="0" smtClean="0"/>
              <a:t>мертвом…»</a:t>
            </a:r>
          </a:p>
          <a:p>
            <a:pPr algn="r"/>
            <a:r>
              <a:rPr lang="ru-RU" sz="2400" i="1" dirty="0" smtClean="0"/>
              <a:t>А. Т. Прасолов</a:t>
            </a:r>
            <a:endParaRPr lang="ru-RU" sz="24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9" y="1608083"/>
            <a:ext cx="6367550" cy="424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9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561048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/>
              <a:t>Наследие И. А. Бунина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999" y="1384666"/>
            <a:ext cx="8210001" cy="5473334"/>
          </a:xfrm>
        </p:spPr>
      </p:pic>
    </p:spTree>
    <p:extLst>
      <p:ext uri="{BB962C8B-B14F-4D97-AF65-F5344CB8AC3E}">
        <p14:creationId xmlns:p14="http://schemas.microsoft.com/office/powerpoint/2010/main" val="229980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2045" y="261503"/>
            <a:ext cx="8911687" cy="1280890"/>
          </a:xfrm>
        </p:spPr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779" y="1316844"/>
            <a:ext cx="11908221" cy="5541156"/>
          </a:xfrm>
        </p:spPr>
        <p:txBody>
          <a:bodyPr>
            <a:noAutofit/>
          </a:bodyPr>
          <a:lstStyle/>
          <a:p>
            <a:r>
              <a:rPr lang="ru-RU" sz="2000" dirty="0" smtClean="0"/>
              <a:t>Составить </a:t>
            </a:r>
            <a:r>
              <a:rPr lang="ru-RU" sz="2000" b="1" dirty="0" smtClean="0"/>
              <a:t>хронологическую таблицу </a:t>
            </a:r>
            <a:r>
              <a:rPr lang="ru-RU" sz="2000" dirty="0" smtClean="0"/>
              <a:t>(«Жизнь и творчество </a:t>
            </a:r>
            <a:br>
              <a:rPr lang="ru-RU" sz="2000" dirty="0" smtClean="0"/>
            </a:br>
            <a:r>
              <a:rPr lang="ru-RU" sz="2000" dirty="0" smtClean="0"/>
              <a:t>И. А. Бунина»)</a:t>
            </a:r>
          </a:p>
          <a:p>
            <a:pPr marL="0" indent="0">
              <a:buNone/>
            </a:pPr>
            <a:r>
              <a:rPr lang="ru-RU" sz="2000" b="1" dirty="0" smtClean="0"/>
              <a:t>Рассказ «Чистый понедельник» </a:t>
            </a:r>
            <a:r>
              <a:rPr lang="ru-RU" sz="2000" dirty="0" smtClean="0"/>
              <a:t>дочитать,</a:t>
            </a:r>
            <a:r>
              <a:rPr lang="ru-RU" sz="2000" b="1" dirty="0" smtClean="0"/>
              <a:t> ответить на вопросы:</a:t>
            </a:r>
          </a:p>
          <a:p>
            <a:r>
              <a:rPr lang="ru-RU" sz="2000" dirty="0" smtClean="0"/>
              <a:t>1. Как раскрывается в рассказе тема России?</a:t>
            </a:r>
          </a:p>
          <a:p>
            <a:r>
              <a:rPr lang="ru-RU" sz="2000" dirty="0" smtClean="0"/>
              <a:t>2. В чем заключается смысл названия рассказа?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 smtClean="0"/>
              <a:t>Читать рассказ </a:t>
            </a:r>
            <a:r>
              <a:rPr lang="ru-RU" sz="2000" b="1" u="sng" dirty="0" smtClean="0"/>
              <a:t>«Антоновские яблоки»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Подробный пересказ </a:t>
            </a:r>
            <a:r>
              <a:rPr lang="en-US" sz="2000" b="1" dirty="0" smtClean="0">
                <a:solidFill>
                  <a:srgbClr val="FF0000"/>
                </a:solidFill>
              </a:rPr>
              <a:t>I</a:t>
            </a:r>
            <a:r>
              <a:rPr lang="ru-RU" sz="2000" b="1" dirty="0" smtClean="0">
                <a:solidFill>
                  <a:srgbClr val="FF0000"/>
                </a:solidFill>
              </a:rPr>
              <a:t> главы (с сохранением стиля автора)</a:t>
            </a:r>
            <a:r>
              <a:rPr lang="ru-RU" sz="2000" dirty="0" smtClean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000" b="1" dirty="0"/>
              <a:t>Сюжет </a:t>
            </a:r>
            <a:r>
              <a:rPr lang="ru-RU" sz="2000" dirty="0"/>
              <a:t>рассказа.</a:t>
            </a:r>
          </a:p>
          <a:p>
            <a:pPr lvl="0"/>
            <a:r>
              <a:rPr lang="ru-RU" sz="2000" b="1" dirty="0"/>
              <a:t>Композиция</a:t>
            </a:r>
            <a:r>
              <a:rPr lang="ru-RU" sz="2000" dirty="0"/>
              <a:t> рассказа. Темы разных композиционных частей и связь между ними. </a:t>
            </a:r>
          </a:p>
          <a:p>
            <a:pPr lvl="0"/>
            <a:r>
              <a:rPr lang="ru-RU" sz="2000" dirty="0"/>
              <a:t>Как можем охарактеризовать </a:t>
            </a:r>
            <a:r>
              <a:rPr lang="ru-RU" sz="2000" b="1" dirty="0"/>
              <a:t>лирического героя</a:t>
            </a:r>
            <a:r>
              <a:rPr lang="ru-RU" sz="2000" dirty="0"/>
              <a:t>?</a:t>
            </a:r>
          </a:p>
          <a:p>
            <a:pPr lvl="0"/>
            <a:r>
              <a:rPr lang="ru-RU" sz="2000" dirty="0"/>
              <a:t>Рассказ «Антоновские яблоки «душистый»: «</a:t>
            </a:r>
            <a:r>
              <a:rPr lang="ru-RU" sz="2000" i="1" u="sng" dirty="0"/>
              <a:t>Бунин вдыхает мир; он нюхает его и дарит его запахи читателю»</a:t>
            </a:r>
            <a:r>
              <a:rPr lang="ru-RU" sz="2000" dirty="0"/>
              <a:t> (А. Твардовский). </a:t>
            </a:r>
            <a:r>
              <a:rPr lang="ru-RU" sz="2000" b="1" dirty="0"/>
              <a:t>Прокомментируйте цитату</a:t>
            </a:r>
            <a:r>
              <a:rPr lang="ru-RU" sz="2000" dirty="0"/>
              <a:t>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3832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</TotalTime>
  <Words>253</Words>
  <Application>Microsoft Office PowerPoint</Application>
  <PresentationFormat>Широкоэкранный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Легкий дым</vt:lpstr>
      <vt:lpstr>Иван Алексеевич Бунин  и Воронежский край</vt:lpstr>
      <vt:lpstr>Презентация PowerPoint</vt:lpstr>
      <vt:lpstr>Рассказ «Натали»</vt:lpstr>
      <vt:lpstr>Презентация PowerPoint</vt:lpstr>
      <vt:lpstr>И. А. Бунин и А. И. Эртель</vt:lpstr>
      <vt:lpstr>Дом, в котором родился И. А. Бунин</vt:lpstr>
      <vt:lpstr>Наследие И. А. Бунина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Алексеевич Бунин  и Воронежский край</dc:title>
  <dc:creator>Мария Х</dc:creator>
  <cp:lastModifiedBy>Мария Х</cp:lastModifiedBy>
  <cp:revision>10</cp:revision>
  <dcterms:created xsi:type="dcterms:W3CDTF">2022-10-27T19:01:06Z</dcterms:created>
  <dcterms:modified xsi:type="dcterms:W3CDTF">2022-11-05T13:40:48Z</dcterms:modified>
</cp:coreProperties>
</file>