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56" r:id="rId5"/>
    <p:sldId id="260" r:id="rId6"/>
    <p:sldId id="290" r:id="rId7"/>
    <p:sldId id="289" r:id="rId8"/>
    <p:sldId id="293" r:id="rId9"/>
    <p:sldId id="296" r:id="rId10"/>
    <p:sldId id="295" r:id="rId11"/>
    <p:sldId id="294" r:id="rId12"/>
    <p:sldId id="291" r:id="rId13"/>
    <p:sldId id="297" r:id="rId14"/>
    <p:sldId id="298" r:id="rId15"/>
    <p:sldId id="287" r:id="rId16"/>
    <p:sldId id="299" r:id="rId17"/>
    <p:sldId id="300" r:id="rId18"/>
    <p:sldId id="301" r:id="rId19"/>
    <p:sldId id="302" r:id="rId20"/>
    <p:sldId id="303" r:id="rId21"/>
    <p:sldId id="304" r:id="rId22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EDEA"/>
    <a:srgbClr val="C8EAF3"/>
    <a:srgbClr val="FFDFA3"/>
    <a:srgbClr val="FEDD73"/>
    <a:srgbClr val="E86A02"/>
    <a:srgbClr val="D8F6FC"/>
    <a:srgbClr val="0C6765"/>
    <a:srgbClr val="A4B739"/>
    <a:srgbClr val="32C0C0"/>
    <a:srgbClr val="A1DA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717" autoAdjust="0"/>
  </p:normalViewPr>
  <p:slideViewPr>
    <p:cSldViewPr snapToGrid="0">
      <p:cViewPr varScale="1">
        <p:scale>
          <a:sx n="44" d="100"/>
          <a:sy n="44" d="100"/>
        </p:scale>
        <p:origin x="612" y="2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10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51A50702-3C68-4B14-B819-72B57D27F9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F0F4880-E690-44D0-8356-A9E7BDBAB0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527EB14-0C4D-442C-9873-766758AF4953}" type="datetime1">
              <a:rPr lang="ru-RU" smtClean="0"/>
              <a:t>13.06.2023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6B4ACF6-39FD-4B08-A7D5-5BFDC37B462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F7C9FD2-2C57-4DE7-8EA4-86DEE80B988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0AC623C-86E0-4A85-83FB-F4A716956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95559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AF4CB3-B13E-4B7F-9942-8D83F75604FD}" type="datetime1">
              <a:rPr lang="ru-RU" smtClean="0"/>
              <a:pPr/>
              <a:t>13.06.2023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37D7554-D10C-4E29-B8E6-BB7111FA614F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517347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9825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7821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408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6990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95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0812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3745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1791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4893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876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73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726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453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5341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7953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2122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8224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37D7554-D10C-4E29-B8E6-BB7111FA614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475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олжность 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65C9C5B-BBA9-42AB-806E-92FC22E19CBA}"/>
              </a:ext>
            </a:extLst>
          </p:cNvPr>
          <p:cNvSpPr/>
          <p:nvPr userDrawn="1"/>
        </p:nvSpPr>
        <p:spPr>
          <a:xfrm>
            <a:off x="-1" y="0"/>
            <a:ext cx="903746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AF30CF48-DD5D-4C81-BA7E-470DCBA61E6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476500" y="622103"/>
            <a:ext cx="9715500" cy="3720928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 dirty="0"/>
              <a:t>Щелкните, чтобы добавить фотографию</a:t>
            </a: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E7E08E4E-686B-490D-8EA1-DDC9F1BC7C24}"/>
              </a:ext>
            </a:extLst>
          </p:cNvPr>
          <p:cNvCxnSpPr>
            <a:cxnSpLocks/>
          </p:cNvCxnSpPr>
          <p:nvPr userDrawn="1"/>
        </p:nvCxnSpPr>
        <p:spPr>
          <a:xfrm>
            <a:off x="739466" y="0"/>
            <a:ext cx="0" cy="6187736"/>
          </a:xfrm>
          <a:prstGeom prst="line">
            <a:avLst/>
          </a:prstGeom>
          <a:ln w="190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Текст 12">
            <a:extLst>
              <a:ext uri="{FF2B5EF4-FFF2-40B4-BE49-F238E27FC236}">
                <a16:creationId xmlns:a16="http://schemas.microsoft.com/office/drawing/2014/main" id="{C78B2B3F-3573-4632-872A-ADB36AF412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359337" y="5779363"/>
            <a:ext cx="2459114" cy="685430"/>
          </a:xfrm>
          <a:prstGeom prst="rect">
            <a:avLst/>
          </a:prstGeom>
        </p:spPr>
        <p:txBody>
          <a:bodyPr rtlCol="0" anchor="ctr"/>
          <a:lstStyle>
            <a:lvl1pPr marL="0" indent="0" algn="r">
              <a:lnSpc>
                <a:spcPct val="80000"/>
              </a:lnSpc>
              <a:spcBef>
                <a:spcPts val="0"/>
              </a:spcBef>
              <a:buNone/>
              <a:defRPr sz="1800" spc="100" baseline="0">
                <a:solidFill>
                  <a:schemeClr val="accent5">
                    <a:lumMod val="20000"/>
                    <a:lumOff val="8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Щелкните, чтобы добавить имя</a:t>
            </a:r>
          </a:p>
        </p:txBody>
      </p:sp>
      <p:sp>
        <p:nvSpPr>
          <p:cNvPr id="12" name="Текст 12">
            <a:extLst>
              <a:ext uri="{FF2B5EF4-FFF2-40B4-BE49-F238E27FC236}">
                <a16:creationId xmlns:a16="http://schemas.microsoft.com/office/drawing/2014/main" id="{6FF5EE2F-D68A-4C3C-A342-4C0CE6CE20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99663" y="5791178"/>
            <a:ext cx="2459114" cy="685429"/>
          </a:xfrm>
          <a:prstGeom prst="rect">
            <a:avLst/>
          </a:prstGeom>
        </p:spPr>
        <p:txBody>
          <a:bodyPr rtlCol="0" anchor="ctr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600" cap="all" spc="100"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Щелкните, чтобы добавить дату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2DB723-8435-4F35-BF55-AFB7DC8FD4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95205" y="4965134"/>
            <a:ext cx="4333088" cy="1596004"/>
          </a:xfrm>
          <a:prstGeom prst="rect">
            <a:avLst/>
          </a:prstGeom>
        </p:spPr>
        <p:txBody>
          <a:bodyPr rtlCol="0" anchor="ctr"/>
          <a:lstStyle>
            <a:lvl1pPr>
              <a:lnSpc>
                <a:spcPct val="80000"/>
              </a:lnSpc>
              <a:defRPr sz="5000" spc="100" baseline="0"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ru-RU" noProof="0"/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2167580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Contoso с конкурент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исунок 10">
            <a:extLst>
              <a:ext uri="{FF2B5EF4-FFF2-40B4-BE49-F238E27FC236}">
                <a16:creationId xmlns:a16="http://schemas.microsoft.com/office/drawing/2014/main" id="{995D6E1F-61DD-45C8-BD0F-87774F3858F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 dirty="0"/>
              <a:t>Щелкните, чтобы добавить фотографию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3F1E30-78A1-4D04-868B-2FF65A0CD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05.08.20ГГ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92EE5A-2D26-4A38-BF97-6266BFC42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8D65601-5AE2-46FC-B138-694DDD2B510D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1" name="Объект 15">
            <a:extLst>
              <a:ext uri="{FF2B5EF4-FFF2-40B4-BE49-F238E27FC236}">
                <a16:creationId xmlns:a16="http://schemas.microsoft.com/office/drawing/2014/main" id="{716CE84D-B2FA-4712-9112-9A6349EE051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1008686" y="2921932"/>
            <a:ext cx="4114800" cy="1268810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 spc="100"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Текст слайда</a:t>
            </a:r>
          </a:p>
        </p:txBody>
      </p:sp>
      <p:sp>
        <p:nvSpPr>
          <p:cNvPr id="13" name="Объект 15">
            <a:extLst>
              <a:ext uri="{FF2B5EF4-FFF2-40B4-BE49-F238E27FC236}">
                <a16:creationId xmlns:a16="http://schemas.microsoft.com/office/drawing/2014/main" id="{5EB29FAF-F8EE-4156-8E07-E14DFBABA091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008686" y="4327267"/>
            <a:ext cx="4114800" cy="1268810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 spc="100"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C5BC42-EC33-40D4-8189-69F1D23AD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686" y="1516597"/>
            <a:ext cx="3980182" cy="1268810"/>
          </a:xfrm>
          <a:prstGeom prst="rect">
            <a:avLst/>
          </a:prstGeom>
        </p:spPr>
        <p:txBody>
          <a:bodyPr rtlCol="0" anchor="ctr"/>
          <a:lstStyle>
            <a:lvl1pPr>
              <a:lnSpc>
                <a:spcPct val="125000"/>
              </a:lnSpc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998323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стор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F70415A3-6E46-4BC3-B867-3A6A61D0F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05.08.20ГГ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1ADF53-2713-40AC-9CC8-AA83770C9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D08A84-ADB1-42C6-A7B1-E5C5A728B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8D65601-5AE2-46FC-B138-694DDD2B510D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09C0924B-E154-4A9E-830A-0CED0F96BA6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6" name="Текст 14">
            <a:extLst>
              <a:ext uri="{FF2B5EF4-FFF2-40B4-BE49-F238E27FC236}">
                <a16:creationId xmlns:a16="http://schemas.microsoft.com/office/drawing/2014/main" id="{09FC371A-791E-4A18-A05F-62DAAB144F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7" name="Текст 14">
            <a:extLst>
              <a:ext uri="{FF2B5EF4-FFF2-40B4-BE49-F238E27FC236}">
                <a16:creationId xmlns:a16="http://schemas.microsoft.com/office/drawing/2014/main" id="{7370EA53-C218-4777-8992-DFE61FD94A5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8" name="Текст 14">
            <a:extLst>
              <a:ext uri="{FF2B5EF4-FFF2-40B4-BE49-F238E27FC236}">
                <a16:creationId xmlns:a16="http://schemas.microsoft.com/office/drawing/2014/main" id="{52263598-CA5C-4D32-8005-69A3003C53F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9" name="Текст 14">
            <a:extLst>
              <a:ext uri="{FF2B5EF4-FFF2-40B4-BE49-F238E27FC236}">
                <a16:creationId xmlns:a16="http://schemas.microsoft.com/office/drawing/2014/main" id="{04255F76-4757-4D5C-80D7-A3307CEBC13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093970"/>
            <a:ext cx="61531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0" name="Текст 14">
            <a:extLst>
              <a:ext uri="{FF2B5EF4-FFF2-40B4-BE49-F238E27FC236}">
                <a16:creationId xmlns:a16="http://schemas.microsoft.com/office/drawing/2014/main" id="{6948AE7E-55CC-4F22-9239-099E8E8EF21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1" name="Текст 14">
            <a:extLst>
              <a:ext uri="{FF2B5EF4-FFF2-40B4-BE49-F238E27FC236}">
                <a16:creationId xmlns:a16="http://schemas.microsoft.com/office/drawing/2014/main" id="{D91E6446-232F-4870-8335-C708DDB3E7B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2" name="Текст 14">
            <a:extLst>
              <a:ext uri="{FF2B5EF4-FFF2-40B4-BE49-F238E27FC236}">
                <a16:creationId xmlns:a16="http://schemas.microsoft.com/office/drawing/2014/main" id="{6A3A8254-B2DC-4C36-8E81-397E7CB3EC0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3" name="Текст 14">
            <a:extLst>
              <a:ext uri="{FF2B5EF4-FFF2-40B4-BE49-F238E27FC236}">
                <a16:creationId xmlns:a16="http://schemas.microsoft.com/office/drawing/2014/main" id="{048C7215-4A75-4BF9-96EC-BEA9AA1239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4" name="Текст 14">
            <a:extLst>
              <a:ext uri="{FF2B5EF4-FFF2-40B4-BE49-F238E27FC236}">
                <a16:creationId xmlns:a16="http://schemas.microsoft.com/office/drawing/2014/main" id="{C2FA34D0-4280-4201-9E40-5FE0D81D7DC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5" name="Текст 14">
            <a:extLst>
              <a:ext uri="{FF2B5EF4-FFF2-40B4-BE49-F238E27FC236}">
                <a16:creationId xmlns:a16="http://schemas.microsoft.com/office/drawing/2014/main" id="{BD0D6DFA-0AE8-42A3-ADA8-785B98B99E4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6" name="Текст 14">
            <a:extLst>
              <a:ext uri="{FF2B5EF4-FFF2-40B4-BE49-F238E27FC236}">
                <a16:creationId xmlns:a16="http://schemas.microsoft.com/office/drawing/2014/main" id="{7E475D18-842D-4508-9049-99A36DA3895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093970"/>
            <a:ext cx="495300" cy="652276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7" name="Текст 14">
            <a:extLst>
              <a:ext uri="{FF2B5EF4-FFF2-40B4-BE49-F238E27FC236}">
                <a16:creationId xmlns:a16="http://schemas.microsoft.com/office/drawing/2014/main" id="{F7A2B249-C1B4-4F5F-9C74-B3763CCFC8D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8" name="Текст 14">
            <a:extLst>
              <a:ext uri="{FF2B5EF4-FFF2-40B4-BE49-F238E27FC236}">
                <a16:creationId xmlns:a16="http://schemas.microsoft.com/office/drawing/2014/main" id="{64240E02-7397-4BFB-923B-4E4A96C7C81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9" name="Текст 14">
            <a:extLst>
              <a:ext uri="{FF2B5EF4-FFF2-40B4-BE49-F238E27FC236}">
                <a16:creationId xmlns:a16="http://schemas.microsoft.com/office/drawing/2014/main" id="{41400094-84D6-4303-BA4B-0E0D1FF018E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0" name="Текст 14">
            <a:extLst>
              <a:ext uri="{FF2B5EF4-FFF2-40B4-BE49-F238E27FC236}">
                <a16:creationId xmlns:a16="http://schemas.microsoft.com/office/drawing/2014/main" id="{AAF6E8A4-DDDD-49A1-B1C9-3574B58A83D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1" name="Текст 14">
            <a:extLst>
              <a:ext uri="{FF2B5EF4-FFF2-40B4-BE49-F238E27FC236}">
                <a16:creationId xmlns:a16="http://schemas.microsoft.com/office/drawing/2014/main" id="{D9AB8D6A-C296-4468-9A7D-7F46B36429A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795797"/>
            <a:ext cx="61531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2" name="Текст 14">
            <a:extLst>
              <a:ext uri="{FF2B5EF4-FFF2-40B4-BE49-F238E27FC236}">
                <a16:creationId xmlns:a16="http://schemas.microsoft.com/office/drawing/2014/main" id="{D17C8109-2F1A-4248-BE14-FE5D4AE1E35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3" name="Текст 14">
            <a:extLst>
              <a:ext uri="{FF2B5EF4-FFF2-40B4-BE49-F238E27FC236}">
                <a16:creationId xmlns:a16="http://schemas.microsoft.com/office/drawing/2014/main" id="{5735C006-B8AC-427F-A337-4F607EB5431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4" name="Текст 14">
            <a:extLst>
              <a:ext uri="{FF2B5EF4-FFF2-40B4-BE49-F238E27FC236}">
                <a16:creationId xmlns:a16="http://schemas.microsoft.com/office/drawing/2014/main" id="{B62C7805-F615-4B77-89DD-63F1F946E78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5" name="Текст 14">
            <a:extLst>
              <a:ext uri="{FF2B5EF4-FFF2-40B4-BE49-F238E27FC236}">
                <a16:creationId xmlns:a16="http://schemas.microsoft.com/office/drawing/2014/main" id="{7B0BABA0-0326-410E-AECF-0D41365DD47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6" name="Текст 14">
            <a:extLst>
              <a:ext uri="{FF2B5EF4-FFF2-40B4-BE49-F238E27FC236}">
                <a16:creationId xmlns:a16="http://schemas.microsoft.com/office/drawing/2014/main" id="{9E4FCBEC-4348-4D10-B139-FD526C86B17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7" name="Текст 14">
            <a:extLst>
              <a:ext uri="{FF2B5EF4-FFF2-40B4-BE49-F238E27FC236}">
                <a16:creationId xmlns:a16="http://schemas.microsoft.com/office/drawing/2014/main" id="{DA4FA8D2-F1E5-4A88-855F-84D521DB704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8" name="Текст 14">
            <a:extLst>
              <a:ext uri="{FF2B5EF4-FFF2-40B4-BE49-F238E27FC236}">
                <a16:creationId xmlns:a16="http://schemas.microsoft.com/office/drawing/2014/main" id="{7E27FFDC-7B67-4C2F-8712-C7961E6E9A9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795797"/>
            <a:ext cx="495300" cy="652272"/>
          </a:xfrm>
          <a:prstGeom prst="rect">
            <a:avLst/>
          </a:prstGeom>
        </p:spPr>
        <p:txBody>
          <a:bodyPr rtlCol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51" name="Текст 14">
            <a:extLst>
              <a:ext uri="{FF2B5EF4-FFF2-40B4-BE49-F238E27FC236}">
                <a16:creationId xmlns:a16="http://schemas.microsoft.com/office/drawing/2014/main" id="{B098AA04-538E-4D0B-BC5E-3C79B451D15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672211"/>
            <a:ext cx="1021001" cy="501726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 sz="20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Добавить год</a:t>
            </a:r>
          </a:p>
        </p:txBody>
      </p:sp>
      <p:sp>
        <p:nvSpPr>
          <p:cNvPr id="52" name="Текст 14">
            <a:extLst>
              <a:ext uri="{FF2B5EF4-FFF2-40B4-BE49-F238E27FC236}">
                <a16:creationId xmlns:a16="http://schemas.microsoft.com/office/drawing/2014/main" id="{80992CBE-A6F0-4FF1-8F4F-84B050480AD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361409"/>
            <a:ext cx="1021001" cy="501726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 sz="20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Добавить год</a:t>
            </a:r>
          </a:p>
        </p:txBody>
      </p:sp>
      <p:sp>
        <p:nvSpPr>
          <p:cNvPr id="53" name="Текст 14">
            <a:extLst>
              <a:ext uri="{FF2B5EF4-FFF2-40B4-BE49-F238E27FC236}">
                <a16:creationId xmlns:a16="http://schemas.microsoft.com/office/drawing/2014/main" id="{738B60B3-540F-4900-A4BB-0B521A1F75C1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067200"/>
            <a:ext cx="1440088" cy="469597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54" name="Текст 14">
            <a:extLst>
              <a:ext uri="{FF2B5EF4-FFF2-40B4-BE49-F238E27FC236}">
                <a16:creationId xmlns:a16="http://schemas.microsoft.com/office/drawing/2014/main" id="{FD7D7797-7938-4D6E-B5A4-21536E2021E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067200"/>
            <a:ext cx="1440088" cy="469597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55" name="Текст 14">
            <a:extLst>
              <a:ext uri="{FF2B5EF4-FFF2-40B4-BE49-F238E27FC236}">
                <a16:creationId xmlns:a16="http://schemas.microsoft.com/office/drawing/2014/main" id="{F7B339B7-1A20-4B38-8EAE-3C98E757DA3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067200"/>
            <a:ext cx="1440088" cy="469597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56" name="Текст 14">
            <a:extLst>
              <a:ext uri="{FF2B5EF4-FFF2-40B4-BE49-F238E27FC236}">
                <a16:creationId xmlns:a16="http://schemas.microsoft.com/office/drawing/2014/main" id="{3D0B1401-F4EC-4750-A2AA-34CD72504AC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3869787"/>
            <a:ext cx="1440088" cy="408780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57" name="Текст 14">
            <a:extLst>
              <a:ext uri="{FF2B5EF4-FFF2-40B4-BE49-F238E27FC236}">
                <a16:creationId xmlns:a16="http://schemas.microsoft.com/office/drawing/2014/main" id="{25C7DA61-BA93-48EE-BB6E-9E5D96271ACE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3869787"/>
            <a:ext cx="1440088" cy="408780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 cap="none" spc="100" baseline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58" name="Текст 14">
            <a:extLst>
              <a:ext uri="{FF2B5EF4-FFF2-40B4-BE49-F238E27FC236}">
                <a16:creationId xmlns:a16="http://schemas.microsoft.com/office/drawing/2014/main" id="{6B7F232D-8C58-4A29-8A95-52E6B74C053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3869787"/>
            <a:ext cx="1440088" cy="408780"/>
          </a:xfrm>
          <a:prstGeom prst="rect">
            <a:avLst/>
          </a:prstGeom>
        </p:spPr>
        <p:txBody>
          <a:bodyPr rtlCol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cxnSp>
        <p:nvCxnSpPr>
          <p:cNvPr id="102" name="Прямая соединительная линия 101">
            <a:extLst>
              <a:ext uri="{FF2B5EF4-FFF2-40B4-BE49-F238E27FC236}">
                <a16:creationId xmlns:a16="http://schemas.microsoft.com/office/drawing/2014/main" id="{F2334811-4848-4246-ACD8-273541203B2A}"/>
              </a:ext>
            </a:extLst>
          </p:cNvPr>
          <p:cNvCxnSpPr>
            <a:cxnSpLocks/>
          </p:cNvCxnSpPr>
          <p:nvPr userDrawn="1"/>
        </p:nvCxnSpPr>
        <p:spPr>
          <a:xfrm>
            <a:off x="0" y="755452"/>
            <a:ext cx="980936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E76D73-D506-4E6B-A789-AB87E732A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0418" y="100579"/>
            <a:ext cx="1943381" cy="1268811"/>
          </a:xfrm>
          <a:prstGeom prst="rect">
            <a:avLst/>
          </a:prstGeom>
        </p:spPr>
        <p:txBody>
          <a:bodyPr rtlCol="0" anchor="ctr"/>
          <a:lstStyle>
            <a:lvl1pPr algn="r">
              <a:lnSpc>
                <a:spcPct val="125000"/>
              </a:lnSpc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algn="r" rtl="0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27700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лючевые выводы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10">
            <a:extLst>
              <a:ext uri="{FF2B5EF4-FFF2-40B4-BE49-F238E27FC236}">
                <a16:creationId xmlns:a16="http://schemas.microsoft.com/office/drawing/2014/main" id="{A3D8856B-7A24-4C55-9910-ED81BFA0A02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 dirty="0"/>
              <a:t>Щелкните, чтобы добавить фотографию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0415A3-6E46-4BC3-B867-3A6A61D0F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05.08.20ГГ</a:t>
            </a:r>
          </a:p>
        </p:txBody>
      </p:sp>
      <p:sp>
        <p:nvSpPr>
          <p:cNvPr id="9" name="Объект 15">
            <a:extLst>
              <a:ext uri="{FF2B5EF4-FFF2-40B4-BE49-F238E27FC236}">
                <a16:creationId xmlns:a16="http://schemas.microsoft.com/office/drawing/2014/main" id="{3B3118EB-9968-4E6E-B2B6-A76765DCFA4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101509" y="2431279"/>
            <a:ext cx="4288971" cy="3055121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 spc="100"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0" name="Нижний колонтитул 4">
            <a:extLst>
              <a:ext uri="{FF2B5EF4-FFF2-40B4-BE49-F238E27FC236}">
                <a16:creationId xmlns:a16="http://schemas.microsoft.com/office/drawing/2014/main" id="{3ABAA64D-DEC0-453B-A9D7-7183AF0CE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19230" y="6356350"/>
            <a:ext cx="3152912" cy="365125"/>
          </a:xfrm>
        </p:spPr>
        <p:txBody>
          <a:bodyPr rtlCol="0"/>
          <a:lstStyle>
            <a:lvl1pPr algn="l"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11" name="Номер слайда 5">
            <a:extLst>
              <a:ext uri="{FF2B5EF4-FFF2-40B4-BE49-F238E27FC236}">
                <a16:creationId xmlns:a16="http://schemas.microsoft.com/office/drawing/2014/main" id="{F74F7F62-A2D6-471E-83D8-44BA2699C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CF88F189-31A8-4BA7-80D9-4A40A4E2B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834820" y="-3976"/>
            <a:ext cx="0" cy="215934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EE86B4-3F11-45CB-96F9-7D1AB761A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01506" y="1761891"/>
            <a:ext cx="4288971" cy="532862"/>
          </a:xfrm>
          <a:prstGeom prst="rect">
            <a:avLst/>
          </a:prstGeom>
        </p:spPr>
        <p:txBody>
          <a:bodyPr rtlCol="0" anchor="ctr"/>
          <a:lstStyle>
            <a:lvl1pPr>
              <a:lnSpc>
                <a:spcPct val="125000"/>
              </a:lnSpc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662730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веты для предприяти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10">
            <a:extLst>
              <a:ext uri="{FF2B5EF4-FFF2-40B4-BE49-F238E27FC236}">
                <a16:creationId xmlns:a16="http://schemas.microsoft.com/office/drawing/2014/main" id="{60ED5431-1075-4889-87EB-D79FFE50960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2804630"/>
            <a:ext cx="12192000" cy="4062247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0415A3-6E46-4BC3-B867-3A6A61D0F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05.08.20ГГ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1ADF53-2713-40AC-9CC8-AA83770C9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D08A84-ADB1-42C6-A7B1-E5C5A728B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0" name="Объект 15">
            <a:extLst>
              <a:ext uri="{FF2B5EF4-FFF2-40B4-BE49-F238E27FC236}">
                <a16:creationId xmlns:a16="http://schemas.microsoft.com/office/drawing/2014/main" id="{E7CC669C-5E68-40A8-8F59-E044A32F4B3F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109845" y="999340"/>
            <a:ext cx="5578870" cy="1408770"/>
          </a:xfrm>
          <a:prstGeom prst="rect">
            <a:avLst/>
          </a:prstGeom>
        </p:spPr>
        <p:txBody>
          <a:bodyPr rtlCol="0" anchor="ctr"/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93EEC13B-7926-4108-B0C5-F3A2A5AE69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0" y="1689250"/>
            <a:ext cx="160637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546480-8B8D-4EF8-8C6A-DFFAC2755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559" y="1352736"/>
            <a:ext cx="3037792" cy="657883"/>
          </a:xfrm>
          <a:prstGeom prst="rect">
            <a:avLst/>
          </a:prstGeom>
        </p:spPr>
        <p:txBody>
          <a:bodyPr rtlCol="0" anchor="ctr"/>
          <a:lstStyle>
            <a:lvl1pPr algn="l">
              <a:lnSpc>
                <a:spcPct val="100000"/>
              </a:lnSpc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278963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изыв к действию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15B931B-7725-4C86-A82C-07F42F447C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397500" y="2009775"/>
            <a:ext cx="6794499" cy="28384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116D3891-B2BA-4AE6-AAA7-560547F4B5E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6311899" cy="6858000"/>
          </a:xfrm>
          <a:custGeom>
            <a:avLst/>
            <a:gdLst>
              <a:gd name="connsiteX0" fmla="*/ 0 w 6311899"/>
              <a:gd name="connsiteY0" fmla="*/ 0 h 6858000"/>
              <a:gd name="connsiteX1" fmla="*/ 6311899 w 6311899"/>
              <a:gd name="connsiteY1" fmla="*/ 0 h 6858000"/>
              <a:gd name="connsiteX2" fmla="*/ 6311899 w 6311899"/>
              <a:gd name="connsiteY2" fmla="*/ 2009775 h 6858000"/>
              <a:gd name="connsiteX3" fmla="*/ 5397499 w 6311899"/>
              <a:gd name="connsiteY3" fmla="*/ 2009775 h 6858000"/>
              <a:gd name="connsiteX4" fmla="*/ 5397499 w 6311899"/>
              <a:gd name="connsiteY4" fmla="*/ 4848225 h 6858000"/>
              <a:gd name="connsiteX5" fmla="*/ 6311899 w 6311899"/>
              <a:gd name="connsiteY5" fmla="*/ 4848225 h 6858000"/>
              <a:gd name="connsiteX6" fmla="*/ 6311899 w 6311899"/>
              <a:gd name="connsiteY6" fmla="*/ 6858000 h 6858000"/>
              <a:gd name="connsiteX7" fmla="*/ 0 w 6311899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11899" h="6858000">
                <a:moveTo>
                  <a:pt x="0" y="0"/>
                </a:moveTo>
                <a:lnTo>
                  <a:pt x="6311899" y="0"/>
                </a:lnTo>
                <a:lnTo>
                  <a:pt x="6311899" y="2009775"/>
                </a:lnTo>
                <a:lnTo>
                  <a:pt x="5397499" y="2009775"/>
                </a:lnTo>
                <a:lnTo>
                  <a:pt x="5397499" y="4848225"/>
                </a:lnTo>
                <a:lnTo>
                  <a:pt x="6311899" y="4848225"/>
                </a:lnTo>
                <a:lnTo>
                  <a:pt x="63118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0415A3-6E46-4BC3-B867-3A6A61D0F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05.08.20ГГ</a:t>
            </a:r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89831967-45C9-40AF-A955-56E9578BC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19230" y="6356350"/>
            <a:ext cx="3152912" cy="365125"/>
          </a:xfrm>
        </p:spPr>
        <p:txBody>
          <a:bodyPr rtlCol="0"/>
          <a:lstStyle>
            <a:lvl1pPr algn="l"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56167DEC-7546-44F6-AD64-E71C2FF1C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1" name="Объект 15">
            <a:extLst>
              <a:ext uri="{FF2B5EF4-FFF2-40B4-BE49-F238E27FC236}">
                <a16:creationId xmlns:a16="http://schemas.microsoft.com/office/drawing/2014/main" id="{61241730-14B7-407E-9517-F4510520D03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311900" y="3282850"/>
            <a:ext cx="5350010" cy="1030734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55B60F-1D5E-4B0C-8354-2E7AA187F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1898" y="2471206"/>
            <a:ext cx="5350010" cy="867398"/>
          </a:xfrm>
          <a:prstGeom prst="rect">
            <a:avLst/>
          </a:prstGeom>
        </p:spPr>
        <p:txBody>
          <a:bodyPr rtlCol="0" anchor="ctr"/>
          <a:lstStyle>
            <a:lvl1pPr>
              <a:lnSpc>
                <a:spcPct val="100000"/>
              </a:lnSpc>
              <a:defRPr lang="en-US" sz="2400" spc="100" baseline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2914552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10">
            <a:extLst>
              <a:ext uri="{FF2B5EF4-FFF2-40B4-BE49-F238E27FC236}">
                <a16:creationId xmlns:a16="http://schemas.microsoft.com/office/drawing/2014/main" id="{9C6F1ED5-824E-4C14-8D5E-5A0A26C5421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0415A3-6E46-4BC3-B867-3A6A61D0F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/>
              <a:t>05.08.20ГГ</a:t>
            </a:r>
            <a:endParaRPr lang="ru-RU">
              <a:latin typeface="+mn-lt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1ADF53-2713-40AC-9CC8-AA83770C9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r>
              <a:rPr lang="ru-RU"/>
              <a:t>Презентация для конференции</a:t>
            </a:r>
            <a:endParaRPr lang="ru-RU">
              <a:latin typeface="+mn-lt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D08A84-ADB1-42C6-A7B1-E5C5A728B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fld id="{18D65601-5AE2-46FC-B138-694DDD2B510D}" type="slidenum">
              <a:rPr lang="ru-RU" smtClean="0"/>
              <a:pPr/>
              <a:t>‹#›</a:t>
            </a:fld>
            <a:endParaRPr lang="ru-RU">
              <a:latin typeface="+mn-lt"/>
            </a:endParaRPr>
          </a:p>
        </p:txBody>
      </p:sp>
      <p:sp>
        <p:nvSpPr>
          <p:cNvPr id="9" name="Объект 15">
            <a:extLst>
              <a:ext uri="{FF2B5EF4-FFF2-40B4-BE49-F238E27FC236}">
                <a16:creationId xmlns:a16="http://schemas.microsoft.com/office/drawing/2014/main" id="{9F762423-7F4E-4A21-8F09-05418F82F9D7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078765" y="3267882"/>
            <a:ext cx="3193926" cy="2203224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None/>
              <a:defRPr sz="1400" spc="100"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Текст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2AE728-7030-4847-B87B-FDB4B86E0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765" y="2371063"/>
            <a:ext cx="3193926" cy="999451"/>
          </a:xfrm>
          <a:prstGeom prst="rect">
            <a:avLst/>
          </a:prstGeom>
        </p:spPr>
        <p:txBody>
          <a:bodyPr rtlCol="0" anchor="ctr"/>
          <a:lstStyle>
            <a:lvl1pPr>
              <a:lnSpc>
                <a:spcPct val="125000"/>
              </a:lnSpc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01016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:a16="http://schemas.microsoft.com/office/drawing/2014/main" id="{FF5ED5F1-A62B-4555-807E-91FAE1443CC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 dirty="0"/>
              <a:t>Щелкните, чтобы добавить фотографию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9D60F5-07EA-4D8F-AAFA-0F48CB785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05.08.20ГГ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ED4C42-D293-4981-BA06-A4638BEE1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Презентация для конференции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3E9D98-F221-47DC-AE55-8165BB7A3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8D65601-5AE2-46FC-B138-694DDD2B510D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6" name="Объект 15">
            <a:extLst>
              <a:ext uri="{FF2B5EF4-FFF2-40B4-BE49-F238E27FC236}">
                <a16:creationId xmlns:a16="http://schemas.microsoft.com/office/drawing/2014/main" id="{94C3D64C-77F6-4601-B573-9A9B6E23BB6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675242" y="2051170"/>
            <a:ext cx="5362575" cy="3532188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 dirty="0"/>
              <a:t>Текст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CD17CD-E6D2-4329-B271-1E59AA986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5242" y="1418953"/>
            <a:ext cx="5362575" cy="495691"/>
          </a:xfrm>
          <a:prstGeom prst="rect">
            <a:avLst/>
          </a:prstGeom>
        </p:spPr>
        <p:txBody>
          <a:bodyPr rtlCol="0" anchor="ctr"/>
          <a:lstStyle>
            <a:lvl1pPr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3684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накомство с докладчиком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10">
            <a:extLst>
              <a:ext uri="{FF2B5EF4-FFF2-40B4-BE49-F238E27FC236}">
                <a16:creationId xmlns:a16="http://schemas.microsoft.com/office/drawing/2014/main" id="{CD5AE0D9-6B20-4F29-A35B-2A00C25FF84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82906" y="0"/>
            <a:ext cx="4635426" cy="6857999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 dirty="0"/>
              <a:t>Щелкните, чтобы добавить фотографию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CC56C8-D828-4A31-A5B9-CF1AEFA70D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71846" y="6356350"/>
            <a:ext cx="2743200" cy="365125"/>
          </a:xfrm>
        </p:spPr>
        <p:txBody>
          <a:bodyPr rtlCol="0"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ru-RU" noProof="0"/>
              <a:t>05.08.20ГГ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0B0264-B3C3-46A0-80DD-67C59DB2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19230" y="6356350"/>
            <a:ext cx="3152912" cy="365125"/>
          </a:xfrm>
        </p:spPr>
        <p:txBody>
          <a:bodyPr rtlCol="0"/>
          <a:lstStyle>
            <a:lvl1pPr algn="l"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5D3C3B-0FFE-494C-B4AC-477B6A9DA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0" name="Текст 12">
            <a:extLst>
              <a:ext uri="{FF2B5EF4-FFF2-40B4-BE49-F238E27FC236}">
                <a16:creationId xmlns:a16="http://schemas.microsoft.com/office/drawing/2014/main" id="{1285A10A-1880-4D4E-A99B-1C19043F2A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50189" y="2396358"/>
            <a:ext cx="3266975" cy="326687"/>
          </a:xfrm>
          <a:prstGeom prst="rect">
            <a:avLst/>
          </a:prstGeom>
        </p:spPr>
        <p:txBody>
          <a:bodyPr rtlCol="0" anchor="ctr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600" b="1" spc="100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Щелкните, чтобы добавить имя</a:t>
            </a:r>
          </a:p>
        </p:txBody>
      </p:sp>
      <p:sp>
        <p:nvSpPr>
          <p:cNvPr id="11" name="Объект 15">
            <a:extLst>
              <a:ext uri="{FF2B5EF4-FFF2-40B4-BE49-F238E27FC236}">
                <a16:creationId xmlns:a16="http://schemas.microsoft.com/office/drawing/2014/main" id="{624F1FC7-2617-499A-8CB8-B61FC7D9B7BF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9508" y="2756830"/>
            <a:ext cx="4834569" cy="2384195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 dirty="0"/>
              <a:t>Текст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0B169A36-7DEF-42D4-850F-59A3233FD5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40834" y="0"/>
            <a:ext cx="0" cy="27574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6CADB6D5-97B3-42ED-B8C7-5AD951CB8F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290304" y="2551471"/>
            <a:ext cx="290169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B7B60A-1B6C-4E40-94D7-AE1BD3712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810973" y="4189152"/>
            <a:ext cx="3121302" cy="469478"/>
          </a:xfrm>
          <a:prstGeom prst="rect">
            <a:avLst/>
          </a:prstGeom>
        </p:spPr>
        <p:txBody>
          <a:bodyPr rtlCol="0" anchor="ctr"/>
          <a:lstStyle>
            <a:lvl1pPr algn="r"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algn="r" rtl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3485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едпосыл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EBFE3E-14BB-4DC6-A806-1E62C1D24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3137" y="1360309"/>
            <a:ext cx="2909309" cy="657882"/>
          </a:xfrm>
          <a:prstGeom prst="rect">
            <a:avLst/>
          </a:prstGeom>
        </p:spPr>
        <p:txBody>
          <a:bodyPr rtlCol="0" anchor="ctr"/>
          <a:lstStyle>
            <a:lvl1pPr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  <p:sp>
        <p:nvSpPr>
          <p:cNvPr id="8" name="Рисунок 10">
            <a:extLst>
              <a:ext uri="{FF2B5EF4-FFF2-40B4-BE49-F238E27FC236}">
                <a16:creationId xmlns:a16="http://schemas.microsoft.com/office/drawing/2014/main" id="{EFD7EF65-6DE9-4029-B3A0-F08E11BC9E5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2795752"/>
            <a:ext cx="12192000" cy="4062247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 dirty="0"/>
              <a:t>Щелкните, чтобы добавить фотографию</a:t>
            </a:r>
          </a:p>
        </p:txBody>
      </p:sp>
      <p:sp>
        <p:nvSpPr>
          <p:cNvPr id="10" name="Объект 15">
            <a:extLst>
              <a:ext uri="{FF2B5EF4-FFF2-40B4-BE49-F238E27FC236}">
                <a16:creationId xmlns:a16="http://schemas.microsoft.com/office/drawing/2014/main" id="{123B9F8E-DAD6-45B2-B55B-B070484318C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109845" y="1075509"/>
            <a:ext cx="5293260" cy="1408770"/>
          </a:xfrm>
          <a:prstGeom prst="rect">
            <a:avLst/>
          </a:prstGeom>
        </p:spPr>
        <p:txBody>
          <a:bodyPr rtlCol="0" anchor="ctr"/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 dirty="0"/>
              <a:t>Текст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CF9177-0C51-4496-B5AE-7ED4F8F3A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05.08.20ГГ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57A035F-C837-4CCA-BB19-CE656F057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FE2F927-F23D-4ABB-BEC9-11C2CC69D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95244728-2BE1-4CB4-A19E-903E75BD82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0" y="1689250"/>
            <a:ext cx="160637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6271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ы для обсужд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B0109947-4B08-4C56-B65B-A6FDFEF47D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0" y="1510815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C387A38D-E82D-42F1-A188-30F49DD50C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9785" y="0"/>
            <a:ext cx="0" cy="2514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исунок 10">
            <a:extLst>
              <a:ext uri="{FF2B5EF4-FFF2-40B4-BE49-F238E27FC236}">
                <a16:creationId xmlns:a16="http://schemas.microsoft.com/office/drawing/2014/main" id="{1205ABD4-5AFD-4B99-8836-D12AA42FCCE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82510" y="0"/>
            <a:ext cx="7609489" cy="6858000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 dirty="0"/>
              <a:t>Щелкните, чтобы добавить фотографию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080A53F-EFDF-40A3-B9E3-58EB0D3F3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05.08.20ГГ</a:t>
            </a:r>
          </a:p>
        </p:txBody>
      </p:sp>
      <p:sp>
        <p:nvSpPr>
          <p:cNvPr id="14" name="Объект 15">
            <a:extLst>
              <a:ext uri="{FF2B5EF4-FFF2-40B4-BE49-F238E27FC236}">
                <a16:creationId xmlns:a16="http://schemas.microsoft.com/office/drawing/2014/main" id="{F547C10E-8A59-4B22-ADF0-994850F759D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17111" y="2906895"/>
            <a:ext cx="4606159" cy="2221291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 dirty="0"/>
              <a:t>Текст слайда</a:t>
            </a:r>
          </a:p>
        </p:txBody>
      </p:sp>
      <p:sp>
        <p:nvSpPr>
          <p:cNvPr id="15" name="Нижний колонтитул 4">
            <a:extLst>
              <a:ext uri="{FF2B5EF4-FFF2-40B4-BE49-F238E27FC236}">
                <a16:creationId xmlns:a16="http://schemas.microsoft.com/office/drawing/2014/main" id="{79DE00E7-8296-408A-905C-ECBA407C8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19230" y="6356350"/>
            <a:ext cx="3152912" cy="365125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id="{900B3723-B30F-4BDB-A030-4B06ADE75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4FA9AB-9D34-43A5-947E-835D7FE29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2" y="2225678"/>
            <a:ext cx="4607268" cy="469476"/>
          </a:xfrm>
          <a:prstGeom prst="rect">
            <a:avLst/>
          </a:prstGeom>
        </p:spPr>
        <p:txBody>
          <a:bodyPr rtlCol="0" anchor="ctr"/>
          <a:lstStyle>
            <a:lvl1pPr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944523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0">
            <a:extLst>
              <a:ext uri="{FF2B5EF4-FFF2-40B4-BE49-F238E27FC236}">
                <a16:creationId xmlns:a16="http://schemas.microsoft.com/office/drawing/2014/main" id="{840FD269-E069-45DA-B668-BE984BFA328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tlCol="0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 dirty="0"/>
              <a:t>Щелкните, чтобы добавить фотографию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AB9DE71-7B7A-4473-ABD8-99575CAFB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ru-RU" noProof="0"/>
              <a:t>05.08.20ГГ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AAA1C9B-284B-4C89-8743-52285AC95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BC1FE06-5B3A-40E2-82AA-E4516ED2D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7" name="Текст 12">
            <a:extLst>
              <a:ext uri="{FF2B5EF4-FFF2-40B4-BE49-F238E27FC236}">
                <a16:creationId xmlns:a16="http://schemas.microsoft.com/office/drawing/2014/main" id="{2ACE5847-B709-473D-A366-54ADA852FFA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05107" y="3055535"/>
            <a:ext cx="7981786" cy="2609103"/>
          </a:xfrm>
          <a:prstGeom prst="rect">
            <a:avLst/>
          </a:prstGeom>
        </p:spPr>
        <p:txBody>
          <a:bodyPr rtlCol="0" anchor="ctr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3200" i="1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 dirty="0"/>
              <a:t>Заголовок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8B1850-15F7-414E-B8F6-3A5B3D10B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0083" y="5448575"/>
            <a:ext cx="4881563" cy="463550"/>
          </a:xfrm>
          <a:prstGeom prst="rect">
            <a:avLst/>
          </a:prstGeom>
        </p:spPr>
        <p:txBody>
          <a:bodyPr rtlCol="0"/>
          <a:lstStyle>
            <a:lvl1pPr algn="r">
              <a:defRPr lang="en-US" sz="1800" spc="1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r" rtl="0">
              <a:spcBef>
                <a:spcPts val="100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0056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Гипотеза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0796CDC-3154-4ACA-A920-8CBE431C2A1A}"/>
              </a:ext>
            </a:extLst>
          </p:cNvPr>
          <p:cNvSpPr/>
          <p:nvPr userDrawn="1"/>
        </p:nvSpPr>
        <p:spPr>
          <a:xfrm>
            <a:off x="0" y="0"/>
            <a:ext cx="468761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195FA8B4-F9F3-4FF5-B11F-483A1B95E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05.08.20ГГ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97B8F04-28A5-462E-86DE-06C37E405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C8B2DAE-4645-4AA0-87C9-39874FDBD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6" name="Объект 15">
            <a:extLst>
              <a:ext uri="{FF2B5EF4-FFF2-40B4-BE49-F238E27FC236}">
                <a16:creationId xmlns:a16="http://schemas.microsoft.com/office/drawing/2014/main" id="{3BB9146A-68F5-433B-8411-A12C7C8F782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7641" y="1193612"/>
            <a:ext cx="3513083" cy="1400506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 dirty="0"/>
              <a:t>Текст слайда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270974D-DE65-42B3-BEB4-235503245B26}"/>
              </a:ext>
            </a:extLst>
          </p:cNvPr>
          <p:cNvSpPr/>
          <p:nvPr userDrawn="1"/>
        </p:nvSpPr>
        <p:spPr>
          <a:xfrm>
            <a:off x="6360072" y="924801"/>
            <a:ext cx="4288221" cy="2043229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+mn-lt"/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id="{5BA888A7-F91E-4923-AB10-31BEF8C2FEB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747641" y="4120055"/>
            <a:ext cx="3513083" cy="1185839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6803CCC-79BF-4752-81AA-D68AB023A6B6}"/>
              </a:ext>
            </a:extLst>
          </p:cNvPr>
          <p:cNvSpPr/>
          <p:nvPr userDrawn="1"/>
        </p:nvSpPr>
        <p:spPr>
          <a:xfrm>
            <a:off x="6360072" y="3584028"/>
            <a:ext cx="4288221" cy="2043229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+mn-lt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6ECBC35A-FE4E-467A-A20D-9063B371CA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2303095" y="0"/>
            <a:ext cx="0" cy="370473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A4FC0018-1CBF-4BC0-BE79-B983651D8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1005213" y="4932422"/>
            <a:ext cx="2635209" cy="523708"/>
          </a:xfrm>
          <a:prstGeom prst="rect">
            <a:avLst/>
          </a:prstGeom>
        </p:spPr>
        <p:txBody>
          <a:bodyPr rtlCol="0" anchor="ctr"/>
          <a:lstStyle>
            <a:lvl1pPr algn="r">
              <a:defRPr lang="en-US" sz="2400" spc="100" baseline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 indent="0" algn="r" rtl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2744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оцент средств коммуникац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>
            <a:extLst>
              <a:ext uri="{FF2B5EF4-FFF2-40B4-BE49-F238E27FC236}">
                <a16:creationId xmlns:a16="http://schemas.microsoft.com/office/drawing/2014/main" id="{8B06ACE2-BA16-48C7-A451-845668BC0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05.08.20ГГ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09B479B-4CEB-47DB-903C-2E2D2445E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6F2130-E7AA-4706-B388-47F7E032B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8D65601-5AE2-46FC-B138-694DDD2B510D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7311573-5DB1-44CE-818B-9E5F570408F1}"/>
              </a:ext>
            </a:extLst>
          </p:cNvPr>
          <p:cNvSpPr/>
          <p:nvPr userDrawn="1"/>
        </p:nvSpPr>
        <p:spPr>
          <a:xfrm>
            <a:off x="638177" y="631627"/>
            <a:ext cx="10915645" cy="55881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9" name="Объект 15">
            <a:extLst>
              <a:ext uri="{FF2B5EF4-FFF2-40B4-BE49-F238E27FC236}">
                <a16:creationId xmlns:a16="http://schemas.microsoft.com/office/drawing/2014/main" id="{6E328664-C733-476A-81C6-2A0B15B001A1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2029158" y="2838122"/>
            <a:ext cx="1786759" cy="430923"/>
          </a:xfrm>
          <a:prstGeom prst="rect">
            <a:avLst/>
          </a:prstGeom>
        </p:spPr>
        <p:txBody>
          <a:bodyPr rtlCol="0" anchor="t"/>
          <a:lstStyle>
            <a:lvl1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0" name="Объект 15">
            <a:extLst>
              <a:ext uri="{FF2B5EF4-FFF2-40B4-BE49-F238E27FC236}">
                <a16:creationId xmlns:a16="http://schemas.microsoft.com/office/drawing/2014/main" id="{4DA6C57C-E2CB-484E-94E6-9AB8DC7DB4C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2029158" y="3379435"/>
            <a:ext cx="1786759" cy="430923"/>
          </a:xfrm>
          <a:prstGeom prst="rect">
            <a:avLst/>
          </a:prstGeom>
        </p:spPr>
        <p:txBody>
          <a:bodyPr rtlCol="0" anchor="t"/>
          <a:lstStyle>
            <a:lvl1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1" name="Объект 15">
            <a:extLst>
              <a:ext uri="{FF2B5EF4-FFF2-40B4-BE49-F238E27FC236}">
                <a16:creationId xmlns:a16="http://schemas.microsoft.com/office/drawing/2014/main" id="{97E74E6E-CDEF-424A-B7CE-5B34A0AC34D6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029158" y="3928699"/>
            <a:ext cx="1786759" cy="430923"/>
          </a:xfrm>
          <a:prstGeom prst="rect">
            <a:avLst/>
          </a:prstGeom>
        </p:spPr>
        <p:txBody>
          <a:bodyPr rtlCol="0" anchor="t"/>
          <a:lstStyle>
            <a:lvl1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2" name="Объект 15">
            <a:extLst>
              <a:ext uri="{FF2B5EF4-FFF2-40B4-BE49-F238E27FC236}">
                <a16:creationId xmlns:a16="http://schemas.microsoft.com/office/drawing/2014/main" id="{E7A1AA76-7517-4C53-B2A4-EE8B1C6ADDDF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2029158" y="4476966"/>
            <a:ext cx="1786759" cy="430923"/>
          </a:xfrm>
          <a:prstGeom prst="rect">
            <a:avLst/>
          </a:prstGeom>
        </p:spPr>
        <p:txBody>
          <a:bodyPr rtlCol="0" anchor="t"/>
          <a:lstStyle>
            <a:lvl1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1400" spc="100" baseline="0"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7" name="Текст 12">
            <a:extLst>
              <a:ext uri="{FF2B5EF4-FFF2-40B4-BE49-F238E27FC236}">
                <a16:creationId xmlns:a16="http://schemas.microsoft.com/office/drawing/2014/main" id="{273C9D83-2282-43F4-BB54-7CDA96B4556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98588" y="1307183"/>
            <a:ext cx="1783393" cy="178305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2400" b="0" spc="100" baseline="0">
                <a:solidFill>
                  <a:schemeClr val="accent1"/>
                </a:solidFill>
                <a:latin typeface="Univers LT Std 45 Light" panose="020B0703030502020204" pitchFamily="34" charset="0"/>
              </a:defRPr>
            </a:lvl1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38" name="Текст 12">
            <a:extLst>
              <a:ext uri="{FF2B5EF4-FFF2-40B4-BE49-F238E27FC236}">
                <a16:creationId xmlns:a16="http://schemas.microsoft.com/office/drawing/2014/main" id="{90C1AC4A-23E9-4676-A30E-E39B4342FF0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98588" y="3703828"/>
            <a:ext cx="1783393" cy="178305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2400" b="0" spc="100" baseline="0">
                <a:solidFill>
                  <a:schemeClr val="accent1"/>
                </a:solidFill>
                <a:latin typeface="Univers LT Std 45 Light" panose="020B0703030502020204" pitchFamily="34" charset="0"/>
              </a:defRPr>
            </a:lvl1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39" name="Текст 12">
            <a:extLst>
              <a:ext uri="{FF2B5EF4-FFF2-40B4-BE49-F238E27FC236}">
                <a16:creationId xmlns:a16="http://schemas.microsoft.com/office/drawing/2014/main" id="{2C256BCC-FED6-4D75-8C65-5967DD2E019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33309" y="1307183"/>
            <a:ext cx="1783393" cy="178305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2400" b="0" spc="100" baseline="0">
                <a:solidFill>
                  <a:schemeClr val="accent1"/>
                </a:solidFill>
                <a:latin typeface="Univers LT Std 45 Light" panose="020B0703030502020204" pitchFamily="34" charset="0"/>
              </a:defRPr>
            </a:lvl1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40" name="Текст 12">
            <a:extLst>
              <a:ext uri="{FF2B5EF4-FFF2-40B4-BE49-F238E27FC236}">
                <a16:creationId xmlns:a16="http://schemas.microsoft.com/office/drawing/2014/main" id="{036A0378-B8F0-463A-A66D-83D798223E3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33309" y="3703828"/>
            <a:ext cx="1783393" cy="1783055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2400" b="0" spc="100" baseline="0">
                <a:solidFill>
                  <a:schemeClr val="accent1"/>
                </a:solidFill>
                <a:latin typeface="Univers LT Std 45 Light" panose="020B0703030502020204" pitchFamily="34" charset="0"/>
              </a:defRPr>
            </a:lvl1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BDF22D-6760-4BDD-92EF-E940DCC02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7697" y="1369287"/>
            <a:ext cx="4079564" cy="1268810"/>
          </a:xfrm>
          <a:prstGeom prst="rect">
            <a:avLst/>
          </a:prstGeom>
        </p:spPr>
        <p:txBody>
          <a:bodyPr rtlCol="0" anchor="ctr"/>
          <a:lstStyle>
            <a:lvl1pPr>
              <a:lnSpc>
                <a:spcPct val="125000"/>
              </a:lnSpc>
              <a:defRPr lang="en-US" sz="2400" spc="100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95802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здание отличных продуктов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BAADBBE-F1E3-480E-BE79-B55DEF9410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397500" y="2009775"/>
            <a:ext cx="6794499" cy="28384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A4C868C7-0B77-47B8-9C16-7F97AA9F0D4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6311899" cy="6858000"/>
          </a:xfrm>
          <a:custGeom>
            <a:avLst/>
            <a:gdLst>
              <a:gd name="connsiteX0" fmla="*/ 0 w 6311899"/>
              <a:gd name="connsiteY0" fmla="*/ 0 h 6858000"/>
              <a:gd name="connsiteX1" fmla="*/ 6311899 w 6311899"/>
              <a:gd name="connsiteY1" fmla="*/ 0 h 6858000"/>
              <a:gd name="connsiteX2" fmla="*/ 6311899 w 6311899"/>
              <a:gd name="connsiteY2" fmla="*/ 2009775 h 6858000"/>
              <a:gd name="connsiteX3" fmla="*/ 5397499 w 6311899"/>
              <a:gd name="connsiteY3" fmla="*/ 2009775 h 6858000"/>
              <a:gd name="connsiteX4" fmla="*/ 5397499 w 6311899"/>
              <a:gd name="connsiteY4" fmla="*/ 4848225 h 6858000"/>
              <a:gd name="connsiteX5" fmla="*/ 6311899 w 6311899"/>
              <a:gd name="connsiteY5" fmla="*/ 4848225 h 6858000"/>
              <a:gd name="connsiteX6" fmla="*/ 6311899 w 6311899"/>
              <a:gd name="connsiteY6" fmla="*/ 6858000 h 6858000"/>
              <a:gd name="connsiteX7" fmla="*/ 0 w 6311899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11899" h="6858000">
                <a:moveTo>
                  <a:pt x="0" y="0"/>
                </a:moveTo>
                <a:lnTo>
                  <a:pt x="6311899" y="0"/>
                </a:lnTo>
                <a:lnTo>
                  <a:pt x="6311899" y="2009775"/>
                </a:lnTo>
                <a:lnTo>
                  <a:pt x="5397499" y="2009775"/>
                </a:lnTo>
                <a:lnTo>
                  <a:pt x="5397499" y="4848225"/>
                </a:lnTo>
                <a:lnTo>
                  <a:pt x="6311899" y="4848225"/>
                </a:lnTo>
                <a:lnTo>
                  <a:pt x="63118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F4198D5-23F4-441A-AD0A-C6CD015E9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05.08.20ГГ</a:t>
            </a:r>
          </a:p>
        </p:txBody>
      </p:sp>
      <p:sp>
        <p:nvSpPr>
          <p:cNvPr id="16" name="Объект 15">
            <a:extLst>
              <a:ext uri="{FF2B5EF4-FFF2-40B4-BE49-F238E27FC236}">
                <a16:creationId xmlns:a16="http://schemas.microsoft.com/office/drawing/2014/main" id="{8E5DAC80-95FC-4BA1-98B2-5631FB3B019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337298" y="3200401"/>
            <a:ext cx="5257799" cy="1701800"/>
          </a:xfrm>
          <a:prstGeom prst="rect">
            <a:avLst/>
          </a:prstGeo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sz="1400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2" name="Нижний колонтитул 4">
            <a:extLst>
              <a:ext uri="{FF2B5EF4-FFF2-40B4-BE49-F238E27FC236}">
                <a16:creationId xmlns:a16="http://schemas.microsoft.com/office/drawing/2014/main" id="{464448FE-96B4-43C5-8721-4FBF69ED4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19230" y="6356350"/>
            <a:ext cx="3152912" cy="365125"/>
          </a:xfrm>
        </p:spPr>
        <p:txBody>
          <a:bodyPr rtlCol="0"/>
          <a:lstStyle>
            <a:lvl1pPr algn="l"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Презентация для конференции</a:t>
            </a:r>
          </a:p>
        </p:txBody>
      </p:sp>
      <p:sp>
        <p:nvSpPr>
          <p:cNvPr id="13" name="Номер слайда 5">
            <a:extLst>
              <a:ext uri="{FF2B5EF4-FFF2-40B4-BE49-F238E27FC236}">
                <a16:creationId xmlns:a16="http://schemas.microsoft.com/office/drawing/2014/main" id="{F8104834-0355-4576-A9E5-FF5B92B36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rtl="0"/>
            <a:fld id="{18D65601-5AE2-46FC-B138-694DDD2B510D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D2D377-D829-49CC-9253-683054B90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7298" y="2063075"/>
            <a:ext cx="5257799" cy="1268810"/>
          </a:xfrm>
          <a:prstGeom prst="rect">
            <a:avLst/>
          </a:prstGeom>
        </p:spPr>
        <p:txBody>
          <a:bodyPr rtlCol="0" anchor="ctr"/>
          <a:lstStyle>
            <a:lvl1pPr>
              <a:defRPr lang="en-US" sz="2400" spc="100" baseline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548123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EF32C8C7-5C6C-400B-AEC0-4D8178161B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cap="all" spc="150" baseline="0">
                <a:solidFill>
                  <a:schemeClr val="bg2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ru-RU"/>
              <a:t>05.08.20ГГ</a:t>
            </a:r>
            <a:endParaRPr lang="ru-RU">
              <a:latin typeface="+mn-lt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7105D6-7B52-4B7D-9473-BCD571A93A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cap="all" spc="150" baseline="0">
                <a:solidFill>
                  <a:schemeClr val="bg2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ru-RU"/>
              <a:t>Презентация для конференции</a:t>
            </a:r>
            <a:endParaRPr lang="ru-RU">
              <a:latin typeface="+mn-lt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3EAA0A-7090-4FA3-AD1C-CD4570404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spc="150" baseline="0">
                <a:solidFill>
                  <a:schemeClr val="bg2">
                    <a:lumMod val="50000"/>
                  </a:schemeClr>
                </a:solidFill>
                <a:latin typeface="+mn-lt"/>
              </a:defRPr>
            </a:lvl1pPr>
          </a:lstStyle>
          <a:p>
            <a:fld id="{18D65601-5AE2-46FC-B138-694DDD2B510D}" type="slidenum">
              <a:rPr lang="ru-RU" smtClean="0"/>
              <a:pPr/>
              <a:t>‹#›</a:t>
            </a:fld>
            <a:endParaRPr lang="ru-RU">
              <a:latin typeface="+mn-lt"/>
            </a:endParaRPr>
          </a:p>
        </p:txBody>
      </p:sp>
      <p:sp>
        <p:nvSpPr>
          <p:cNvPr id="7" name="Надпись 6">
            <a:extLst>
              <a:ext uri="{FF2B5EF4-FFF2-40B4-BE49-F238E27FC236}">
                <a16:creationId xmlns:a16="http://schemas.microsoft.com/office/drawing/2014/main" id="{084DCE26-8B90-4B2C-883A-D5FFC365BF8A}"/>
              </a:ext>
            </a:extLst>
          </p:cNvPr>
          <p:cNvSpPr txBox="1"/>
          <p:nvPr userDrawn="1"/>
        </p:nvSpPr>
        <p:spPr>
          <a:xfrm>
            <a:off x="5637320" y="2974019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endParaRPr lang="ru-RU" noProof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43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7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oleObject" Target="../embeddings/oleObject4.bin"/><Relationship Id="rId18" Type="http://schemas.openxmlformats.org/officeDocument/2006/relationships/image" Target="../media/image15.jpeg"/><Relationship Id="rId3" Type="http://schemas.openxmlformats.org/officeDocument/2006/relationships/image" Target="../media/image4.png"/><Relationship Id="rId7" Type="http://schemas.openxmlformats.org/officeDocument/2006/relationships/image" Target="../media/image7.wmf"/><Relationship Id="rId12" Type="http://schemas.openxmlformats.org/officeDocument/2006/relationships/image" Target="../media/image10.jpeg"/><Relationship Id="rId1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9.wmf"/><Relationship Id="rId5" Type="http://schemas.openxmlformats.org/officeDocument/2006/relationships/image" Target="../media/image6.png"/><Relationship Id="rId15" Type="http://schemas.openxmlformats.org/officeDocument/2006/relationships/image" Target="../media/image12.jpeg"/><Relationship Id="rId10" Type="http://schemas.openxmlformats.org/officeDocument/2006/relationships/oleObject" Target="../embeddings/oleObject3.bin"/><Relationship Id="rId19" Type="http://schemas.openxmlformats.org/officeDocument/2006/relationships/image" Target="../media/image16.jpeg"/><Relationship Id="rId4" Type="http://schemas.openxmlformats.org/officeDocument/2006/relationships/image" Target="../media/image5.png"/><Relationship Id="rId9" Type="http://schemas.openxmlformats.org/officeDocument/2006/relationships/image" Target="../media/image8.wmf"/><Relationship Id="rId14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8EAF3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A326388-B0F1-F712-C53B-FEC3B47DB85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C8EAF3"/>
              </a:gs>
              <a:gs pos="100000">
                <a:srgbClr val="C8EAF3"/>
              </a:gs>
              <a:gs pos="95058">
                <a:srgbClr val="C8EAF3"/>
              </a:gs>
              <a:gs pos="78700">
                <a:srgbClr val="C8EAF3"/>
              </a:gs>
              <a:gs pos="39000">
                <a:srgbClr val="C8EAF3"/>
              </a:gs>
              <a:gs pos="49000">
                <a:srgbClr val="C8EAF3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Заголовок 17">
            <a:extLst>
              <a:ext uri="{FF2B5EF4-FFF2-40B4-BE49-F238E27FC236}">
                <a16:creationId xmlns:a16="http://schemas.microsoft.com/office/drawing/2014/main" id="{F9B274D2-774F-4C24-A448-1EFB461A9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6308" y="1525921"/>
            <a:ext cx="7823247" cy="2007426"/>
          </a:xfrm>
          <a:noFill/>
          <a:effectLst>
            <a:outerShdw blurRad="50800" dist="254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20650" prstMaterial="dkEdge">
            <a:extrusionClr>
              <a:schemeClr val="tx1">
                <a:lumMod val="50000"/>
                <a:lumOff val="50000"/>
              </a:schemeClr>
            </a:extrusionClr>
          </a:sp3d>
        </p:spPr>
        <p:txBody>
          <a:bodyPr rtlCol="0"/>
          <a:lstStyle/>
          <a:p>
            <a:pPr algn="ctr" rtl="0"/>
            <a:r>
              <a:rPr lang="ru-RU" sz="2800" dirty="0">
                <a:solidFill>
                  <a:srgbClr val="0C6765"/>
                </a:solidFill>
              </a:rPr>
              <a:t>ВИДЫ ИЗОБРАЗИТЕЛЬНОГО ИСКУССТВА</a:t>
            </a:r>
          </a:p>
        </p:txBody>
      </p:sp>
      <p:sp>
        <p:nvSpPr>
          <p:cNvPr id="26" name="Текст 25">
            <a:extLst>
              <a:ext uri="{FF2B5EF4-FFF2-40B4-BE49-F238E27FC236}">
                <a16:creationId xmlns:a16="http://schemas.microsoft.com/office/drawing/2014/main" id="{C022D7CD-E026-4E29-BE4B-3FA7B1EB6A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289098" y="6355079"/>
            <a:ext cx="3916088" cy="559303"/>
          </a:xfrm>
        </p:spPr>
        <p:txBody>
          <a:bodyPr rtlCol="0"/>
          <a:lstStyle/>
          <a:p>
            <a:pPr algn="l" rtl="0"/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Крылова Виктория Валерьевна​</a:t>
            </a:r>
          </a:p>
        </p:txBody>
      </p:sp>
      <p:sp>
        <p:nvSpPr>
          <p:cNvPr id="36" name="Текст 35">
            <a:extLst>
              <a:ext uri="{FF2B5EF4-FFF2-40B4-BE49-F238E27FC236}">
                <a16:creationId xmlns:a16="http://schemas.microsoft.com/office/drawing/2014/main" id="{AEEB6582-6001-4276-8F87-1470B6FA14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85005" y="6032605"/>
            <a:ext cx="2459114" cy="685429"/>
          </a:xfrm>
        </p:spPr>
        <p:txBody>
          <a:bodyPr rtlCol="0"/>
          <a:lstStyle/>
          <a:p>
            <a:pPr rtl="0"/>
            <a:r>
              <a:rPr lang="ru-RU" dirty="0"/>
              <a:t>05.09.2022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B53A789-C99E-91FD-41A2-545F9F3CC0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0040" y="-4614"/>
            <a:ext cx="4251960" cy="186760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8799DAE-EBA9-EFF6-0766-549B30EB3A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2529" y="3136221"/>
            <a:ext cx="3916088" cy="314378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6ED6DA1-AF0D-6499-DE4B-9DB8654DD6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9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1012606" y="-1025703"/>
            <a:ext cx="6857999" cy="888321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1199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91E836-88DA-E894-2FBA-7C1356B697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2388" y="-2662386"/>
            <a:ext cx="6850678" cy="12175451"/>
          </a:xfrm>
          <a:prstGeom prst="rect">
            <a:avLst/>
          </a:prstGeom>
        </p:spPr>
      </p:pic>
      <p:sp>
        <p:nvSpPr>
          <p:cNvPr id="16" name="Текст 15">
            <a:extLst>
              <a:ext uri="{FF2B5EF4-FFF2-40B4-BE49-F238E27FC236}">
                <a16:creationId xmlns:a16="http://schemas.microsoft.com/office/drawing/2014/main" id="{812B1988-DF3B-414E-BEB4-BDE3F33E6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7037" y="1030221"/>
            <a:ext cx="2909309" cy="657882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АРХИТЕКТУРА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3185E29-C32E-49F4-9417-C2C1934B29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6268C4-FA36-44D9-B49A-C2B51810F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10</a:t>
            </a:fld>
            <a:endParaRPr lang="ru-RU"/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86266357-58CA-479D-8E3B-7CBCA97076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8177" y="631627"/>
            <a:ext cx="10915645" cy="55881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sp>
        <p:nvSpPr>
          <p:cNvPr id="8" name="Текст 26">
            <a:extLst>
              <a:ext uri="{FF2B5EF4-FFF2-40B4-BE49-F238E27FC236}">
                <a16:creationId xmlns:a16="http://schemas.microsoft.com/office/drawing/2014/main" id="{5AFBAD82-0EB9-FAFE-42E0-05B0135AF20E}"/>
              </a:ext>
            </a:extLst>
          </p:cNvPr>
          <p:cNvSpPr txBox="1">
            <a:spLocks/>
          </p:cNvSpPr>
          <p:nvPr/>
        </p:nvSpPr>
        <p:spPr>
          <a:xfrm>
            <a:off x="2986512" y="386505"/>
            <a:ext cx="6903610" cy="217191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600" b="1" dirty="0"/>
              <a:t>Характеристики видов изобразительного искусства</a:t>
            </a:r>
            <a:endParaRPr lang="ru-RU" dirty="0"/>
          </a:p>
        </p:txBody>
      </p:sp>
      <p:sp>
        <p:nvSpPr>
          <p:cNvPr id="2" name="Объект 16">
            <a:extLst>
              <a:ext uri="{FF2B5EF4-FFF2-40B4-BE49-F238E27FC236}">
                <a16:creationId xmlns:a16="http://schemas.microsoft.com/office/drawing/2014/main" id="{8818B933-1828-127D-EEEA-0FBFDD145094}"/>
              </a:ext>
            </a:extLst>
          </p:cNvPr>
          <p:cNvSpPr txBox="1">
            <a:spLocks/>
          </p:cNvSpPr>
          <p:nvPr/>
        </p:nvSpPr>
        <p:spPr>
          <a:xfrm>
            <a:off x="1115754" y="1723029"/>
            <a:ext cx="3697546" cy="4104749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b="1" dirty="0">
                <a:solidFill>
                  <a:schemeClr val="accent1"/>
                </a:solidFill>
                <a:latin typeface="+mj-lt"/>
              </a:rPr>
              <a:t>Архитектура-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(лат. </a:t>
            </a:r>
            <a:r>
              <a:rPr lang="ru-RU" sz="1800" dirty="0" err="1">
                <a:solidFill>
                  <a:schemeClr val="tx2">
                    <a:lumMod val="75000"/>
                  </a:schemeClr>
                </a:solidFill>
                <a:latin typeface="+mj-lt"/>
              </a:rPr>
              <a:t>architectura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, от греч. </a:t>
            </a:r>
            <a:r>
              <a:rPr lang="ru-RU" sz="1800" dirty="0" err="1">
                <a:solidFill>
                  <a:schemeClr val="tx2">
                    <a:lumMod val="75000"/>
                  </a:schemeClr>
                </a:solidFill>
                <a:latin typeface="+mj-lt"/>
              </a:rPr>
              <a:t>architéktôn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 — строитель) (зодчество), искусство проектировать и строить здания и другие сооружения (а также их комплексы), создающие материально организованную среду.</a:t>
            </a:r>
          </a:p>
        </p:txBody>
      </p:sp>
      <p:sp>
        <p:nvSpPr>
          <p:cNvPr id="14" name="Прямоугольник 4">
            <a:extLst>
              <a:ext uri="{FF2B5EF4-FFF2-40B4-BE49-F238E27FC236}">
                <a16:creationId xmlns:a16="http://schemas.microsoft.com/office/drawing/2014/main" id="{5AB5E92D-2082-B3D0-3643-10095E0477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3354" y="5430268"/>
            <a:ext cx="3697546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300" b="1" spc="100" dirty="0" err="1">
                <a:solidFill>
                  <a:schemeClr val="tx2">
                    <a:lumMod val="75000"/>
                  </a:schemeClr>
                </a:solidFill>
                <a:latin typeface="+mj-lt"/>
              </a:rPr>
              <a:t>Автор:Барма</a:t>
            </a:r>
            <a:r>
              <a:rPr lang="ru-RU" sz="13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 и Постник Яковлев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3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Храм Василия Блаженного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3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1555-1561 г</a:t>
            </a:r>
          </a:p>
        </p:txBody>
      </p:sp>
      <p:sp>
        <p:nvSpPr>
          <p:cNvPr id="19" name="Прямоугольник 4">
            <a:extLst>
              <a:ext uri="{FF2B5EF4-FFF2-40B4-BE49-F238E27FC236}">
                <a16:creationId xmlns:a16="http://schemas.microsoft.com/office/drawing/2014/main" id="{CFEC41CF-22F6-23F1-CDDE-72164735AA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8016" y="793437"/>
            <a:ext cx="263296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3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Пирамиды Гизы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3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2600—2400 гг. до н. э.</a:t>
            </a:r>
          </a:p>
        </p:txBody>
      </p:sp>
      <p:sp>
        <p:nvSpPr>
          <p:cNvPr id="6" name="Прямоугольник 4">
            <a:extLst>
              <a:ext uri="{FF2B5EF4-FFF2-40B4-BE49-F238E27FC236}">
                <a16:creationId xmlns:a16="http://schemas.microsoft.com/office/drawing/2014/main" id="{EFA5F89C-F630-4F6A-7D70-B208E74032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9288" y="5456541"/>
            <a:ext cx="308451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3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Автор:  Б.Ф. Растрелли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3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Зимний дворец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3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1754—1762 г.</a:t>
            </a:r>
          </a:p>
        </p:txBody>
      </p:sp>
      <p:pic>
        <p:nvPicPr>
          <p:cNvPr id="7" name="Google Shape;141;p16" descr="F:\Медиопособие по ИЗО\Архитектура\Пирамиды в Гизе.jpg">
            <a:extLst>
              <a:ext uri="{FF2B5EF4-FFF2-40B4-BE49-F238E27FC236}">
                <a16:creationId xmlns:a16="http://schemas.microsoft.com/office/drawing/2014/main" id="{1B22152C-8F19-A22E-E218-F811FAED648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52827" y="1283033"/>
            <a:ext cx="3084512" cy="19446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Google Shape;144;p16" descr="F:\Медиопособие по ИЗО\Архитектура\Собор-Василия-Блаженного-4.jpg">
            <a:extLst>
              <a:ext uri="{FF2B5EF4-FFF2-40B4-BE49-F238E27FC236}">
                <a16:creationId xmlns:a16="http://schemas.microsoft.com/office/drawing/2014/main" id="{F3D92DA5-8701-667F-80A8-53FD64D946CA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76817" y="3485582"/>
            <a:ext cx="3084512" cy="19446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Google Shape;137;p16" descr="F:\Медиопособие по ИЗО\Архитектура\Зимний Дворец, Санкт Питербург.jpg">
            <a:extLst>
              <a:ext uri="{FF2B5EF4-FFF2-40B4-BE49-F238E27FC236}">
                <a16:creationId xmlns:a16="http://schemas.microsoft.com/office/drawing/2014/main" id="{4798C3F0-DD83-67E4-1D29-86368B298B2E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269288" y="3485582"/>
            <a:ext cx="3084512" cy="19430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8526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91E836-88DA-E894-2FBA-7C1356B697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70661" y="-2655065"/>
            <a:ext cx="6850678" cy="12175451"/>
          </a:xfrm>
          <a:prstGeom prst="rect">
            <a:avLst/>
          </a:prstGeom>
        </p:spPr>
      </p:pic>
      <p:sp>
        <p:nvSpPr>
          <p:cNvPr id="16" name="Текст 15">
            <a:extLst>
              <a:ext uri="{FF2B5EF4-FFF2-40B4-BE49-F238E27FC236}">
                <a16:creationId xmlns:a16="http://schemas.microsoft.com/office/drawing/2014/main" id="{812B1988-DF3B-414E-BEB4-BDE3F33E6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7037" y="1030221"/>
            <a:ext cx="2909309" cy="657882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ГРАФИКА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3185E29-C32E-49F4-9417-C2C1934B29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6268C4-FA36-44D9-B49A-C2B51810F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11</a:t>
            </a:fld>
            <a:endParaRPr lang="ru-RU"/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86266357-58CA-479D-8E3B-7CBCA97076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8177" y="631627"/>
            <a:ext cx="10915645" cy="55881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sp>
        <p:nvSpPr>
          <p:cNvPr id="8" name="Текст 26">
            <a:extLst>
              <a:ext uri="{FF2B5EF4-FFF2-40B4-BE49-F238E27FC236}">
                <a16:creationId xmlns:a16="http://schemas.microsoft.com/office/drawing/2014/main" id="{5AFBAD82-0EB9-FAFE-42E0-05B0135AF20E}"/>
              </a:ext>
            </a:extLst>
          </p:cNvPr>
          <p:cNvSpPr txBox="1">
            <a:spLocks/>
          </p:cNvSpPr>
          <p:nvPr/>
        </p:nvSpPr>
        <p:spPr>
          <a:xfrm>
            <a:off x="2986512" y="386505"/>
            <a:ext cx="6903610" cy="217191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600" b="1" dirty="0"/>
              <a:t>Характеристики видов изобразительного искусства</a:t>
            </a:r>
            <a:endParaRPr lang="ru-RU" dirty="0"/>
          </a:p>
        </p:txBody>
      </p:sp>
      <p:sp>
        <p:nvSpPr>
          <p:cNvPr id="2" name="Объект 16">
            <a:extLst>
              <a:ext uri="{FF2B5EF4-FFF2-40B4-BE49-F238E27FC236}">
                <a16:creationId xmlns:a16="http://schemas.microsoft.com/office/drawing/2014/main" id="{8818B933-1828-127D-EEEA-0FBFDD145094}"/>
              </a:ext>
            </a:extLst>
          </p:cNvPr>
          <p:cNvSpPr txBox="1">
            <a:spLocks/>
          </p:cNvSpPr>
          <p:nvPr/>
        </p:nvSpPr>
        <p:spPr>
          <a:xfrm>
            <a:off x="1115754" y="1723030"/>
            <a:ext cx="5069146" cy="4379842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b="1" dirty="0">
                <a:solidFill>
                  <a:schemeClr val="accent1"/>
                </a:solidFill>
                <a:latin typeface="+mj-lt"/>
              </a:rPr>
              <a:t>Графика-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(греч. </a:t>
            </a:r>
            <a:r>
              <a:rPr lang="ru-RU" sz="1800" dirty="0" err="1">
                <a:solidFill>
                  <a:schemeClr val="tx2">
                    <a:lumMod val="75000"/>
                  </a:schemeClr>
                </a:solidFill>
                <a:latin typeface="+mj-lt"/>
              </a:rPr>
              <a:t>graphikë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, от </a:t>
            </a:r>
            <a:r>
              <a:rPr lang="ru-RU" sz="1800" dirty="0" err="1">
                <a:solidFill>
                  <a:schemeClr val="tx2">
                    <a:lumMod val="75000"/>
                  </a:schemeClr>
                </a:solidFill>
                <a:latin typeface="+mj-lt"/>
              </a:rPr>
              <a:t>gráphô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 — пишу), вид изобразительного искусства, включающий рисунок и печатные художественные изображения (гравюра, литография, монотипия и др.), основанные на искусстве рисунка, но обладающие собственными изобразительными средствами и выразительными возможностями</a:t>
            </a:r>
          </a:p>
        </p:txBody>
      </p:sp>
      <p:sp>
        <p:nvSpPr>
          <p:cNvPr id="14" name="Прямоугольник 4">
            <a:extLst>
              <a:ext uri="{FF2B5EF4-FFF2-40B4-BE49-F238E27FC236}">
                <a16:creationId xmlns:a16="http://schemas.microsoft.com/office/drawing/2014/main" id="{5AB5E92D-2082-B3D0-3643-10095E0477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3501" y="3475894"/>
            <a:ext cx="32608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4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Василий Кандинский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4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Секущая линия</a:t>
            </a:r>
          </a:p>
        </p:txBody>
      </p:sp>
      <p:sp>
        <p:nvSpPr>
          <p:cNvPr id="19" name="Прямоугольник 4">
            <a:extLst>
              <a:ext uri="{FF2B5EF4-FFF2-40B4-BE49-F238E27FC236}">
                <a16:creationId xmlns:a16="http://schemas.microsoft.com/office/drawing/2014/main" id="{CFEC41CF-22F6-23F1-CDDE-72164735AA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7726" y="766878"/>
            <a:ext cx="347537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4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Натюрморт Барокко в графике</a:t>
            </a:r>
          </a:p>
        </p:txBody>
      </p:sp>
      <p:pic>
        <p:nvPicPr>
          <p:cNvPr id="9" name="Google Shape;174;p18" descr="C:\Documents and Settings\ИвановаИА\Рабочий стол\Медиопособие по ИЗО\Графика\Графика Натюрморт.jpg">
            <a:extLst>
              <a:ext uri="{FF2B5EF4-FFF2-40B4-BE49-F238E27FC236}">
                <a16:creationId xmlns:a16="http://schemas.microsoft.com/office/drawing/2014/main" id="{7EDA4813-55E2-B488-DC8E-CD2557544F2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46044" y="1043877"/>
            <a:ext cx="2518101" cy="2821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Google Shape;173;p18" descr="C:\Documents and Settings\ИвановаИА\Рабочий стол\Медиопособие по ИЗО\Графика\Василий Кандинский 1.jpg">
            <a:extLst>
              <a:ext uri="{FF2B5EF4-FFF2-40B4-BE49-F238E27FC236}">
                <a16:creationId xmlns:a16="http://schemas.microsoft.com/office/drawing/2014/main" id="{3EF5AD5F-C701-9010-A39E-C2F71E7ED04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97801" y="3996000"/>
            <a:ext cx="3657104" cy="21050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377617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91E836-88DA-E894-2FBA-7C1356B697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2388" y="-2669587"/>
            <a:ext cx="6850678" cy="12175451"/>
          </a:xfrm>
          <a:prstGeom prst="rect">
            <a:avLst/>
          </a:prstGeom>
        </p:spPr>
      </p:pic>
      <p:sp>
        <p:nvSpPr>
          <p:cNvPr id="16" name="Текст 15">
            <a:extLst>
              <a:ext uri="{FF2B5EF4-FFF2-40B4-BE49-F238E27FC236}">
                <a16:creationId xmlns:a16="http://schemas.microsoft.com/office/drawing/2014/main" id="{812B1988-DF3B-414E-BEB4-BDE3F33E6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775" y="935774"/>
            <a:ext cx="5507281" cy="657882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Декоративно – прикладное искусство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3185E29-C32E-49F4-9417-C2C1934B29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6268C4-FA36-44D9-B49A-C2B51810F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12</a:t>
            </a:fld>
            <a:endParaRPr lang="ru-RU"/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86266357-58CA-479D-8E3B-7CBCA97076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8177" y="631627"/>
            <a:ext cx="10915645" cy="55881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sp>
        <p:nvSpPr>
          <p:cNvPr id="17" name="Объект 16">
            <a:extLst>
              <a:ext uri="{FF2B5EF4-FFF2-40B4-BE49-F238E27FC236}">
                <a16:creationId xmlns:a16="http://schemas.microsoft.com/office/drawing/2014/main" id="{827F41A1-E0EA-41B4-89AC-89D0C6C9DF1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312215" y="1936184"/>
            <a:ext cx="4783785" cy="4083616"/>
          </a:xfrm>
        </p:spPr>
        <p:txBody>
          <a:bodyPr rtlCol="0" anchor="ctr"/>
          <a:lstStyle/>
          <a:p>
            <a:pPr algn="just" rtl="0"/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Декоративно – прикладное искусство- 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область декоративного искусства: создание художественных изделий, имеющих практическое назначение в общественном и частном быту, и художественная обработка утилитарных предметов (утварь, мебель, ткани, орудия труда, средства передвижения, одежда, украшения, игрушки и т. д.).</a:t>
            </a:r>
          </a:p>
        </p:txBody>
      </p:sp>
      <p:sp>
        <p:nvSpPr>
          <p:cNvPr id="6" name="Текст 26">
            <a:extLst>
              <a:ext uri="{FF2B5EF4-FFF2-40B4-BE49-F238E27FC236}">
                <a16:creationId xmlns:a16="http://schemas.microsoft.com/office/drawing/2014/main" id="{BB1AE705-96D9-D681-50F2-E0F3B8975558}"/>
              </a:ext>
            </a:extLst>
          </p:cNvPr>
          <p:cNvSpPr txBox="1">
            <a:spLocks/>
          </p:cNvSpPr>
          <p:nvPr/>
        </p:nvSpPr>
        <p:spPr>
          <a:xfrm>
            <a:off x="2986512" y="386505"/>
            <a:ext cx="6903610" cy="217191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600" b="1" dirty="0"/>
              <a:t>Характеристики видов изобразительного искусства</a:t>
            </a:r>
            <a:endParaRPr lang="ru-RU" dirty="0"/>
          </a:p>
        </p:txBody>
      </p:sp>
      <p:sp>
        <p:nvSpPr>
          <p:cNvPr id="7" name="Объект 16">
            <a:extLst>
              <a:ext uri="{FF2B5EF4-FFF2-40B4-BE49-F238E27FC236}">
                <a16:creationId xmlns:a16="http://schemas.microsoft.com/office/drawing/2014/main" id="{606DDC4C-126F-7D0D-F247-D56AEDC0B25E}"/>
              </a:ext>
            </a:extLst>
          </p:cNvPr>
          <p:cNvSpPr txBox="1">
            <a:spLocks/>
          </p:cNvSpPr>
          <p:nvPr/>
        </p:nvSpPr>
        <p:spPr>
          <a:xfrm>
            <a:off x="6635056" y="2048314"/>
            <a:ext cx="4770120" cy="3989317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ГЖЕЛЬ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ХОХЛОМА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ГОРОДЕЦ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ДЫМКОВО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ЖОСТОВО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ПАЛЕХ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КАРГОПОЛЬ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ГОБЕЛЕН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БИСЕРОПЛЕТЕНИЕ</a:t>
            </a:r>
          </a:p>
        </p:txBody>
      </p:sp>
      <p:sp>
        <p:nvSpPr>
          <p:cNvPr id="9" name="Текст 26">
            <a:extLst>
              <a:ext uri="{FF2B5EF4-FFF2-40B4-BE49-F238E27FC236}">
                <a16:creationId xmlns:a16="http://schemas.microsoft.com/office/drawing/2014/main" id="{DDEECEF0-2B26-2CFD-1578-D1CB9BCBA79D}"/>
              </a:ext>
            </a:extLst>
          </p:cNvPr>
          <p:cNvSpPr txBox="1">
            <a:spLocks/>
          </p:cNvSpPr>
          <p:nvPr/>
        </p:nvSpPr>
        <p:spPr>
          <a:xfrm>
            <a:off x="6991857" y="1424660"/>
            <a:ext cx="4056518" cy="376502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Виды декоративного искусства:</a:t>
            </a:r>
          </a:p>
        </p:txBody>
      </p:sp>
    </p:spTree>
    <p:extLst>
      <p:ext uri="{BB962C8B-B14F-4D97-AF65-F5344CB8AC3E}">
        <p14:creationId xmlns:p14="http://schemas.microsoft.com/office/powerpoint/2010/main" val="3928622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9B9BE2-A094-487A-A35C-F7D3B156B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6998" y="-2667490"/>
            <a:ext cx="6858002" cy="12192003"/>
          </a:xfrm>
          <a:prstGeom prst="rect">
            <a:avLst/>
          </a:prstGeom>
        </p:spPr>
      </p:pic>
      <p:sp>
        <p:nvSpPr>
          <p:cNvPr id="29" name="Текст 28">
            <a:extLst>
              <a:ext uri="{FF2B5EF4-FFF2-40B4-BE49-F238E27FC236}">
                <a16:creationId xmlns:a16="http://schemas.microsoft.com/office/drawing/2014/main" id="{6A070758-9539-49E3-9A13-06037269F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989623" y="3792516"/>
            <a:ext cx="5448299" cy="682665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sz="2800" b="1" dirty="0"/>
              <a:t>Декоративно – прикладное искусство</a:t>
            </a:r>
            <a:endParaRPr lang="ru-RU" sz="2800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7B47E8C-1F0A-40EF-81C0-6BA51F14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71846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C484AE-32AC-478C-80FE-FD9EA56A8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0130" y="6393353"/>
            <a:ext cx="3152912" cy="365125"/>
          </a:xfrm>
        </p:spPr>
        <p:txBody>
          <a:bodyPr rtlCol="0"/>
          <a:lstStyle/>
          <a:p>
            <a:pPr algn="ctr" rtl="0"/>
            <a:r>
              <a:rPr lang="ru-RU" dirty="0"/>
              <a:t>Презентация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E6AF1E4-56E5-40D1-BBF3-E94672138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13</a:t>
            </a:fld>
            <a:endParaRPr lang="ru-RU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4D4F9643-A750-A495-BA49-D168C4AA3E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478539" y="692095"/>
            <a:ext cx="2443465" cy="336160"/>
          </a:xfrm>
        </p:spPr>
        <p:txBody>
          <a:bodyPr/>
          <a:lstStyle/>
          <a:p>
            <a:r>
              <a:rPr lang="ru-RU" altLang="en-US" sz="1800" dirty="0"/>
              <a:t>Городец</a:t>
            </a:r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BE9E9D1C-E50C-3ADA-89CA-CA1CED68E938}"/>
              </a:ext>
            </a:extLst>
          </p:cNvPr>
          <p:cNvCxnSpPr>
            <a:cxnSpLocks/>
          </p:cNvCxnSpPr>
          <p:nvPr/>
        </p:nvCxnSpPr>
        <p:spPr>
          <a:xfrm>
            <a:off x="9515016" y="1083664"/>
            <a:ext cx="2691016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85B223A-2113-2722-ED56-ECDE0D88FB42}"/>
              </a:ext>
            </a:extLst>
          </p:cNvPr>
          <p:cNvSpPr/>
          <p:nvPr/>
        </p:nvSpPr>
        <p:spPr>
          <a:xfrm>
            <a:off x="9194512" y="2159000"/>
            <a:ext cx="3011520" cy="620347"/>
          </a:xfrm>
          <a:prstGeom prst="rect">
            <a:avLst/>
          </a:prstGeom>
          <a:solidFill>
            <a:srgbClr val="F3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Объект 35">
            <a:extLst>
              <a:ext uri="{FF2B5EF4-FFF2-40B4-BE49-F238E27FC236}">
                <a16:creationId xmlns:a16="http://schemas.microsoft.com/office/drawing/2014/main" id="{D7075946-FF77-1D14-9B54-157861B2EEBA}"/>
              </a:ext>
            </a:extLst>
          </p:cNvPr>
          <p:cNvSpPr txBox="1">
            <a:spLocks/>
          </p:cNvSpPr>
          <p:nvPr/>
        </p:nvSpPr>
        <p:spPr>
          <a:xfrm>
            <a:off x="7411454" y="1309005"/>
            <a:ext cx="4697048" cy="4078166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600" dirty="0"/>
              <a:t>Еще один центр росписи деревянных изделий в Нижегородской области – город Городец. Промысел возник в середине XIX века в Городецких деревнях </a:t>
            </a:r>
            <a:r>
              <a:rPr lang="ru-RU" altLang="en-US" sz="1600" dirty="0" err="1"/>
              <a:t>Курцево</a:t>
            </a:r>
            <a:r>
              <a:rPr lang="ru-RU" altLang="en-US" sz="1600" dirty="0"/>
              <a:t>, Косково и </a:t>
            </a:r>
            <a:r>
              <a:rPr lang="ru-RU" altLang="en-US" sz="1600" dirty="0" err="1"/>
              <a:t>Хлебаиха</a:t>
            </a:r>
            <a:r>
              <a:rPr lang="ru-RU" altLang="en-US" sz="1600" dirty="0"/>
              <a:t>.</a:t>
            </a:r>
          </a:p>
        </p:txBody>
      </p:sp>
      <p:pic>
        <p:nvPicPr>
          <p:cNvPr id="8" name="Рисунок 7" descr="33.gif">
            <a:extLst>
              <a:ext uri="{FF2B5EF4-FFF2-40B4-BE49-F238E27FC236}">
                <a16:creationId xmlns:a16="http://schemas.microsoft.com/office/drawing/2014/main" id="{35D9F0E7-602C-649A-D79E-C525AEE85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3138" y="3304675"/>
            <a:ext cx="3628376" cy="32276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77A57937-9097-2E72-BD24-27DC400F6072}"/>
              </a:ext>
            </a:extLst>
          </p:cNvPr>
          <p:cNvCxnSpPr>
            <a:cxnSpLocks/>
          </p:cNvCxnSpPr>
          <p:nvPr/>
        </p:nvCxnSpPr>
        <p:spPr>
          <a:xfrm>
            <a:off x="1181206" y="6002757"/>
            <a:ext cx="2691016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2">
            <a:extLst>
              <a:ext uri="{FF2B5EF4-FFF2-40B4-BE49-F238E27FC236}">
                <a16:creationId xmlns:a16="http://schemas.microsoft.com/office/drawing/2014/main" id="{288304BF-0854-E725-7DE1-87F5083B300B}"/>
              </a:ext>
            </a:extLst>
          </p:cNvPr>
          <p:cNvSpPr txBox="1">
            <a:spLocks/>
          </p:cNvSpPr>
          <p:nvPr/>
        </p:nvSpPr>
        <p:spPr>
          <a:xfrm>
            <a:off x="1181206" y="6202752"/>
            <a:ext cx="2443465" cy="336160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800" dirty="0"/>
              <a:t>Хохлома</a:t>
            </a:r>
          </a:p>
        </p:txBody>
      </p:sp>
      <p:sp>
        <p:nvSpPr>
          <p:cNvPr id="18" name="Объект 35">
            <a:extLst>
              <a:ext uri="{FF2B5EF4-FFF2-40B4-BE49-F238E27FC236}">
                <a16:creationId xmlns:a16="http://schemas.microsoft.com/office/drawing/2014/main" id="{846AA062-DC64-D006-CA5E-881AB10B421B}"/>
              </a:ext>
            </a:extLst>
          </p:cNvPr>
          <p:cNvSpPr txBox="1">
            <a:spLocks/>
          </p:cNvSpPr>
          <p:nvPr/>
        </p:nvSpPr>
        <p:spPr>
          <a:xfrm>
            <a:off x="1310559" y="3963674"/>
            <a:ext cx="5754824" cy="4078166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600" dirty="0"/>
              <a:t>Данный промысел назван в честь старинного торгового села Хохлома. В городе </a:t>
            </a:r>
            <a:r>
              <a:rPr lang="ru-RU" altLang="en-US" sz="1600" dirty="0" err="1"/>
              <a:t>Семёнове</a:t>
            </a:r>
            <a:r>
              <a:rPr lang="ru-RU" altLang="en-US" sz="1600" dirty="0"/>
              <a:t> и деревнях  </a:t>
            </a:r>
            <a:r>
              <a:rPr lang="ru-RU" altLang="en-US" sz="1600" dirty="0" err="1"/>
              <a:t>Коверинского</a:t>
            </a:r>
            <a:r>
              <a:rPr lang="ru-RU" altLang="en-US" sz="1600" dirty="0"/>
              <a:t> района Нижегородской  области, мастера расписывают деревянную посуду и другие изделия. 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2071C92-D8BE-EAD1-EA48-8D79FAD623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5054" y="240220"/>
            <a:ext cx="4200564" cy="36827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36147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9B9BE2-A094-487A-A35C-F7D3B156B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6999" y="-2700459"/>
            <a:ext cx="6858002" cy="12192003"/>
          </a:xfrm>
          <a:prstGeom prst="rect">
            <a:avLst/>
          </a:prstGeom>
        </p:spPr>
      </p:pic>
      <p:sp>
        <p:nvSpPr>
          <p:cNvPr id="29" name="Текст 28">
            <a:extLst>
              <a:ext uri="{FF2B5EF4-FFF2-40B4-BE49-F238E27FC236}">
                <a16:creationId xmlns:a16="http://schemas.microsoft.com/office/drawing/2014/main" id="{6A070758-9539-49E3-9A13-06037269F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989623" y="3792516"/>
            <a:ext cx="5448299" cy="682665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sz="2800" b="1" dirty="0"/>
              <a:t>Декоративно – прикладное искусство</a:t>
            </a:r>
            <a:endParaRPr lang="ru-RU" sz="2800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7B47E8C-1F0A-40EF-81C0-6BA51F14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71846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C484AE-32AC-478C-80FE-FD9EA56A8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0130" y="6393353"/>
            <a:ext cx="3152912" cy="365125"/>
          </a:xfrm>
        </p:spPr>
        <p:txBody>
          <a:bodyPr rtlCol="0"/>
          <a:lstStyle/>
          <a:p>
            <a:pPr algn="ctr" rtl="0"/>
            <a:r>
              <a:rPr lang="ru-RU" dirty="0"/>
              <a:t>Презентация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E6AF1E4-56E5-40D1-BBF3-E94672138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14</a:t>
            </a:fld>
            <a:endParaRPr lang="ru-RU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4D4F9643-A750-A495-BA49-D168C4AA3E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478539" y="692095"/>
            <a:ext cx="2443465" cy="336160"/>
          </a:xfrm>
        </p:spPr>
        <p:txBody>
          <a:bodyPr/>
          <a:lstStyle/>
          <a:p>
            <a:r>
              <a:rPr lang="ru-RU" altLang="en-US" sz="1800" dirty="0"/>
              <a:t>Гжель</a:t>
            </a:r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BE9E9D1C-E50C-3ADA-89CA-CA1CED68E938}"/>
              </a:ext>
            </a:extLst>
          </p:cNvPr>
          <p:cNvCxnSpPr>
            <a:cxnSpLocks/>
          </p:cNvCxnSpPr>
          <p:nvPr/>
        </p:nvCxnSpPr>
        <p:spPr>
          <a:xfrm>
            <a:off x="9515016" y="1083664"/>
            <a:ext cx="2691016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85B223A-2113-2722-ED56-ECDE0D88FB42}"/>
              </a:ext>
            </a:extLst>
          </p:cNvPr>
          <p:cNvSpPr/>
          <p:nvPr/>
        </p:nvSpPr>
        <p:spPr>
          <a:xfrm>
            <a:off x="9194512" y="2159000"/>
            <a:ext cx="3011520" cy="620347"/>
          </a:xfrm>
          <a:prstGeom prst="rect">
            <a:avLst/>
          </a:prstGeom>
          <a:solidFill>
            <a:srgbClr val="F3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Объект 35">
            <a:extLst>
              <a:ext uri="{FF2B5EF4-FFF2-40B4-BE49-F238E27FC236}">
                <a16:creationId xmlns:a16="http://schemas.microsoft.com/office/drawing/2014/main" id="{D7075946-FF77-1D14-9B54-157861B2EEBA}"/>
              </a:ext>
            </a:extLst>
          </p:cNvPr>
          <p:cNvSpPr txBox="1">
            <a:spLocks/>
          </p:cNvSpPr>
          <p:nvPr/>
        </p:nvSpPr>
        <p:spPr>
          <a:xfrm>
            <a:off x="6946232" y="1309005"/>
            <a:ext cx="4975772" cy="4078166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600" dirty="0"/>
              <a:t>Гжель – древнее село в Раменском районе Московской области . Искусство Гжельских мастеров уже в  XVIII веке достигло высокого рассвета. Фарфоровые изделия Гжели поражают необыкновенной красотой и изяществом.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77A57937-9097-2E72-BD24-27DC400F6072}"/>
              </a:ext>
            </a:extLst>
          </p:cNvPr>
          <p:cNvCxnSpPr>
            <a:cxnSpLocks/>
          </p:cNvCxnSpPr>
          <p:nvPr/>
        </p:nvCxnSpPr>
        <p:spPr>
          <a:xfrm>
            <a:off x="1181206" y="6002757"/>
            <a:ext cx="2691016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2">
            <a:extLst>
              <a:ext uri="{FF2B5EF4-FFF2-40B4-BE49-F238E27FC236}">
                <a16:creationId xmlns:a16="http://schemas.microsoft.com/office/drawing/2014/main" id="{288304BF-0854-E725-7DE1-87F5083B300B}"/>
              </a:ext>
            </a:extLst>
          </p:cNvPr>
          <p:cNvSpPr txBox="1">
            <a:spLocks/>
          </p:cNvSpPr>
          <p:nvPr/>
        </p:nvSpPr>
        <p:spPr>
          <a:xfrm>
            <a:off x="1181206" y="6202752"/>
            <a:ext cx="2443465" cy="336160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800" dirty="0" err="1"/>
              <a:t>Жостово</a:t>
            </a:r>
            <a:endParaRPr lang="ru-RU" altLang="en-US" sz="1800" dirty="0"/>
          </a:p>
        </p:txBody>
      </p:sp>
      <p:sp>
        <p:nvSpPr>
          <p:cNvPr id="18" name="Объект 35">
            <a:extLst>
              <a:ext uri="{FF2B5EF4-FFF2-40B4-BE49-F238E27FC236}">
                <a16:creationId xmlns:a16="http://schemas.microsoft.com/office/drawing/2014/main" id="{846AA062-DC64-D006-CA5E-881AB10B421B}"/>
              </a:ext>
            </a:extLst>
          </p:cNvPr>
          <p:cNvSpPr txBox="1">
            <a:spLocks/>
          </p:cNvSpPr>
          <p:nvPr/>
        </p:nvSpPr>
        <p:spPr>
          <a:xfrm>
            <a:off x="1312533" y="3479767"/>
            <a:ext cx="5754824" cy="4078166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600" dirty="0"/>
              <a:t>Неподалеку от Москвы  в начале XIX в. В старинных деревнях </a:t>
            </a:r>
            <a:r>
              <a:rPr lang="ru-RU" altLang="en-US" sz="1600" dirty="0" err="1"/>
              <a:t>Жостово</a:t>
            </a:r>
            <a:r>
              <a:rPr lang="ru-RU" altLang="en-US" sz="1600" dirty="0"/>
              <a:t>, </a:t>
            </a:r>
            <a:r>
              <a:rPr lang="ru-RU" altLang="en-US" sz="1600" dirty="0" err="1"/>
              <a:t>Новосильцево</a:t>
            </a:r>
            <a:r>
              <a:rPr lang="ru-RU" altLang="en-US" sz="1600" dirty="0"/>
              <a:t> , </a:t>
            </a:r>
            <a:r>
              <a:rPr lang="ru-RU" altLang="en-US" sz="1600" dirty="0" err="1"/>
              <a:t>Осташково</a:t>
            </a:r>
            <a:r>
              <a:rPr lang="ru-RU" altLang="en-US" sz="1600" dirty="0"/>
              <a:t>  и др. возник промысел расписных лаковых подносов. Мастера </a:t>
            </a:r>
            <a:r>
              <a:rPr lang="ru-RU" altLang="en-US" sz="1600" dirty="0" err="1"/>
              <a:t>Жостово</a:t>
            </a:r>
            <a:r>
              <a:rPr lang="ru-RU" altLang="en-US" sz="1600" dirty="0"/>
              <a:t>  виртуозно владеют кистью. Они создают фантастической  красоты цветочные композиции, натюрморты, пейзажи.</a:t>
            </a:r>
          </a:p>
          <a:p>
            <a:pPr algn="just"/>
            <a:r>
              <a:rPr lang="ru-RU" altLang="en-US" sz="1600" dirty="0"/>
              <a:t>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FA057C5-EFC7-84BA-388F-25F8B2CAE6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0925" y="3505406"/>
            <a:ext cx="4906078" cy="30335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B3BEE3A-99FB-508F-CCF3-C237C6C8C7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4818" y="136525"/>
            <a:ext cx="4311181" cy="33432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30691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9B9BE2-A094-487A-A35C-F7D3B156B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35892" y="-2698110"/>
            <a:ext cx="6880398" cy="12231818"/>
          </a:xfrm>
          <a:prstGeom prst="rect">
            <a:avLst/>
          </a:prstGeom>
        </p:spPr>
      </p:pic>
      <p:sp>
        <p:nvSpPr>
          <p:cNvPr id="29" name="Текст 28">
            <a:extLst>
              <a:ext uri="{FF2B5EF4-FFF2-40B4-BE49-F238E27FC236}">
                <a16:creationId xmlns:a16="http://schemas.microsoft.com/office/drawing/2014/main" id="{6A070758-9539-49E3-9A13-06037269F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989623" y="3792516"/>
            <a:ext cx="5448299" cy="682665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sz="2800" b="1" dirty="0"/>
              <a:t>Декоративно – прикладное искусство</a:t>
            </a:r>
            <a:endParaRPr lang="ru-RU" sz="2800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7B47E8C-1F0A-40EF-81C0-6BA51F14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71846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C484AE-32AC-478C-80FE-FD9EA56A8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0130" y="6393353"/>
            <a:ext cx="3152912" cy="365125"/>
          </a:xfrm>
        </p:spPr>
        <p:txBody>
          <a:bodyPr rtlCol="0"/>
          <a:lstStyle/>
          <a:p>
            <a:pPr algn="ctr" rtl="0"/>
            <a:r>
              <a:rPr lang="ru-RU" dirty="0"/>
              <a:t>Презентация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E6AF1E4-56E5-40D1-BBF3-E94672138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15</a:t>
            </a:fld>
            <a:endParaRPr lang="ru-RU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4D4F9643-A750-A495-BA49-D168C4AA3E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72805" y="6393353"/>
            <a:ext cx="2443465" cy="336160"/>
          </a:xfrm>
        </p:spPr>
        <p:txBody>
          <a:bodyPr/>
          <a:lstStyle/>
          <a:p>
            <a:r>
              <a:rPr lang="ru-RU" altLang="en-US" sz="1600" dirty="0"/>
              <a:t>Дымково</a:t>
            </a:r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BE9E9D1C-E50C-3ADA-89CA-CA1CED68E938}"/>
              </a:ext>
            </a:extLst>
          </p:cNvPr>
          <p:cNvCxnSpPr>
            <a:cxnSpLocks/>
          </p:cNvCxnSpPr>
          <p:nvPr/>
        </p:nvCxnSpPr>
        <p:spPr>
          <a:xfrm>
            <a:off x="9515016" y="1083664"/>
            <a:ext cx="2691016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85B223A-2113-2722-ED56-ECDE0D88FB42}"/>
              </a:ext>
            </a:extLst>
          </p:cNvPr>
          <p:cNvSpPr/>
          <p:nvPr/>
        </p:nvSpPr>
        <p:spPr>
          <a:xfrm>
            <a:off x="9194512" y="2159000"/>
            <a:ext cx="3011520" cy="620347"/>
          </a:xfrm>
          <a:prstGeom prst="rect">
            <a:avLst/>
          </a:prstGeom>
          <a:solidFill>
            <a:srgbClr val="F3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Текст 12">
            <a:extLst>
              <a:ext uri="{FF2B5EF4-FFF2-40B4-BE49-F238E27FC236}">
                <a16:creationId xmlns:a16="http://schemas.microsoft.com/office/drawing/2014/main" id="{288304BF-0854-E725-7DE1-87F5083B300B}"/>
              </a:ext>
            </a:extLst>
          </p:cNvPr>
          <p:cNvSpPr txBox="1">
            <a:spLocks/>
          </p:cNvSpPr>
          <p:nvPr/>
        </p:nvSpPr>
        <p:spPr>
          <a:xfrm>
            <a:off x="8640130" y="624386"/>
            <a:ext cx="3791847" cy="536147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2000" dirty="0"/>
              <a:t>Народные игрушки</a:t>
            </a:r>
          </a:p>
        </p:txBody>
      </p:sp>
      <p:sp>
        <p:nvSpPr>
          <p:cNvPr id="6" name="Текст 12">
            <a:extLst>
              <a:ext uri="{FF2B5EF4-FFF2-40B4-BE49-F238E27FC236}">
                <a16:creationId xmlns:a16="http://schemas.microsoft.com/office/drawing/2014/main" id="{8EE45969-D659-A9D4-0B99-FEB1C87A7182}"/>
              </a:ext>
            </a:extLst>
          </p:cNvPr>
          <p:cNvSpPr txBox="1">
            <a:spLocks/>
          </p:cNvSpPr>
          <p:nvPr/>
        </p:nvSpPr>
        <p:spPr>
          <a:xfrm>
            <a:off x="9424435" y="2129184"/>
            <a:ext cx="2368607" cy="678059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altLang="en-US" dirty="0" err="1"/>
              <a:t>Филимоновская</a:t>
            </a:r>
            <a:r>
              <a:rPr lang="ru-RU" altLang="en-US" dirty="0"/>
              <a:t>  игрушка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1E78475-D048-7690-3892-BF8493E67F05}"/>
              </a:ext>
            </a:extLst>
          </p:cNvPr>
          <p:cNvSpPr txBox="1"/>
          <p:nvPr/>
        </p:nvSpPr>
        <p:spPr>
          <a:xfrm>
            <a:off x="3927672" y="3846342"/>
            <a:ext cx="34710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spc="100" dirty="0">
                <a:solidFill>
                  <a:schemeClr val="accent1"/>
                </a:solidFill>
                <a:latin typeface="+mj-lt"/>
              </a:rPr>
              <a:t>Каргопольская   игрушка</a:t>
            </a:r>
            <a:endParaRPr lang="en-GB" sz="1600" b="1" spc="1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AACBA6D-53EA-6925-3C22-92B1089610CA}"/>
              </a:ext>
            </a:extLst>
          </p:cNvPr>
          <p:cNvSpPr txBox="1"/>
          <p:nvPr/>
        </p:nvSpPr>
        <p:spPr>
          <a:xfrm>
            <a:off x="1423976" y="519458"/>
            <a:ext cx="2891070" cy="336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spc="100" dirty="0">
                <a:solidFill>
                  <a:schemeClr val="accent1"/>
                </a:solidFill>
                <a:latin typeface="+mj-lt"/>
              </a:rPr>
              <a:t>Русская матрёшка</a:t>
            </a:r>
            <a:endParaRPr lang="en-GB" sz="1600" b="1" spc="1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C1CA5AF-B716-45B3-3DC7-B037036C7BE8}"/>
              </a:ext>
            </a:extLst>
          </p:cNvPr>
          <p:cNvSpPr txBox="1"/>
          <p:nvPr/>
        </p:nvSpPr>
        <p:spPr>
          <a:xfrm>
            <a:off x="9080999" y="3608973"/>
            <a:ext cx="336744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spc="100" dirty="0">
                <a:solidFill>
                  <a:schemeClr val="accent1"/>
                </a:solidFill>
                <a:latin typeface="+mj-lt"/>
              </a:rPr>
              <a:t>Богородская  игрушка</a:t>
            </a:r>
            <a:endParaRPr lang="en-GB" sz="1600" b="1" spc="100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17412" name="Picture 4">
            <a:extLst>
              <a:ext uri="{FF2B5EF4-FFF2-40B4-BE49-F238E27FC236}">
                <a16:creationId xmlns:a16="http://schemas.microsoft.com/office/drawing/2014/main" id="{3F595954-91C6-148B-FD5A-A826F71405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85" r="33820"/>
          <a:stretch/>
        </p:blipFill>
        <p:spPr bwMode="auto">
          <a:xfrm>
            <a:off x="821989" y="2779346"/>
            <a:ext cx="2741055" cy="39871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>
            <a:extLst>
              <a:ext uri="{FF2B5EF4-FFF2-40B4-BE49-F238E27FC236}">
                <a16:creationId xmlns:a16="http://schemas.microsoft.com/office/drawing/2014/main" id="{439D1165-0D01-6529-C2F5-CD7C01D81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017" y="275984"/>
            <a:ext cx="3471078" cy="35928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EE82AC61-1460-5479-6C43-FCEB5583A8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67717" y="3997340"/>
            <a:ext cx="3880726" cy="2769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79DC0CE-B18D-06B9-F0C1-1452DC4CA6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0433" y="3868798"/>
            <a:ext cx="3860739" cy="31084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5A9DC695-E83D-A586-4F21-C4198D3C64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79354" y="305897"/>
            <a:ext cx="4362299" cy="29104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20285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9B9BE2-A094-487A-A35C-F7D3B156B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33403" y="-2697483"/>
            <a:ext cx="6892293" cy="12252965"/>
          </a:xfrm>
          <a:prstGeom prst="rect">
            <a:avLst/>
          </a:prstGeom>
        </p:spPr>
      </p:pic>
      <p:sp>
        <p:nvSpPr>
          <p:cNvPr id="29" name="Текст 28">
            <a:extLst>
              <a:ext uri="{FF2B5EF4-FFF2-40B4-BE49-F238E27FC236}">
                <a16:creationId xmlns:a16="http://schemas.microsoft.com/office/drawing/2014/main" id="{6A070758-9539-49E3-9A13-06037269F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321578" y="3292288"/>
            <a:ext cx="6280482" cy="850937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sz="2800" b="1" dirty="0"/>
              <a:t>Рисунки в нетрадиционных техниках исполнения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7B47E8C-1F0A-40EF-81C0-6BA51F14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71846" y="6356350"/>
            <a:ext cx="2743200" cy="365125"/>
          </a:xfrm>
        </p:spPr>
        <p:txBody>
          <a:bodyPr rtlCol="0"/>
          <a:lstStyle/>
          <a:p>
            <a:pPr rtl="0"/>
            <a:r>
              <a:rPr lang="ru-RU" dirty="0"/>
              <a:t>05.08.20ГГ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C484AE-32AC-478C-80FE-FD9EA56A8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0130" y="6393353"/>
            <a:ext cx="3152912" cy="365125"/>
          </a:xfrm>
        </p:spPr>
        <p:txBody>
          <a:bodyPr rtlCol="0"/>
          <a:lstStyle/>
          <a:p>
            <a:pPr algn="ctr" rtl="0"/>
            <a:r>
              <a:rPr lang="ru-RU" dirty="0"/>
              <a:t>Презентация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E6AF1E4-56E5-40D1-BBF3-E94672138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16</a:t>
            </a:fld>
            <a:endParaRPr lang="ru-RU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4D4F9643-A750-A495-BA49-D168C4AA3E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478539" y="501595"/>
            <a:ext cx="2443465" cy="336160"/>
          </a:xfrm>
        </p:spPr>
        <p:txBody>
          <a:bodyPr/>
          <a:lstStyle/>
          <a:p>
            <a:r>
              <a:rPr lang="ru-RU" altLang="en-US" sz="1800" dirty="0" err="1"/>
              <a:t>Ниткография</a:t>
            </a:r>
            <a:endParaRPr lang="ru-RU" altLang="en-US" sz="1800" dirty="0"/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BE9E9D1C-E50C-3ADA-89CA-CA1CED68E938}"/>
              </a:ext>
            </a:extLst>
          </p:cNvPr>
          <p:cNvCxnSpPr>
            <a:cxnSpLocks/>
          </p:cNvCxnSpPr>
          <p:nvPr/>
        </p:nvCxnSpPr>
        <p:spPr>
          <a:xfrm>
            <a:off x="9515016" y="893164"/>
            <a:ext cx="2691016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85B223A-2113-2722-ED56-ECDE0D88FB42}"/>
              </a:ext>
            </a:extLst>
          </p:cNvPr>
          <p:cNvSpPr/>
          <p:nvPr/>
        </p:nvSpPr>
        <p:spPr>
          <a:xfrm>
            <a:off x="9194512" y="2159000"/>
            <a:ext cx="3011520" cy="620347"/>
          </a:xfrm>
          <a:prstGeom prst="rect">
            <a:avLst/>
          </a:prstGeom>
          <a:solidFill>
            <a:srgbClr val="F3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Объект 35">
            <a:extLst>
              <a:ext uri="{FF2B5EF4-FFF2-40B4-BE49-F238E27FC236}">
                <a16:creationId xmlns:a16="http://schemas.microsoft.com/office/drawing/2014/main" id="{D7075946-FF77-1D14-9B54-157861B2EEBA}"/>
              </a:ext>
            </a:extLst>
          </p:cNvPr>
          <p:cNvSpPr txBox="1">
            <a:spLocks/>
          </p:cNvSpPr>
          <p:nvPr/>
        </p:nvSpPr>
        <p:spPr>
          <a:xfrm>
            <a:off x="7150100" y="902605"/>
            <a:ext cx="4958402" cy="2844226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600" dirty="0"/>
              <a:t>Слово «</a:t>
            </a:r>
            <a:r>
              <a:rPr lang="ru-RU" altLang="en-US" sz="1600" b="1" dirty="0" err="1"/>
              <a:t>ниткография</a:t>
            </a:r>
            <a:r>
              <a:rPr lang="ru-RU" altLang="en-US" sz="1600" dirty="0"/>
              <a:t>» состоит из двух слов: нитка и графика (от «</a:t>
            </a:r>
            <a:r>
              <a:rPr lang="ru-RU" altLang="en-US" sz="1600" dirty="0" err="1"/>
              <a:t>grafo</a:t>
            </a:r>
            <a:r>
              <a:rPr lang="ru-RU" altLang="en-US" sz="1600" dirty="0"/>
              <a:t>» — «пишу») — вид изобразительного искусства, использующий в качестве основных изобразительных средств линии, штрихи...Получается, «пишу ниткой» или проще - «рисую нитью».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77A57937-9097-2E72-BD24-27DC400F6072}"/>
              </a:ext>
            </a:extLst>
          </p:cNvPr>
          <p:cNvCxnSpPr>
            <a:cxnSpLocks/>
          </p:cNvCxnSpPr>
          <p:nvPr/>
        </p:nvCxnSpPr>
        <p:spPr>
          <a:xfrm>
            <a:off x="1181206" y="6002757"/>
            <a:ext cx="2691016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2">
            <a:extLst>
              <a:ext uri="{FF2B5EF4-FFF2-40B4-BE49-F238E27FC236}">
                <a16:creationId xmlns:a16="http://schemas.microsoft.com/office/drawing/2014/main" id="{288304BF-0854-E725-7DE1-87F5083B300B}"/>
              </a:ext>
            </a:extLst>
          </p:cNvPr>
          <p:cNvSpPr txBox="1">
            <a:spLocks/>
          </p:cNvSpPr>
          <p:nvPr/>
        </p:nvSpPr>
        <p:spPr>
          <a:xfrm>
            <a:off x="1181206" y="6122542"/>
            <a:ext cx="2443465" cy="336160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800" dirty="0" err="1"/>
              <a:t>Граттаж</a:t>
            </a:r>
            <a:endParaRPr lang="ru-RU" altLang="en-US" sz="1800" dirty="0"/>
          </a:p>
        </p:txBody>
      </p:sp>
      <p:sp>
        <p:nvSpPr>
          <p:cNvPr id="18" name="Объект 35">
            <a:extLst>
              <a:ext uri="{FF2B5EF4-FFF2-40B4-BE49-F238E27FC236}">
                <a16:creationId xmlns:a16="http://schemas.microsoft.com/office/drawing/2014/main" id="{846AA062-DC64-D006-CA5E-881AB10B421B}"/>
              </a:ext>
            </a:extLst>
          </p:cNvPr>
          <p:cNvSpPr txBox="1">
            <a:spLocks/>
          </p:cNvSpPr>
          <p:nvPr/>
        </p:nvSpPr>
        <p:spPr>
          <a:xfrm>
            <a:off x="1208304" y="4366196"/>
            <a:ext cx="5554625" cy="1920476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600" b="1" dirty="0" err="1"/>
              <a:t>Граттаж</a:t>
            </a:r>
            <a:r>
              <a:rPr lang="ru-RU" altLang="en-US" sz="1600" b="1" i="1" dirty="0"/>
              <a:t> (</a:t>
            </a:r>
            <a:r>
              <a:rPr lang="ru-RU" altLang="en-US" sz="1600" dirty="0"/>
              <a:t>франц. </a:t>
            </a:r>
            <a:r>
              <a:rPr lang="ru-RU" altLang="en-US" sz="1600" dirty="0" err="1"/>
              <a:t>grattage</a:t>
            </a:r>
            <a:r>
              <a:rPr lang="ru-RU" altLang="en-US" sz="1600" dirty="0"/>
              <a:t>, от </a:t>
            </a:r>
            <a:r>
              <a:rPr lang="ru-RU" altLang="en-US" sz="1600" dirty="0" err="1"/>
              <a:t>gratter</a:t>
            </a:r>
            <a:r>
              <a:rPr lang="ru-RU" altLang="en-US" sz="1600" dirty="0"/>
              <a:t> — скрести, царапать), способ выполнения рисунка путём процарапывания пером или острым инструментом бумаги или картона, залитых тушью или гуашью.</a:t>
            </a:r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id="{706CD5A9-B12D-87C9-E375-AB544A874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241" y="301666"/>
            <a:ext cx="5135421" cy="38515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>
            <a:extLst>
              <a:ext uri="{FF2B5EF4-FFF2-40B4-BE49-F238E27FC236}">
                <a16:creationId xmlns:a16="http://schemas.microsoft.com/office/drawing/2014/main" id="{552AEF12-A89C-B3EC-8260-CA1B7EB59E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956" y="3746832"/>
            <a:ext cx="4137244" cy="28712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Текст 12">
            <a:extLst>
              <a:ext uri="{FF2B5EF4-FFF2-40B4-BE49-F238E27FC236}">
                <a16:creationId xmlns:a16="http://schemas.microsoft.com/office/drawing/2014/main" id="{CAAF9EBC-77C7-BEBC-495D-4F316B9D9D03}"/>
              </a:ext>
            </a:extLst>
          </p:cNvPr>
          <p:cNvSpPr txBox="1">
            <a:spLocks/>
          </p:cNvSpPr>
          <p:nvPr/>
        </p:nvSpPr>
        <p:spPr>
          <a:xfrm rot="16200000">
            <a:off x="6279416" y="4682831"/>
            <a:ext cx="2844226" cy="1026298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Автор:О.А.Вороновой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Парусник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04570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9B9BE2-A094-487A-A35C-F7D3B156B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33403" y="-2697483"/>
            <a:ext cx="6892293" cy="12252965"/>
          </a:xfrm>
          <a:prstGeom prst="rect">
            <a:avLst/>
          </a:prstGeom>
        </p:spPr>
      </p:pic>
      <p:sp>
        <p:nvSpPr>
          <p:cNvPr id="29" name="Текст 28">
            <a:extLst>
              <a:ext uri="{FF2B5EF4-FFF2-40B4-BE49-F238E27FC236}">
                <a16:creationId xmlns:a16="http://schemas.microsoft.com/office/drawing/2014/main" id="{6A070758-9539-49E3-9A13-06037269F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321578" y="3292288"/>
            <a:ext cx="6280482" cy="850937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sz="2800" b="1" dirty="0"/>
              <a:t>Рисунки в нетрадиционных техниках исполнения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7B47E8C-1F0A-40EF-81C0-6BA51F14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71846" y="6356350"/>
            <a:ext cx="2743200" cy="365125"/>
          </a:xfrm>
        </p:spPr>
        <p:txBody>
          <a:bodyPr rtlCol="0"/>
          <a:lstStyle/>
          <a:p>
            <a:pPr rtl="0"/>
            <a:r>
              <a:rPr lang="ru-RU" dirty="0"/>
              <a:t>05.08.20ГГ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C484AE-32AC-478C-80FE-FD9EA56A8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0130" y="6393353"/>
            <a:ext cx="3152912" cy="365125"/>
          </a:xfrm>
        </p:spPr>
        <p:txBody>
          <a:bodyPr rtlCol="0"/>
          <a:lstStyle/>
          <a:p>
            <a:pPr algn="ctr" rtl="0"/>
            <a:r>
              <a:rPr lang="ru-RU" dirty="0"/>
              <a:t>Презентация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E6AF1E4-56E5-40D1-BBF3-E94672138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17</a:t>
            </a:fld>
            <a:endParaRPr lang="ru-RU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4D4F9643-A750-A495-BA49-D168C4AA3E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478539" y="501595"/>
            <a:ext cx="2443465" cy="336160"/>
          </a:xfrm>
        </p:spPr>
        <p:txBody>
          <a:bodyPr/>
          <a:lstStyle/>
          <a:p>
            <a:r>
              <a:rPr lang="ru-RU" altLang="en-US" sz="1800" dirty="0"/>
              <a:t>Монотипия</a:t>
            </a:r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BE9E9D1C-E50C-3ADA-89CA-CA1CED68E938}"/>
              </a:ext>
            </a:extLst>
          </p:cNvPr>
          <p:cNvCxnSpPr>
            <a:cxnSpLocks/>
          </p:cNvCxnSpPr>
          <p:nvPr/>
        </p:nvCxnSpPr>
        <p:spPr>
          <a:xfrm>
            <a:off x="9515016" y="893164"/>
            <a:ext cx="2691016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85B223A-2113-2722-ED56-ECDE0D88FB42}"/>
              </a:ext>
            </a:extLst>
          </p:cNvPr>
          <p:cNvSpPr/>
          <p:nvPr/>
        </p:nvSpPr>
        <p:spPr>
          <a:xfrm>
            <a:off x="9194512" y="2159000"/>
            <a:ext cx="3011520" cy="620347"/>
          </a:xfrm>
          <a:prstGeom prst="rect">
            <a:avLst/>
          </a:prstGeom>
          <a:solidFill>
            <a:srgbClr val="F3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Объект 35">
            <a:extLst>
              <a:ext uri="{FF2B5EF4-FFF2-40B4-BE49-F238E27FC236}">
                <a16:creationId xmlns:a16="http://schemas.microsoft.com/office/drawing/2014/main" id="{D7075946-FF77-1D14-9B54-157861B2EEBA}"/>
              </a:ext>
            </a:extLst>
          </p:cNvPr>
          <p:cNvSpPr txBox="1">
            <a:spLocks/>
          </p:cNvSpPr>
          <p:nvPr/>
        </p:nvSpPr>
        <p:spPr>
          <a:xfrm>
            <a:off x="6883400" y="902605"/>
            <a:ext cx="5225102" cy="2844226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600" b="1" dirty="0"/>
              <a:t>Монотипия</a:t>
            </a:r>
            <a:r>
              <a:rPr lang="ru-RU" altLang="en-US" sz="1600" dirty="0"/>
              <a:t> - это графическая техника. В переводе с греческого языка монотипия – один отпечаток. Рисунок наносится сначала на ровную и гладкую поверхность, а потом он отпечатывается на другую поверхность. И сколько бы отпечатков мы не делали, каждый раз это будет новый, неповторимый отпечаток. 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77A57937-9097-2E72-BD24-27DC400F6072}"/>
              </a:ext>
            </a:extLst>
          </p:cNvPr>
          <p:cNvCxnSpPr>
            <a:cxnSpLocks/>
          </p:cNvCxnSpPr>
          <p:nvPr/>
        </p:nvCxnSpPr>
        <p:spPr>
          <a:xfrm>
            <a:off x="1181206" y="6002757"/>
            <a:ext cx="2691016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2">
            <a:extLst>
              <a:ext uri="{FF2B5EF4-FFF2-40B4-BE49-F238E27FC236}">
                <a16:creationId xmlns:a16="http://schemas.microsoft.com/office/drawing/2014/main" id="{288304BF-0854-E725-7DE1-87F5083B300B}"/>
              </a:ext>
            </a:extLst>
          </p:cNvPr>
          <p:cNvSpPr txBox="1">
            <a:spLocks/>
          </p:cNvSpPr>
          <p:nvPr/>
        </p:nvSpPr>
        <p:spPr>
          <a:xfrm>
            <a:off x="1181206" y="6122542"/>
            <a:ext cx="2443465" cy="336160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800" dirty="0" err="1"/>
              <a:t>Набрызг</a:t>
            </a:r>
            <a:endParaRPr lang="ru-RU" altLang="en-US" sz="1800" dirty="0"/>
          </a:p>
        </p:txBody>
      </p:sp>
      <p:sp>
        <p:nvSpPr>
          <p:cNvPr id="18" name="Объект 35">
            <a:extLst>
              <a:ext uri="{FF2B5EF4-FFF2-40B4-BE49-F238E27FC236}">
                <a16:creationId xmlns:a16="http://schemas.microsoft.com/office/drawing/2014/main" id="{846AA062-DC64-D006-CA5E-881AB10B421B}"/>
              </a:ext>
            </a:extLst>
          </p:cNvPr>
          <p:cNvSpPr txBox="1">
            <a:spLocks/>
          </p:cNvSpPr>
          <p:nvPr/>
        </p:nvSpPr>
        <p:spPr>
          <a:xfrm>
            <a:off x="1182485" y="3359902"/>
            <a:ext cx="5554625" cy="3098800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600" b="1" dirty="0" err="1"/>
              <a:t>Набрызг</a:t>
            </a:r>
            <a:r>
              <a:rPr lang="ru-RU" altLang="en-US" sz="1600" dirty="0"/>
              <a:t> - нетрадиционная графическая техника, набрызгивание на бумагу краски при помощи щетины, где можно использовать силуэтные шаблоны, тон в декоративной работе. </a:t>
            </a:r>
            <a:r>
              <a:rPr lang="ru-RU" altLang="en-US" sz="1600" dirty="0" err="1"/>
              <a:t>Набрызгом</a:t>
            </a:r>
            <a:r>
              <a:rPr lang="ru-RU" altLang="en-US" sz="1600" dirty="0"/>
              <a:t> можно передавать фактуру и использовать, как приём в живописи, если брать несколько цветовых тонов.</a:t>
            </a:r>
          </a:p>
        </p:txBody>
      </p:sp>
      <p:pic>
        <p:nvPicPr>
          <p:cNvPr id="20484" name="Picture 4">
            <a:extLst>
              <a:ext uri="{FF2B5EF4-FFF2-40B4-BE49-F238E27FC236}">
                <a16:creationId xmlns:a16="http://schemas.microsoft.com/office/drawing/2014/main" id="{9F9769AC-09D6-7345-B227-B5298FC2D9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846" y="236078"/>
            <a:ext cx="4361896" cy="3098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Нетрадиционная техника рисования пальчиками для детей пошагово с фото. шабл...">
            <a:extLst>
              <a:ext uri="{FF2B5EF4-FFF2-40B4-BE49-F238E27FC236}">
                <a16:creationId xmlns:a16="http://schemas.microsoft.com/office/drawing/2014/main" id="{951DB27C-D516-EB00-7123-79FB72472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649" y="3607906"/>
            <a:ext cx="4572000" cy="304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76369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9B9BE2-A094-487A-A35C-F7D3B156B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33403" y="-2697483"/>
            <a:ext cx="6892293" cy="12252965"/>
          </a:xfrm>
          <a:prstGeom prst="rect">
            <a:avLst/>
          </a:prstGeom>
        </p:spPr>
      </p:pic>
      <p:sp>
        <p:nvSpPr>
          <p:cNvPr id="29" name="Текст 28">
            <a:extLst>
              <a:ext uri="{FF2B5EF4-FFF2-40B4-BE49-F238E27FC236}">
                <a16:creationId xmlns:a16="http://schemas.microsoft.com/office/drawing/2014/main" id="{6A070758-9539-49E3-9A13-06037269F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321578" y="3292288"/>
            <a:ext cx="6280482" cy="850937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sz="2800" b="1" dirty="0"/>
              <a:t>Рисунки в нетрадиционных техниках исполнения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7B47E8C-1F0A-40EF-81C0-6BA51F14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71846" y="6356350"/>
            <a:ext cx="2743200" cy="365125"/>
          </a:xfrm>
        </p:spPr>
        <p:txBody>
          <a:bodyPr rtlCol="0"/>
          <a:lstStyle/>
          <a:p>
            <a:pPr rtl="0"/>
            <a:r>
              <a:rPr lang="ru-RU" dirty="0"/>
              <a:t>05.08.20ГГ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C484AE-32AC-478C-80FE-FD9EA56A8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0130" y="6393353"/>
            <a:ext cx="3152912" cy="365125"/>
          </a:xfrm>
        </p:spPr>
        <p:txBody>
          <a:bodyPr rtlCol="0"/>
          <a:lstStyle/>
          <a:p>
            <a:pPr algn="ctr" rtl="0"/>
            <a:r>
              <a:rPr lang="ru-RU" dirty="0"/>
              <a:t>Презентация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E6AF1E4-56E5-40D1-BBF3-E94672138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18</a:t>
            </a:fld>
            <a:endParaRPr lang="ru-RU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4D4F9643-A750-A495-BA49-D168C4AA3E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478539" y="501595"/>
            <a:ext cx="2443465" cy="336160"/>
          </a:xfrm>
        </p:spPr>
        <p:txBody>
          <a:bodyPr/>
          <a:lstStyle/>
          <a:p>
            <a:r>
              <a:rPr lang="ru-RU" altLang="en-US" sz="1800" dirty="0" err="1"/>
              <a:t>Кляксография</a:t>
            </a:r>
            <a:endParaRPr lang="ru-RU" altLang="en-US" sz="1800" dirty="0"/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BE9E9D1C-E50C-3ADA-89CA-CA1CED68E938}"/>
              </a:ext>
            </a:extLst>
          </p:cNvPr>
          <p:cNvCxnSpPr>
            <a:cxnSpLocks/>
          </p:cNvCxnSpPr>
          <p:nvPr/>
        </p:nvCxnSpPr>
        <p:spPr>
          <a:xfrm>
            <a:off x="9515016" y="893164"/>
            <a:ext cx="2691016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85B223A-2113-2722-ED56-ECDE0D88FB42}"/>
              </a:ext>
            </a:extLst>
          </p:cNvPr>
          <p:cNvSpPr/>
          <p:nvPr/>
        </p:nvSpPr>
        <p:spPr>
          <a:xfrm>
            <a:off x="9194512" y="2159000"/>
            <a:ext cx="3011520" cy="620347"/>
          </a:xfrm>
          <a:prstGeom prst="rect">
            <a:avLst/>
          </a:prstGeom>
          <a:solidFill>
            <a:srgbClr val="F3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Объект 35">
            <a:extLst>
              <a:ext uri="{FF2B5EF4-FFF2-40B4-BE49-F238E27FC236}">
                <a16:creationId xmlns:a16="http://schemas.microsoft.com/office/drawing/2014/main" id="{D7075946-FF77-1D14-9B54-157861B2EEBA}"/>
              </a:ext>
            </a:extLst>
          </p:cNvPr>
          <p:cNvSpPr txBox="1">
            <a:spLocks/>
          </p:cNvSpPr>
          <p:nvPr/>
        </p:nvSpPr>
        <p:spPr>
          <a:xfrm>
            <a:off x="6737110" y="902605"/>
            <a:ext cx="5371392" cy="2844226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600" b="1" dirty="0" err="1"/>
              <a:t>Кляксография</a:t>
            </a:r>
            <a:r>
              <a:rPr lang="ru-RU" altLang="en-US" sz="1600" dirty="0"/>
              <a:t> - выдувание краски через соломинку. На сухой, можно тонированный фон внизу нанести каплю любой краски . Подуйте из трубочки на каплю, как будто толкая её вперёд. Чтобы получились мелкие ответвления, трубочкой во время выдувания нужно покачать из стороны в сторону. материала.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77A57937-9097-2E72-BD24-27DC400F6072}"/>
              </a:ext>
            </a:extLst>
          </p:cNvPr>
          <p:cNvCxnSpPr>
            <a:cxnSpLocks/>
          </p:cNvCxnSpPr>
          <p:nvPr/>
        </p:nvCxnSpPr>
        <p:spPr>
          <a:xfrm>
            <a:off x="1181206" y="6053557"/>
            <a:ext cx="2691016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2">
            <a:extLst>
              <a:ext uri="{FF2B5EF4-FFF2-40B4-BE49-F238E27FC236}">
                <a16:creationId xmlns:a16="http://schemas.microsoft.com/office/drawing/2014/main" id="{288304BF-0854-E725-7DE1-87F5083B300B}"/>
              </a:ext>
            </a:extLst>
          </p:cNvPr>
          <p:cNvSpPr txBox="1">
            <a:spLocks/>
          </p:cNvSpPr>
          <p:nvPr/>
        </p:nvSpPr>
        <p:spPr>
          <a:xfrm>
            <a:off x="1181206" y="6122542"/>
            <a:ext cx="2443465" cy="336160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800" dirty="0"/>
              <a:t>Батик</a:t>
            </a:r>
          </a:p>
        </p:txBody>
      </p:sp>
      <p:sp>
        <p:nvSpPr>
          <p:cNvPr id="18" name="Объект 35">
            <a:extLst>
              <a:ext uri="{FF2B5EF4-FFF2-40B4-BE49-F238E27FC236}">
                <a16:creationId xmlns:a16="http://schemas.microsoft.com/office/drawing/2014/main" id="{846AA062-DC64-D006-CA5E-881AB10B421B}"/>
              </a:ext>
            </a:extLst>
          </p:cNvPr>
          <p:cNvSpPr txBox="1">
            <a:spLocks/>
          </p:cNvSpPr>
          <p:nvPr/>
        </p:nvSpPr>
        <p:spPr>
          <a:xfrm>
            <a:off x="1182485" y="3423403"/>
            <a:ext cx="5371393" cy="2425684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600" b="1" dirty="0"/>
              <a:t>Батик</a:t>
            </a:r>
            <a:r>
              <a:rPr lang="ru-RU" altLang="en-US" sz="1600" dirty="0"/>
              <a:t> — ручная роспись по ткани с использованием резервирующих составов. На ткань — шёлк, хлопок, шерсть, синтетику — наносится соответствующая ткани краска. Для получения чётких границ на стыке красок используется специальный закрепитель, называемый резерв..</a:t>
            </a:r>
          </a:p>
        </p:txBody>
      </p:sp>
      <p:pic>
        <p:nvPicPr>
          <p:cNvPr id="21506" name="Picture 2">
            <a:extLst>
              <a:ext uri="{FF2B5EF4-FFF2-40B4-BE49-F238E27FC236}">
                <a16:creationId xmlns:a16="http://schemas.microsoft.com/office/drawing/2014/main" id="{9504DCC7-13EB-BDDA-F33D-CC8EDA417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805" y="3730456"/>
            <a:ext cx="4868622" cy="2921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>
            <a:extLst>
              <a:ext uri="{FF2B5EF4-FFF2-40B4-BE49-F238E27FC236}">
                <a16:creationId xmlns:a16="http://schemas.microsoft.com/office/drawing/2014/main" id="{34F65CFE-64E7-1971-C2C7-DFB6D088FF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0" t="9003" r="8058" b="13449"/>
          <a:stretch/>
        </p:blipFill>
        <p:spPr bwMode="auto">
          <a:xfrm>
            <a:off x="1408990" y="136525"/>
            <a:ext cx="4730281" cy="32924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663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D5685F5-2899-68A9-6EC8-E4748AA1A1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Дата 2">
            <a:extLst>
              <a:ext uri="{FF2B5EF4-FFF2-40B4-BE49-F238E27FC236}">
                <a16:creationId xmlns:a16="http://schemas.microsoft.com/office/drawing/2014/main" id="{64FA525C-AEDE-43EA-858A-37E4183E0F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 dirty="0"/>
              <a:t>05.09.2022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02CEE3-4E08-4106-AC43-0E32E79CA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19230" y="6356350"/>
            <a:ext cx="3152912" cy="365125"/>
          </a:xfrm>
        </p:spPr>
        <p:txBody>
          <a:bodyPr rtlCol="0"/>
          <a:lstStyle/>
          <a:p>
            <a:pPr rtl="0"/>
            <a:r>
              <a:rPr lang="ru-RU"/>
              <a:t>Презентация для конференции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3B74012-3B10-4CDC-9117-E08BA2B17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2</a:t>
            </a:fld>
            <a:endParaRPr lang="ru-RU"/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59498E64-6451-4E0A-BE2B-4D44D7FC4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3920" y="556122"/>
            <a:ext cx="6979920" cy="1241917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sz="28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изобразительного искусства: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1E1351E-A092-03CC-A766-44D7C237DE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981" y="4831080"/>
            <a:ext cx="1702795" cy="189039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B51E196-5326-E0E6-1836-3F47048196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200251">
            <a:off x="10135445" y="123899"/>
            <a:ext cx="1909698" cy="1363333"/>
          </a:xfrm>
          <a:prstGeom prst="rect">
            <a:avLst/>
          </a:prstGeom>
        </p:spPr>
      </p:pic>
      <p:sp>
        <p:nvSpPr>
          <p:cNvPr id="19" name="Объект 18">
            <a:extLst>
              <a:ext uri="{FF2B5EF4-FFF2-40B4-BE49-F238E27FC236}">
                <a16:creationId xmlns:a16="http://schemas.microsoft.com/office/drawing/2014/main" id="{544C4064-B69B-4ECE-8110-639CB21C9067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047591" y="1798039"/>
            <a:ext cx="5471639" cy="3814580"/>
          </a:xfrm>
        </p:spPr>
        <p:txBody>
          <a:bodyPr rtlCol="0"/>
          <a:lstStyle/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24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ЖИВОПИСЬ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24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ГРАФИКА 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24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АРХИТЕКТУРА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24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ДЕКОРАТИВНО-ПРИКЛАДНОЕ ИСКУССТВО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en-US" sz="24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СКУЛЬПТУРА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РИСУНКИ В НЕТРАДИЦИОННЫХ ТЕХНИКАХ ИСПОЛНЕНИЯ</a:t>
            </a:r>
          </a:p>
        </p:txBody>
      </p:sp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54AACF6D-BF91-B5C9-07A7-9FD705CD27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754332"/>
              </p:ext>
            </p:extLst>
          </p:nvPr>
        </p:nvGraphicFramePr>
        <p:xfrm>
          <a:off x="6859454" y="1657819"/>
          <a:ext cx="1551907" cy="1958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6" imgW="1162080" imgH="1467000" progId="PBrush">
                  <p:embed/>
                </p:oleObj>
              </mc:Choice>
              <mc:Fallback>
                <p:oleObj name="Bitmap Image" r:id="rId6" imgW="1162080" imgH="1467000" progId="PBrus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59454" y="1657819"/>
                        <a:ext cx="1551907" cy="19589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D3169C7B-6246-A11D-7797-6F82D1EBA5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496819"/>
              </p:ext>
            </p:extLst>
          </p:nvPr>
        </p:nvGraphicFramePr>
        <p:xfrm>
          <a:off x="7509494" y="5103631"/>
          <a:ext cx="1127256" cy="1589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8" imgW="1847880" imgH="3232080" progId="PBrush">
                  <p:embed/>
                </p:oleObj>
              </mc:Choice>
              <mc:Fallback>
                <p:oleObj name="Bitmap Image" r:id="rId8" imgW="1847880" imgH="3232080" progId="PBrus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09494" y="5103631"/>
                        <a:ext cx="1127256" cy="15892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EC7EE9C3-B750-B5B5-0C59-8C5334CA44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659097"/>
              </p:ext>
            </p:extLst>
          </p:nvPr>
        </p:nvGraphicFramePr>
        <p:xfrm>
          <a:off x="8511682" y="1678504"/>
          <a:ext cx="1319776" cy="23604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0" imgW="1720800" imgH="2247840" progId="PBrush">
                  <p:embed/>
                </p:oleObj>
              </mc:Choice>
              <mc:Fallback>
                <p:oleObj name="Bitmap Image" r:id="rId10" imgW="1720800" imgH="2247840" progId="PBrus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511682" y="1678504"/>
                        <a:ext cx="1319776" cy="23604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2" name="Picture 2">
            <a:extLst>
              <a:ext uri="{FF2B5EF4-FFF2-40B4-BE49-F238E27FC236}">
                <a16:creationId xmlns:a16="http://schemas.microsoft.com/office/drawing/2014/main" id="{671FEA6D-86F1-39BB-AB3D-94FA304AD9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0468" y="4841046"/>
            <a:ext cx="1566158" cy="194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23428F99-BC64-94E0-E7B2-D138462FE9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607951"/>
              </p:ext>
            </p:extLst>
          </p:nvPr>
        </p:nvGraphicFramePr>
        <p:xfrm>
          <a:off x="9410891" y="3324939"/>
          <a:ext cx="2519363" cy="1395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3" imgW="2203560" imgH="1422360" progId="PBrush">
                  <p:embed/>
                </p:oleObj>
              </mc:Choice>
              <mc:Fallback>
                <p:oleObj name="Bitmap Image" r:id="rId13" imgW="2203560" imgH="1422360" progId="PBrus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410891" y="3324939"/>
                        <a:ext cx="2519363" cy="1395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Рисунок 3">
            <a:extLst>
              <a:ext uri="{FF2B5EF4-FFF2-40B4-BE49-F238E27FC236}">
                <a16:creationId xmlns:a16="http://schemas.microsoft.com/office/drawing/2014/main" id="{10674BDF-219D-0E81-C6CC-1E35BB808B5B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7622" y="4720805"/>
            <a:ext cx="1538568" cy="1920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0">
            <a:extLst>
              <a:ext uri="{FF2B5EF4-FFF2-40B4-BE49-F238E27FC236}">
                <a16:creationId xmlns:a16="http://schemas.microsoft.com/office/drawing/2014/main" id="{6CA61BB2-D423-CE0E-3AAE-CDB58DDBD27E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1087" y="1721411"/>
            <a:ext cx="1327546" cy="1466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" descr="http://www.rusmuseum.ru/images/cms/data/sokro2003_60e_svjat.jpg">
            <a:extLst>
              <a:ext uri="{FF2B5EF4-FFF2-40B4-BE49-F238E27FC236}">
                <a16:creationId xmlns:a16="http://schemas.microsoft.com/office/drawing/2014/main" id="{CC3A1610-5243-B239-F2DB-73708BBFF1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3877" y="3607381"/>
            <a:ext cx="2039448" cy="1262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2">
            <a:extLst>
              <a:ext uri="{FF2B5EF4-FFF2-40B4-BE49-F238E27FC236}">
                <a16:creationId xmlns:a16="http://schemas.microsoft.com/office/drawing/2014/main" id="{8E09D3C9-DE05-7429-8090-ADA2CA18C31B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0573" y="4831080"/>
            <a:ext cx="1440115" cy="1920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4">
            <a:extLst>
              <a:ext uri="{FF2B5EF4-FFF2-40B4-BE49-F238E27FC236}">
                <a16:creationId xmlns:a16="http://schemas.microsoft.com/office/drawing/2014/main" id="{F248BFC7-4E94-E649-8E9C-8F450C120525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915029" y="1593591"/>
            <a:ext cx="1844122" cy="1567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726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91E836-88DA-E894-2FBA-7C1356B697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2387" y="-2655063"/>
            <a:ext cx="6850678" cy="12175451"/>
          </a:xfrm>
          <a:prstGeom prst="rect">
            <a:avLst/>
          </a:prstGeom>
        </p:spPr>
      </p:pic>
      <p:sp>
        <p:nvSpPr>
          <p:cNvPr id="16" name="Текст 15">
            <a:extLst>
              <a:ext uri="{FF2B5EF4-FFF2-40B4-BE49-F238E27FC236}">
                <a16:creationId xmlns:a16="http://schemas.microsoft.com/office/drawing/2014/main" id="{812B1988-DF3B-414E-BEB4-BDE3F33E6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334" y="982876"/>
            <a:ext cx="2909309" cy="657882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ЖИВОПИСЬ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3185E29-C32E-49F4-9417-C2C1934B29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6268C4-FA36-44D9-B49A-C2B51810F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3</a:t>
            </a:fld>
            <a:endParaRPr lang="ru-RU"/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86266357-58CA-479D-8E3B-7CBCA97076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8177" y="631627"/>
            <a:ext cx="10915645" cy="55881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sp>
        <p:nvSpPr>
          <p:cNvPr id="8" name="Текст 26">
            <a:extLst>
              <a:ext uri="{FF2B5EF4-FFF2-40B4-BE49-F238E27FC236}">
                <a16:creationId xmlns:a16="http://schemas.microsoft.com/office/drawing/2014/main" id="{5AFBAD82-0EB9-FAFE-42E0-05B0135AF20E}"/>
              </a:ext>
            </a:extLst>
          </p:cNvPr>
          <p:cNvSpPr txBox="1">
            <a:spLocks/>
          </p:cNvSpPr>
          <p:nvPr/>
        </p:nvSpPr>
        <p:spPr>
          <a:xfrm>
            <a:off x="3015722" y="228321"/>
            <a:ext cx="6436888" cy="533557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600" b="1" dirty="0"/>
              <a:t>Характеристики видов изобразительного искусства</a:t>
            </a:r>
            <a:endParaRPr lang="ru-RU" dirty="0"/>
          </a:p>
        </p:txBody>
      </p:sp>
      <p:sp>
        <p:nvSpPr>
          <p:cNvPr id="17" name="Объект 16">
            <a:extLst>
              <a:ext uri="{FF2B5EF4-FFF2-40B4-BE49-F238E27FC236}">
                <a16:creationId xmlns:a16="http://schemas.microsoft.com/office/drawing/2014/main" id="{827F41A1-E0EA-41B4-89AC-89D0C6C9DF1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541771" y="2443264"/>
            <a:ext cx="4770120" cy="2895896"/>
          </a:xfrm>
        </p:spPr>
        <p:txBody>
          <a:bodyPr rtlCol="0" anchor="ctr"/>
          <a:lstStyle/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ПОРТРЕТ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АНИМАЛИСТИЧЕСКИЙ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БАТАЛЬНЫЙ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ИСТОРИЧЕСКИЙ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СКАЗОЧНО МИФОЛОГИЧЕСКИЙ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ПЕЙЗАЖ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НАТЮРМОРТ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БЫТОВОЙ ЖАНР</a:t>
            </a:r>
          </a:p>
        </p:txBody>
      </p:sp>
      <p:sp>
        <p:nvSpPr>
          <p:cNvPr id="2" name="Объект 16">
            <a:extLst>
              <a:ext uri="{FF2B5EF4-FFF2-40B4-BE49-F238E27FC236}">
                <a16:creationId xmlns:a16="http://schemas.microsoft.com/office/drawing/2014/main" id="{8818B933-1828-127D-EEEA-0FBFDD145094}"/>
              </a:ext>
            </a:extLst>
          </p:cNvPr>
          <p:cNvSpPr txBox="1">
            <a:spLocks/>
          </p:cNvSpPr>
          <p:nvPr/>
        </p:nvSpPr>
        <p:spPr>
          <a:xfrm>
            <a:off x="1166099" y="2044064"/>
            <a:ext cx="4484132" cy="2011679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Живопись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 – вид изобразительного искусства, художественные произведения, которые создаются с помощью красок, наносимых на какую-либо твёрдую поверхность.</a:t>
            </a:r>
          </a:p>
        </p:txBody>
      </p:sp>
      <p:sp>
        <p:nvSpPr>
          <p:cNvPr id="7" name="Текст 26">
            <a:extLst>
              <a:ext uri="{FF2B5EF4-FFF2-40B4-BE49-F238E27FC236}">
                <a16:creationId xmlns:a16="http://schemas.microsoft.com/office/drawing/2014/main" id="{2DE96303-2F18-2EF6-2B54-A7E6FF2EB45E}"/>
              </a:ext>
            </a:extLst>
          </p:cNvPr>
          <p:cNvSpPr txBox="1">
            <a:spLocks/>
          </p:cNvSpPr>
          <p:nvPr/>
        </p:nvSpPr>
        <p:spPr>
          <a:xfrm>
            <a:off x="6576061" y="1705813"/>
            <a:ext cx="3266975" cy="326687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Жанры живописи:</a:t>
            </a:r>
          </a:p>
        </p:txBody>
      </p:sp>
    </p:spTree>
    <p:extLst>
      <p:ext uri="{BB962C8B-B14F-4D97-AF65-F5344CB8AC3E}">
        <p14:creationId xmlns:p14="http://schemas.microsoft.com/office/powerpoint/2010/main" val="2017525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9B9BE2-A094-487A-A35C-F7D3B156B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7001" y="-2667490"/>
            <a:ext cx="6858002" cy="12192003"/>
          </a:xfrm>
          <a:prstGeom prst="rect">
            <a:avLst/>
          </a:prstGeom>
        </p:spPr>
      </p:pic>
      <p:sp>
        <p:nvSpPr>
          <p:cNvPr id="29" name="Текст 28">
            <a:extLst>
              <a:ext uri="{FF2B5EF4-FFF2-40B4-BE49-F238E27FC236}">
                <a16:creationId xmlns:a16="http://schemas.microsoft.com/office/drawing/2014/main" id="{6A070758-9539-49E3-9A13-06037269F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514190" y="3770623"/>
            <a:ext cx="2497433" cy="682665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sz="2800" b="1" dirty="0"/>
              <a:t>Живопись</a:t>
            </a:r>
            <a:endParaRPr lang="ru-RU" sz="2800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7B47E8C-1F0A-40EF-81C0-6BA51F14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71846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C484AE-32AC-478C-80FE-FD9EA56A8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0130" y="6393353"/>
            <a:ext cx="3152912" cy="365125"/>
          </a:xfrm>
        </p:spPr>
        <p:txBody>
          <a:bodyPr rtlCol="0"/>
          <a:lstStyle/>
          <a:p>
            <a:pPr algn="ctr" rtl="0"/>
            <a:r>
              <a:rPr lang="ru-RU" dirty="0"/>
              <a:t>Презентация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E6AF1E4-56E5-40D1-BBF3-E94672138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4</a:t>
            </a:fld>
            <a:endParaRPr lang="ru-RU"/>
          </a:p>
        </p:txBody>
      </p:sp>
      <p:sp>
        <p:nvSpPr>
          <p:cNvPr id="10" name="Объект 35">
            <a:extLst>
              <a:ext uri="{FF2B5EF4-FFF2-40B4-BE49-F238E27FC236}">
                <a16:creationId xmlns:a16="http://schemas.microsoft.com/office/drawing/2014/main" id="{D7075946-FF77-1D14-9B54-157861B2EEBA}"/>
              </a:ext>
            </a:extLst>
          </p:cNvPr>
          <p:cNvSpPr txBox="1">
            <a:spLocks/>
          </p:cNvSpPr>
          <p:nvPr/>
        </p:nvSpPr>
        <p:spPr>
          <a:xfrm>
            <a:off x="8281139" y="2779347"/>
            <a:ext cx="3783831" cy="2398443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600" dirty="0"/>
              <a:t>Портрет – это изображение человека в скульптуре, живописи, графике. Портреты, написанные художниками, доносят до нас образы людей прошедших эпох. Виды портретов: Парадный; Камерный; Психологический; Социальный; Индивидуальный, двойной, групповой.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F211D24-0CAB-162E-2271-9665BB65C4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860" y="254000"/>
            <a:ext cx="6326794" cy="6337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Текст 12">
            <a:extLst>
              <a:ext uri="{FF2B5EF4-FFF2-40B4-BE49-F238E27FC236}">
                <a16:creationId xmlns:a16="http://schemas.microsoft.com/office/drawing/2014/main" id="{4D4F9643-A750-A495-BA49-D168C4AA3E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88611" y="2256606"/>
            <a:ext cx="2443465" cy="336160"/>
          </a:xfrm>
        </p:spPr>
        <p:txBody>
          <a:bodyPr/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Портрет</a:t>
            </a:r>
          </a:p>
          <a:p>
            <a:endParaRPr lang="en-GB" dirty="0"/>
          </a:p>
        </p:txBody>
      </p:sp>
      <p:sp>
        <p:nvSpPr>
          <p:cNvPr id="14" name="Текст 12">
            <a:extLst>
              <a:ext uri="{FF2B5EF4-FFF2-40B4-BE49-F238E27FC236}">
                <a16:creationId xmlns:a16="http://schemas.microsoft.com/office/drawing/2014/main" id="{C7EE56D1-CAFB-808E-92DD-058926E15AC3}"/>
              </a:ext>
            </a:extLst>
          </p:cNvPr>
          <p:cNvSpPr txBox="1">
            <a:spLocks/>
          </p:cNvSpPr>
          <p:nvPr/>
        </p:nvSpPr>
        <p:spPr>
          <a:xfrm>
            <a:off x="7841896" y="136525"/>
            <a:ext cx="3203102" cy="1026298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Автор: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И.Репин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Портрет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П.М.Третьякова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1883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8998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9B9BE2-A094-487A-A35C-F7D3B156B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6997" y="-2667000"/>
            <a:ext cx="6858002" cy="12192003"/>
          </a:xfrm>
          <a:prstGeom prst="rect">
            <a:avLst/>
          </a:prstGeom>
        </p:spPr>
      </p:pic>
      <p:sp>
        <p:nvSpPr>
          <p:cNvPr id="29" name="Текст 28">
            <a:extLst>
              <a:ext uri="{FF2B5EF4-FFF2-40B4-BE49-F238E27FC236}">
                <a16:creationId xmlns:a16="http://schemas.microsoft.com/office/drawing/2014/main" id="{6A070758-9539-49E3-9A13-06037269F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514190" y="3770623"/>
            <a:ext cx="2497433" cy="682665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sz="2800" b="1" dirty="0"/>
              <a:t>Живопись</a:t>
            </a:r>
            <a:endParaRPr lang="ru-RU" sz="2800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7B47E8C-1F0A-40EF-81C0-6BA51F14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71846" y="6356350"/>
            <a:ext cx="2743200" cy="365125"/>
          </a:xfrm>
        </p:spPr>
        <p:txBody>
          <a:bodyPr rtlCol="0"/>
          <a:lstStyle/>
          <a:p>
            <a:pPr rtl="0"/>
            <a:r>
              <a:rPr lang="ru-RU" dirty="0"/>
              <a:t>05.08.20ГГ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C484AE-32AC-478C-80FE-FD9EA56A8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0130" y="6393353"/>
            <a:ext cx="3152912" cy="365125"/>
          </a:xfrm>
        </p:spPr>
        <p:txBody>
          <a:bodyPr rtlCol="0"/>
          <a:lstStyle/>
          <a:p>
            <a:pPr algn="ctr" rtl="0"/>
            <a:r>
              <a:rPr lang="ru-RU" dirty="0"/>
              <a:t>Презентация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E6AF1E4-56E5-40D1-BBF3-E94672138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5</a:t>
            </a:fld>
            <a:endParaRPr lang="ru-RU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4D4F9643-A750-A495-BA49-D168C4AA3E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500984" y="854624"/>
            <a:ext cx="2443465" cy="336160"/>
          </a:xfrm>
        </p:spPr>
        <p:txBody>
          <a:bodyPr/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Батальный жанр </a:t>
            </a:r>
            <a:endParaRPr lang="en-GB" dirty="0"/>
          </a:p>
        </p:txBody>
      </p:sp>
      <p:pic>
        <p:nvPicPr>
          <p:cNvPr id="9" name="Picture 2" descr="https://upload.wikimedia.org/wikipedia/commons/7/75/Walka_o_sztandar_turecki.jpg">
            <a:extLst>
              <a:ext uri="{FF2B5EF4-FFF2-40B4-BE49-F238E27FC236}">
                <a16:creationId xmlns:a16="http://schemas.microsoft.com/office/drawing/2014/main" id="{52984881-E526-9D36-D6B3-A3A58DED5F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859" y="212230"/>
            <a:ext cx="7115641" cy="5617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4">
            <a:extLst>
              <a:ext uri="{FF2B5EF4-FFF2-40B4-BE49-F238E27FC236}">
                <a16:creationId xmlns:a16="http://schemas.microsoft.com/office/drawing/2014/main" id="{C3BD5ACA-CE7B-00C0-DFC2-E8D74FCC7C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747" y="5980108"/>
            <a:ext cx="51748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6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Автор: </a:t>
            </a:r>
            <a:r>
              <a:rPr lang="ru-RU" sz="1600" b="1" spc="100" dirty="0" err="1">
                <a:solidFill>
                  <a:schemeClr val="tx2">
                    <a:lumMod val="75000"/>
                  </a:schemeClr>
                </a:solidFill>
                <a:latin typeface="+mj-lt"/>
              </a:rPr>
              <a:t>Ю.Брандт</a:t>
            </a:r>
            <a:r>
              <a:rPr lang="ru-RU" sz="16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.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6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Битва под турецким флагом. 1905г.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47AC761-F7D7-8E4D-3700-9B0427AC637F}"/>
              </a:ext>
            </a:extLst>
          </p:cNvPr>
          <p:cNvSpPr/>
          <p:nvPr/>
        </p:nvSpPr>
        <p:spPr>
          <a:xfrm>
            <a:off x="9253435" y="2247900"/>
            <a:ext cx="2938565" cy="615339"/>
          </a:xfrm>
          <a:prstGeom prst="rect">
            <a:avLst/>
          </a:prstGeom>
          <a:solidFill>
            <a:srgbClr val="F3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Объект 35">
            <a:extLst>
              <a:ext uri="{FF2B5EF4-FFF2-40B4-BE49-F238E27FC236}">
                <a16:creationId xmlns:a16="http://schemas.microsoft.com/office/drawing/2014/main" id="{D7075946-FF77-1D14-9B54-157861B2EEBA}"/>
              </a:ext>
            </a:extLst>
          </p:cNvPr>
          <p:cNvSpPr txBox="1">
            <a:spLocks/>
          </p:cNvSpPr>
          <p:nvPr/>
        </p:nvSpPr>
        <p:spPr>
          <a:xfrm>
            <a:off x="8432801" y="1498210"/>
            <a:ext cx="3648382" cy="5747140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600" dirty="0" err="1"/>
              <a:t>Бата́льный</a:t>
            </a:r>
            <a:r>
              <a:rPr lang="ru-RU" altLang="en-US" sz="1600" dirty="0"/>
              <a:t> жанр </a:t>
            </a:r>
          </a:p>
          <a:p>
            <a:pPr algn="just"/>
            <a:r>
              <a:rPr lang="ru-RU" altLang="en-US" sz="1600" dirty="0"/>
              <a:t>(фр. – битва) посвященный темам войны и военной жизни. Главное место в батальном жанре занимают сцены сухопутных, морских сражений и военных походов. Жанр может рассматриваться как составная часть исторического жанра или бытового. </a:t>
            </a: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DD5E9BE7-964C-80AF-543D-DC730ABD5789}"/>
              </a:ext>
            </a:extLst>
          </p:cNvPr>
          <p:cNvCxnSpPr>
            <a:cxnSpLocks/>
          </p:cNvCxnSpPr>
          <p:nvPr/>
        </p:nvCxnSpPr>
        <p:spPr>
          <a:xfrm>
            <a:off x="9500984" y="1216184"/>
            <a:ext cx="2691016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8817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9B9BE2-A094-487A-A35C-F7D3B156B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7002" y="-2667490"/>
            <a:ext cx="6858002" cy="12192003"/>
          </a:xfrm>
          <a:prstGeom prst="rect">
            <a:avLst/>
          </a:prstGeom>
        </p:spPr>
      </p:pic>
      <p:sp>
        <p:nvSpPr>
          <p:cNvPr id="29" name="Текст 28">
            <a:extLst>
              <a:ext uri="{FF2B5EF4-FFF2-40B4-BE49-F238E27FC236}">
                <a16:creationId xmlns:a16="http://schemas.microsoft.com/office/drawing/2014/main" id="{6A070758-9539-49E3-9A13-06037269F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514190" y="3770623"/>
            <a:ext cx="2497433" cy="682665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sz="2800" b="1" dirty="0"/>
              <a:t>Живопись</a:t>
            </a:r>
            <a:endParaRPr lang="ru-RU" sz="2800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7B47E8C-1F0A-40EF-81C0-6BA51F14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21931" y="6027098"/>
            <a:ext cx="3193115" cy="694377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C484AE-32AC-478C-80FE-FD9EA56A8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0130" y="6393353"/>
            <a:ext cx="3152912" cy="365125"/>
          </a:xfrm>
        </p:spPr>
        <p:txBody>
          <a:bodyPr rtlCol="0"/>
          <a:lstStyle/>
          <a:p>
            <a:pPr algn="ctr" rtl="0"/>
            <a:r>
              <a:rPr lang="ru-RU" dirty="0"/>
              <a:t>Презентация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E6AF1E4-56E5-40D1-BBF3-E94672138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6</a:t>
            </a:fld>
            <a:endParaRPr lang="ru-RU"/>
          </a:p>
        </p:txBody>
      </p:sp>
      <p:sp>
        <p:nvSpPr>
          <p:cNvPr id="10" name="Объект 35">
            <a:extLst>
              <a:ext uri="{FF2B5EF4-FFF2-40B4-BE49-F238E27FC236}">
                <a16:creationId xmlns:a16="http://schemas.microsoft.com/office/drawing/2014/main" id="{D7075946-FF77-1D14-9B54-157861B2EEBA}"/>
              </a:ext>
            </a:extLst>
          </p:cNvPr>
          <p:cNvSpPr txBox="1">
            <a:spLocks/>
          </p:cNvSpPr>
          <p:nvPr/>
        </p:nvSpPr>
        <p:spPr>
          <a:xfrm>
            <a:off x="8407400" y="2779347"/>
            <a:ext cx="3657570" cy="2398443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600" dirty="0"/>
              <a:t>Пейзаж (</a:t>
            </a:r>
            <a:r>
              <a:rPr lang="ru-RU" altLang="en-US" sz="1600" dirty="0" err="1"/>
              <a:t>фран</a:t>
            </a:r>
            <a:r>
              <a:rPr lang="ru-RU" altLang="en-US" sz="1600" dirty="0"/>
              <a:t>. - «местность, страна») – жанр, посвященный изображению естествен­ной или измененной человеком природы. В качестве самостоятель­ного жанра пейзаж выделился в XVII в. </a:t>
            </a:r>
          </a:p>
          <a:p>
            <a:pPr algn="just"/>
            <a:r>
              <a:rPr lang="ru-RU" altLang="en-US" sz="1600" dirty="0"/>
              <a:t>.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4D4F9643-A750-A495-BA49-D168C4AA3E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88611" y="2108288"/>
            <a:ext cx="2443465" cy="336160"/>
          </a:xfrm>
        </p:spPr>
        <p:txBody>
          <a:bodyPr/>
          <a:lstStyle/>
          <a:p>
            <a:r>
              <a:rPr lang="ru-RU" altLang="en-US" sz="1600" dirty="0"/>
              <a:t>Пейзаж</a:t>
            </a:r>
            <a:endParaRPr lang="en-GB" dirty="0"/>
          </a:p>
        </p:txBody>
      </p:sp>
      <p:sp>
        <p:nvSpPr>
          <p:cNvPr id="8" name="Прямоугольник 4">
            <a:extLst>
              <a:ext uri="{FF2B5EF4-FFF2-40B4-BE49-F238E27FC236}">
                <a16:creationId xmlns:a16="http://schemas.microsoft.com/office/drawing/2014/main" id="{C876AA1C-C956-11A4-5FC4-76F30EEF21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2692" y="6149918"/>
            <a:ext cx="51748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6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Автор: </a:t>
            </a:r>
            <a:r>
              <a:rPr lang="ru-RU" sz="1600" b="1" spc="100" dirty="0" err="1">
                <a:solidFill>
                  <a:schemeClr val="tx2">
                    <a:lumMod val="75000"/>
                  </a:schemeClr>
                </a:solidFill>
                <a:latin typeface="+mj-lt"/>
              </a:rPr>
              <a:t>К.Крыжицкий</a:t>
            </a:r>
            <a:r>
              <a:rPr lang="ru-RU" sz="16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.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6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Дорога. 1899г.</a:t>
            </a:r>
          </a:p>
        </p:txBody>
      </p:sp>
      <p:pic>
        <p:nvPicPr>
          <p:cNvPr id="9" name="Рисунок 4">
            <a:extLst>
              <a:ext uri="{FF2B5EF4-FFF2-40B4-BE49-F238E27FC236}">
                <a16:creationId xmlns:a16="http://schemas.microsoft.com/office/drawing/2014/main" id="{7AAA3D5A-93CC-8C1B-1256-01624BBAA38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103" y="245568"/>
            <a:ext cx="7084997" cy="57869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8742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9B9BE2-A094-487A-A35C-F7D3B156B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7001" y="-2667490"/>
            <a:ext cx="6858002" cy="12192003"/>
          </a:xfrm>
          <a:prstGeom prst="rect">
            <a:avLst/>
          </a:prstGeom>
        </p:spPr>
      </p:pic>
      <p:sp>
        <p:nvSpPr>
          <p:cNvPr id="29" name="Текст 28">
            <a:extLst>
              <a:ext uri="{FF2B5EF4-FFF2-40B4-BE49-F238E27FC236}">
                <a16:creationId xmlns:a16="http://schemas.microsoft.com/office/drawing/2014/main" id="{6A070758-9539-49E3-9A13-06037269F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514190" y="3770623"/>
            <a:ext cx="2497433" cy="682665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sz="2800" b="1" dirty="0"/>
              <a:t>Живопись</a:t>
            </a:r>
            <a:endParaRPr lang="ru-RU" sz="2800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7B47E8C-1F0A-40EF-81C0-6BA51F14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71846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C484AE-32AC-478C-80FE-FD9EA56A8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0130" y="6393353"/>
            <a:ext cx="3152912" cy="365125"/>
          </a:xfrm>
        </p:spPr>
        <p:txBody>
          <a:bodyPr rtlCol="0"/>
          <a:lstStyle/>
          <a:p>
            <a:pPr algn="ctr" rtl="0"/>
            <a:r>
              <a:rPr lang="ru-RU" dirty="0"/>
              <a:t>Презентация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E6AF1E4-56E5-40D1-BBF3-E94672138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7</a:t>
            </a:fld>
            <a:endParaRPr lang="ru-RU"/>
          </a:p>
        </p:txBody>
      </p:sp>
      <p:sp>
        <p:nvSpPr>
          <p:cNvPr id="10" name="Объект 35">
            <a:extLst>
              <a:ext uri="{FF2B5EF4-FFF2-40B4-BE49-F238E27FC236}">
                <a16:creationId xmlns:a16="http://schemas.microsoft.com/office/drawing/2014/main" id="{D7075946-FF77-1D14-9B54-157861B2EEBA}"/>
              </a:ext>
            </a:extLst>
          </p:cNvPr>
          <p:cNvSpPr txBox="1">
            <a:spLocks/>
          </p:cNvSpPr>
          <p:nvPr/>
        </p:nvSpPr>
        <p:spPr>
          <a:xfrm>
            <a:off x="8281139" y="2779347"/>
            <a:ext cx="3783831" cy="2398443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600" dirty="0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4D4F9643-A750-A495-BA49-D168C4AA3E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88611" y="2193106"/>
            <a:ext cx="2443465" cy="336160"/>
          </a:xfrm>
        </p:spPr>
        <p:txBody>
          <a:bodyPr/>
          <a:lstStyle/>
          <a:p>
            <a:r>
              <a:rPr lang="ru-RU" altLang="en-US" dirty="0"/>
              <a:t>Натюрморт</a:t>
            </a:r>
            <a:endParaRPr lang="en-GB" dirty="0"/>
          </a:p>
        </p:txBody>
      </p:sp>
      <p:sp>
        <p:nvSpPr>
          <p:cNvPr id="11" name="Объект 35">
            <a:extLst>
              <a:ext uri="{FF2B5EF4-FFF2-40B4-BE49-F238E27FC236}">
                <a16:creationId xmlns:a16="http://schemas.microsoft.com/office/drawing/2014/main" id="{0B2CE2FF-3B6E-EC84-2A9A-925F623154B4}"/>
              </a:ext>
            </a:extLst>
          </p:cNvPr>
          <p:cNvSpPr txBox="1">
            <a:spLocks/>
          </p:cNvSpPr>
          <p:nvPr/>
        </p:nvSpPr>
        <p:spPr>
          <a:xfrm>
            <a:off x="8483600" y="2736754"/>
            <a:ext cx="3648240" cy="2398443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600" dirty="0"/>
              <a:t>Натюрморт (фр. «мертвая натура») – изображение предметов обихода, снеди, цветов и предметов «тихой жизни».</a:t>
            </a:r>
          </a:p>
          <a:p>
            <a:pPr algn="just"/>
            <a:r>
              <a:rPr lang="ru-RU" altLang="en-US" sz="1600" dirty="0"/>
              <a:t>.</a:t>
            </a:r>
          </a:p>
        </p:txBody>
      </p:sp>
      <p:sp>
        <p:nvSpPr>
          <p:cNvPr id="12" name="Текст 12">
            <a:extLst>
              <a:ext uri="{FF2B5EF4-FFF2-40B4-BE49-F238E27FC236}">
                <a16:creationId xmlns:a16="http://schemas.microsoft.com/office/drawing/2014/main" id="{B9612DC1-2BA0-58DD-C80D-252999DEB779}"/>
              </a:ext>
            </a:extLst>
          </p:cNvPr>
          <p:cNvSpPr txBox="1">
            <a:spLocks/>
          </p:cNvSpPr>
          <p:nvPr/>
        </p:nvSpPr>
        <p:spPr>
          <a:xfrm>
            <a:off x="9250164" y="2696307"/>
            <a:ext cx="2443465" cy="336160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pic>
        <p:nvPicPr>
          <p:cNvPr id="16" name="Рисунок 8">
            <a:extLst>
              <a:ext uri="{FF2B5EF4-FFF2-40B4-BE49-F238E27FC236}">
                <a16:creationId xmlns:a16="http://schemas.microsoft.com/office/drawing/2014/main" id="{845FAB09-653C-203C-07FE-F58E553E0DA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1400" y="332166"/>
            <a:ext cx="7172869" cy="56071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Прямоугольник 4">
            <a:extLst>
              <a:ext uri="{FF2B5EF4-FFF2-40B4-BE49-F238E27FC236}">
                <a16:creationId xmlns:a16="http://schemas.microsoft.com/office/drawing/2014/main" id="{8BD4E42E-25C2-BEC0-8DB0-DEC831B2AA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583" y="5969851"/>
            <a:ext cx="63109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6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Автор: </a:t>
            </a:r>
            <a:r>
              <a:rPr lang="ru-RU" sz="1600" b="1" spc="100" dirty="0" err="1">
                <a:solidFill>
                  <a:schemeClr val="tx2">
                    <a:lumMod val="75000"/>
                  </a:schemeClr>
                </a:solidFill>
                <a:latin typeface="+mj-lt"/>
              </a:rPr>
              <a:t>Ф.Снейдерс</a:t>
            </a:r>
            <a:r>
              <a:rPr lang="ru-RU" sz="16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.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6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Натюрморт с ведёрком для охлаждения вина.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600" b="1" spc="100" dirty="0" err="1">
                <a:solidFill>
                  <a:schemeClr val="tx2">
                    <a:lumMod val="75000"/>
                  </a:schemeClr>
                </a:solidFill>
                <a:latin typeface="+mj-lt"/>
              </a:rPr>
              <a:t>ок</a:t>
            </a:r>
            <a:r>
              <a:rPr lang="ru-RU" sz="16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. 1610г.</a:t>
            </a:r>
          </a:p>
        </p:txBody>
      </p:sp>
    </p:spTree>
    <p:extLst>
      <p:ext uri="{BB962C8B-B14F-4D97-AF65-F5344CB8AC3E}">
        <p14:creationId xmlns:p14="http://schemas.microsoft.com/office/powerpoint/2010/main" val="57845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9B9BE2-A094-487A-A35C-F7D3B156B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6998" y="-2667490"/>
            <a:ext cx="6858002" cy="12192003"/>
          </a:xfrm>
          <a:prstGeom prst="rect">
            <a:avLst/>
          </a:prstGeom>
        </p:spPr>
      </p:pic>
      <p:sp>
        <p:nvSpPr>
          <p:cNvPr id="29" name="Текст 28">
            <a:extLst>
              <a:ext uri="{FF2B5EF4-FFF2-40B4-BE49-F238E27FC236}">
                <a16:creationId xmlns:a16="http://schemas.microsoft.com/office/drawing/2014/main" id="{6A070758-9539-49E3-9A13-06037269F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514190" y="3770623"/>
            <a:ext cx="2497433" cy="682665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rtl="0"/>
            <a:r>
              <a:rPr lang="ru-RU" sz="2800" b="1" dirty="0"/>
              <a:t>Живопись</a:t>
            </a:r>
            <a:endParaRPr lang="ru-RU" sz="2800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7B47E8C-1F0A-40EF-81C0-6BA51F14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71846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C484AE-32AC-478C-80FE-FD9EA56A8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0130" y="6393353"/>
            <a:ext cx="3152912" cy="365125"/>
          </a:xfrm>
        </p:spPr>
        <p:txBody>
          <a:bodyPr rtlCol="0"/>
          <a:lstStyle/>
          <a:p>
            <a:pPr algn="ctr" rtl="0"/>
            <a:r>
              <a:rPr lang="ru-RU" dirty="0"/>
              <a:t>Презентация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E6AF1E4-56E5-40D1-BBF3-E94672138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0344" y="6356350"/>
            <a:ext cx="843455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8</a:t>
            </a:fld>
            <a:endParaRPr lang="ru-RU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4D4F9643-A750-A495-BA49-D168C4AA3E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478539" y="692095"/>
            <a:ext cx="2443465" cy="336160"/>
          </a:xfrm>
        </p:spPr>
        <p:txBody>
          <a:bodyPr/>
          <a:lstStyle/>
          <a:p>
            <a:r>
              <a:rPr lang="ru-RU" altLang="en-US" sz="1600" dirty="0"/>
              <a:t>Бытовой жанр </a:t>
            </a:r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BE9E9D1C-E50C-3ADA-89CA-CA1CED68E938}"/>
              </a:ext>
            </a:extLst>
          </p:cNvPr>
          <p:cNvCxnSpPr>
            <a:cxnSpLocks/>
          </p:cNvCxnSpPr>
          <p:nvPr/>
        </p:nvCxnSpPr>
        <p:spPr>
          <a:xfrm>
            <a:off x="9515016" y="1083664"/>
            <a:ext cx="2691016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85B223A-2113-2722-ED56-ECDE0D88FB42}"/>
              </a:ext>
            </a:extLst>
          </p:cNvPr>
          <p:cNvSpPr/>
          <p:nvPr/>
        </p:nvSpPr>
        <p:spPr>
          <a:xfrm>
            <a:off x="9194512" y="2159000"/>
            <a:ext cx="3011520" cy="620347"/>
          </a:xfrm>
          <a:prstGeom prst="rect">
            <a:avLst/>
          </a:prstGeom>
          <a:solidFill>
            <a:srgbClr val="F3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Объект 35">
            <a:extLst>
              <a:ext uri="{FF2B5EF4-FFF2-40B4-BE49-F238E27FC236}">
                <a16:creationId xmlns:a16="http://schemas.microsoft.com/office/drawing/2014/main" id="{D7075946-FF77-1D14-9B54-157861B2EEBA}"/>
              </a:ext>
            </a:extLst>
          </p:cNvPr>
          <p:cNvSpPr txBox="1">
            <a:spLocks/>
          </p:cNvSpPr>
          <p:nvPr/>
        </p:nvSpPr>
        <p:spPr>
          <a:xfrm>
            <a:off x="8483600" y="1309005"/>
            <a:ext cx="3624901" cy="4078166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600" dirty="0"/>
              <a:t>Бытовой жанр посвящен событиям и сценам повседневной жизни. Возник в Голландии ХVII в. Распространился в XIX в. и нашел выражение в направлении реализма. Бытовой жанр был популярен не только в жи­вописи, но и в графике. В России бытовой жанр связывался с изображением быта крес­тьян и желанием правдивого его описания. </a:t>
            </a:r>
          </a:p>
        </p:txBody>
      </p:sp>
      <p:pic>
        <p:nvPicPr>
          <p:cNvPr id="14" name="Рисунок 4">
            <a:extLst>
              <a:ext uri="{FF2B5EF4-FFF2-40B4-BE49-F238E27FC236}">
                <a16:creationId xmlns:a16="http://schemas.microsoft.com/office/drawing/2014/main" id="{C95ED3BC-835E-6918-AC2D-7910FCFCE80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859" y="393703"/>
            <a:ext cx="7165311" cy="55752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Прямоугольник 4">
            <a:extLst>
              <a:ext uri="{FF2B5EF4-FFF2-40B4-BE49-F238E27FC236}">
                <a16:creationId xmlns:a16="http://schemas.microsoft.com/office/drawing/2014/main" id="{E508908F-E20A-2DD7-50AC-A80B543CF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583" y="5969851"/>
            <a:ext cx="63109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6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Автор: </a:t>
            </a:r>
            <a:r>
              <a:rPr lang="ru-RU" sz="1600" b="1" spc="100" dirty="0" err="1">
                <a:solidFill>
                  <a:schemeClr val="tx2">
                    <a:lumMod val="75000"/>
                  </a:schemeClr>
                </a:solidFill>
                <a:latin typeface="+mj-lt"/>
              </a:rPr>
              <a:t>В.Перов</a:t>
            </a:r>
            <a:r>
              <a:rPr lang="ru-RU" sz="16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.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6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Тройка. Ученики мастеровые везут воду.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6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1866г.</a:t>
            </a:r>
          </a:p>
        </p:txBody>
      </p:sp>
    </p:spTree>
    <p:extLst>
      <p:ext uri="{BB962C8B-B14F-4D97-AF65-F5344CB8AC3E}">
        <p14:creationId xmlns:p14="http://schemas.microsoft.com/office/powerpoint/2010/main" val="2920878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91E836-88DA-E894-2FBA-7C1356B697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2388" y="-2662386"/>
            <a:ext cx="6850678" cy="12175451"/>
          </a:xfrm>
          <a:prstGeom prst="rect">
            <a:avLst/>
          </a:prstGeom>
        </p:spPr>
      </p:pic>
      <p:sp>
        <p:nvSpPr>
          <p:cNvPr id="16" name="Текст 15">
            <a:extLst>
              <a:ext uri="{FF2B5EF4-FFF2-40B4-BE49-F238E27FC236}">
                <a16:creationId xmlns:a16="http://schemas.microsoft.com/office/drawing/2014/main" id="{812B1988-DF3B-414E-BEB4-BDE3F33E6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7037" y="1030221"/>
            <a:ext cx="2909309" cy="657882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СКУЛЬПТУРА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3185E29-C32E-49F4-9417-C2C1934B29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05.08.20ГГ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6268C4-FA36-44D9-B49A-C2B51810F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18D65601-5AE2-46FC-B138-694DDD2B510D}" type="slidenum">
              <a:rPr lang="ru-RU" smtClean="0"/>
              <a:pPr rtl="0"/>
              <a:t>9</a:t>
            </a:fld>
            <a:endParaRPr lang="ru-RU"/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86266357-58CA-479D-8E3B-7CBCA97076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8177" y="631627"/>
            <a:ext cx="10915645" cy="55881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sp>
        <p:nvSpPr>
          <p:cNvPr id="8" name="Текст 26">
            <a:extLst>
              <a:ext uri="{FF2B5EF4-FFF2-40B4-BE49-F238E27FC236}">
                <a16:creationId xmlns:a16="http://schemas.microsoft.com/office/drawing/2014/main" id="{5AFBAD82-0EB9-FAFE-42E0-05B0135AF20E}"/>
              </a:ext>
            </a:extLst>
          </p:cNvPr>
          <p:cNvSpPr txBox="1">
            <a:spLocks/>
          </p:cNvSpPr>
          <p:nvPr/>
        </p:nvSpPr>
        <p:spPr>
          <a:xfrm>
            <a:off x="2986512" y="386505"/>
            <a:ext cx="6903610" cy="217191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1600" b="1" dirty="0"/>
              <a:t>Характеристики видов изобразительного искусства</a:t>
            </a:r>
            <a:endParaRPr lang="ru-RU" dirty="0"/>
          </a:p>
        </p:txBody>
      </p:sp>
      <p:sp>
        <p:nvSpPr>
          <p:cNvPr id="2" name="Объект 16">
            <a:extLst>
              <a:ext uri="{FF2B5EF4-FFF2-40B4-BE49-F238E27FC236}">
                <a16:creationId xmlns:a16="http://schemas.microsoft.com/office/drawing/2014/main" id="{8818B933-1828-127D-EEEA-0FBFDD145094}"/>
              </a:ext>
            </a:extLst>
          </p:cNvPr>
          <p:cNvSpPr txBox="1">
            <a:spLocks/>
          </p:cNvSpPr>
          <p:nvPr/>
        </p:nvSpPr>
        <p:spPr>
          <a:xfrm>
            <a:off x="1064954" y="1723029"/>
            <a:ext cx="5018686" cy="4423126"/>
          </a:xfrm>
          <a:prstGeom prst="rect">
            <a:avLst/>
          </a:prstGeom>
        </p:spPr>
        <p:txBody>
          <a:bodyPr rtlCol="0"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b="1" dirty="0">
                <a:solidFill>
                  <a:schemeClr val="accent1"/>
                </a:solidFill>
                <a:latin typeface="+mj-lt"/>
              </a:rPr>
              <a:t>Скульптура</a:t>
            </a:r>
            <a:r>
              <a:rPr lang="ru-RU" sz="1800" dirty="0">
                <a:solidFill>
                  <a:schemeClr val="accent1"/>
                </a:solidFill>
                <a:latin typeface="+mj-lt"/>
              </a:rPr>
              <a:t> –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вид изобразительного искусства, произведения которого имеют трехмерный объем. Эти произведения (статуи, бюсты, рельефы и т.п.) выполняются из твердых или пластических материалов.</a:t>
            </a:r>
            <a:r>
              <a:rPr lang="ru-RU" sz="1800" b="1" dirty="0">
                <a:solidFill>
                  <a:schemeClr val="accent1"/>
                </a:solidFill>
                <a:latin typeface="+mj-lt"/>
              </a:rPr>
              <a:t> </a:t>
            </a:r>
          </a:p>
          <a:p>
            <a:pPr algn="just"/>
            <a:r>
              <a:rPr lang="ru-RU" sz="1800" b="1" dirty="0">
                <a:solidFill>
                  <a:schemeClr val="accent1"/>
                </a:solidFill>
                <a:latin typeface="+mj-lt"/>
              </a:rPr>
              <a:t>Рельефная скульптура </a:t>
            </a:r>
            <a:r>
              <a:rPr lang="ru-RU" sz="1800" dirty="0">
                <a:solidFill>
                  <a:schemeClr val="accent1"/>
                </a:solidFill>
                <a:latin typeface="+mj-lt"/>
              </a:rPr>
              <a:t>–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объемное изображение, расположенное на плоскости. Круглая скульптура свободно располагается в реальном пространстве. </a:t>
            </a:r>
          </a:p>
        </p:txBody>
      </p:sp>
      <p:pic>
        <p:nvPicPr>
          <p:cNvPr id="9" name="Google Shape;162;p17" descr="http://tourismdaily.ru/uploads/posts/2012-01/thumbs/1326887606_0_78352_b751f3d_xxl.jpg">
            <a:extLst>
              <a:ext uri="{FF2B5EF4-FFF2-40B4-BE49-F238E27FC236}">
                <a16:creationId xmlns:a16="http://schemas.microsoft.com/office/drawing/2014/main" id="{8AB99148-8C51-4657-5BE9-828CEE1F042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066633" y="2628900"/>
            <a:ext cx="2279756" cy="35043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Google Shape;157;p17" descr="C:\Documents and Settings\ИвановаИА\Рабочий стол\Медиопособие по ИЗО\Скульптура\samye-izvestnye-skulptory-mira-i-ih_1.jpg">
            <a:extLst>
              <a:ext uri="{FF2B5EF4-FFF2-40B4-BE49-F238E27FC236}">
                <a16:creationId xmlns:a16="http://schemas.microsoft.com/office/drawing/2014/main" id="{A60CC21D-B504-5E07-017F-2D4BA8C74045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95568" y="838170"/>
            <a:ext cx="2185260" cy="32884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Прямоугольник 4">
            <a:extLst>
              <a:ext uri="{FF2B5EF4-FFF2-40B4-BE49-F238E27FC236}">
                <a16:creationId xmlns:a16="http://schemas.microsoft.com/office/drawing/2014/main" id="{5AB5E92D-2082-B3D0-3643-10095E0477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2506" y="4423301"/>
            <a:ext cx="21852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2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Автор: Тутмос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2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Бюст Нефертити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2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1345 г до н.э.</a:t>
            </a:r>
          </a:p>
        </p:txBody>
      </p:sp>
      <p:sp>
        <p:nvSpPr>
          <p:cNvPr id="19" name="Прямоугольник 4">
            <a:extLst>
              <a:ext uri="{FF2B5EF4-FFF2-40B4-BE49-F238E27FC236}">
                <a16:creationId xmlns:a16="http://schemas.microsoft.com/office/drawing/2014/main" id="{CFEC41CF-22F6-23F1-CDDE-72164735AA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6633" y="1853203"/>
            <a:ext cx="29139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2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Автор: В. Мухина.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2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Рабочий и колхозница.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sz="1200" b="1" spc="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1937г.</a:t>
            </a:r>
          </a:p>
        </p:txBody>
      </p:sp>
    </p:spTree>
    <p:extLst>
      <p:ext uri="{BB962C8B-B14F-4D97-AF65-F5344CB8AC3E}">
        <p14:creationId xmlns:p14="http://schemas.microsoft.com/office/powerpoint/2010/main" val="37837315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Custom 2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8696B"/>
      </a:accent1>
      <a:accent2>
        <a:srgbClr val="95B8BF"/>
      </a:accent2>
      <a:accent3>
        <a:srgbClr val="BFD4D9"/>
      </a:accent3>
      <a:accent4>
        <a:srgbClr val="5B4839"/>
      </a:accent4>
      <a:accent5>
        <a:srgbClr val="C3A398"/>
      </a:accent5>
      <a:accent6>
        <a:srgbClr val="CA553E"/>
      </a:accent6>
      <a:hlink>
        <a:srgbClr val="0563C1"/>
      </a:hlink>
      <a:folHlink>
        <a:srgbClr val="954F72"/>
      </a:folHlink>
    </a:clrScheme>
    <a:fontScheme name="Custom 30">
      <a:majorFont>
        <a:latin typeface="Tisa Offc Serif Pro"/>
        <a:ea typeface=""/>
        <a:cs typeface=""/>
      </a:majorFont>
      <a:minorFont>
        <a:latin typeface="Univer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accent5">
              <a:lumMod val="20000"/>
              <a:lumOff val="8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_58958505_TF78544816_Win32" id="{D73768FF-C8B1-4929-869F-9415BCA6007F}" vid="{6766D552-6124-4E00-B4D9-BC515669020D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1" ma:contentTypeDescription="Create a new document." ma:contentTypeScope="" ma:versionID="64dfb1555687e0874b4304b796b5b0c7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6e4c555b5e194d05b7203de9c4567b3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59B3369-3F0F-499C-9EE7-8EC46B6E8A79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CAC34B31-7353-4357-814E-0E5916A110F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1DE3569-F02A-48B1-8F6E-F11E8BF870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Современная презентация для конференции</Template>
  <TotalTime>1720</TotalTime>
  <Words>1135</Words>
  <Application>Microsoft Office PowerPoint</Application>
  <PresentationFormat>Широкоэкранный</PresentationFormat>
  <Paragraphs>192</Paragraphs>
  <Slides>18</Slides>
  <Notes>18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Tisa Offc Serif Pro</vt:lpstr>
      <vt:lpstr>Univers Light</vt:lpstr>
      <vt:lpstr>Univers LT Std 45 Light</vt:lpstr>
      <vt:lpstr>Тема Office</vt:lpstr>
      <vt:lpstr>Bitmap Image</vt:lpstr>
      <vt:lpstr>ВИДЫ ИЗОБРАЗИТЕЛЬНОГО ИСКУССТВА</vt:lpstr>
      <vt:lpstr>Виды изобразительного искусства:</vt:lpstr>
      <vt:lpstr>ЖИВОПИСЬ</vt:lpstr>
      <vt:lpstr>Живопись</vt:lpstr>
      <vt:lpstr>Живопись</vt:lpstr>
      <vt:lpstr>Живопись</vt:lpstr>
      <vt:lpstr>Живопись</vt:lpstr>
      <vt:lpstr>Живопись</vt:lpstr>
      <vt:lpstr>СКУЛЬПТУРА</vt:lpstr>
      <vt:lpstr>АРХИТЕКТУРА</vt:lpstr>
      <vt:lpstr>ГРАФИКА</vt:lpstr>
      <vt:lpstr>Декоративно – прикладное искусство</vt:lpstr>
      <vt:lpstr>Декоративно – прикладное искусство</vt:lpstr>
      <vt:lpstr>Декоративно – прикладное искусство</vt:lpstr>
      <vt:lpstr>Декоративно – прикладное искусство</vt:lpstr>
      <vt:lpstr>Рисунки в нетрадиционных техниках исполнения</vt:lpstr>
      <vt:lpstr>Рисунки в нетрадиционных техниках исполнения</vt:lpstr>
      <vt:lpstr>Рисунки в нетрадиционных техниках исполнения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Комплекс мероприятий по продвижению образовательных услуг  образовательной организации</dc:title>
  <dc:creator>Vik Hayat</dc:creator>
  <cp:lastModifiedBy>Vik Hayat</cp:lastModifiedBy>
  <cp:revision>8</cp:revision>
  <dcterms:created xsi:type="dcterms:W3CDTF">2022-09-04T14:49:03Z</dcterms:created>
  <dcterms:modified xsi:type="dcterms:W3CDTF">2023-06-13T16:54:42Z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