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  <p:sldMasterId id="2147483738" r:id="rId2"/>
  </p:sldMasterIdLst>
  <p:notesMasterIdLst>
    <p:notesMasterId r:id="rId20"/>
  </p:notesMasterIdLst>
  <p:sldIdLst>
    <p:sldId id="256" r:id="rId3"/>
    <p:sldId id="257" r:id="rId4"/>
    <p:sldId id="258" r:id="rId5"/>
    <p:sldId id="260" r:id="rId6"/>
    <p:sldId id="259" r:id="rId7"/>
    <p:sldId id="261" r:id="rId8"/>
    <p:sldId id="263" r:id="rId9"/>
    <p:sldId id="264" r:id="rId10"/>
    <p:sldId id="265" r:id="rId11"/>
    <p:sldId id="262" r:id="rId12"/>
    <p:sldId id="267" r:id="rId13"/>
    <p:sldId id="269" r:id="rId14"/>
    <p:sldId id="268" r:id="rId15"/>
    <p:sldId id="271" r:id="rId16"/>
    <p:sldId id="272" r:id="rId17"/>
    <p:sldId id="270" r:id="rId18"/>
    <p:sldId id="273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>
        <p:scale>
          <a:sx n="60" d="100"/>
          <a:sy n="60" d="100"/>
        </p:scale>
        <p:origin x="1522" y="485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DDD210-2886-4684-BAD2-99851607EA38}" type="datetimeFigureOut">
              <a:rPr lang="ru-RU" smtClean="0"/>
              <a:t>09.10.2022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078128-CAA9-4D7B-B2AD-A6400B9574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2356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6F3C24-05B1-4CD9-BD37-1771998FCCD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55204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6F3C24-05B1-4CD9-BD37-1771998FCCDE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1175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6F3C24-05B1-4CD9-BD37-1771998FCCDE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06169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6F3C24-05B1-4CD9-BD37-1771998FCCDE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5267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6F3C24-05B1-4CD9-BD37-1771998FCCD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87911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6F3C24-05B1-4CD9-BD37-1771998FCCDE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91426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87729-4FBD-4A34-A238-C3ED68797D68}" type="datetimeFigureOut">
              <a:rPr lang="ru-RU" smtClean="0"/>
              <a:t>09.10.2022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06E12079-1851-4388-865D-FACBF3908B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98695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87729-4FBD-4A34-A238-C3ED68797D68}" type="datetimeFigureOut">
              <a:rPr lang="ru-RU" smtClean="0"/>
              <a:t>09.10.2022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12079-1851-4388-865D-FACBF3908B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02443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87729-4FBD-4A34-A238-C3ED68797D68}" type="datetimeFigureOut">
              <a:rPr lang="ru-RU" smtClean="0"/>
              <a:t>09.10.2022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12079-1851-4388-865D-FACBF3908B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88619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65356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98989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20115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55569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02272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06574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97141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6437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87729-4FBD-4A34-A238-C3ED68797D68}" type="datetimeFigureOut">
              <a:rPr lang="ru-RU" smtClean="0"/>
              <a:t>09.10.2022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12079-1851-4388-865D-FACBF3908B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60929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97119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44270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26990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E8687729-4FBD-4A34-A238-C3ED68797D68}" type="datetimeFigureOut">
              <a:rPr lang="ru-RU" smtClean="0"/>
              <a:t>09.10.2022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06E12079-1851-4388-865D-FACBF3908B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55939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87729-4FBD-4A34-A238-C3ED68797D68}" type="datetimeFigureOut">
              <a:rPr lang="ru-RU" smtClean="0"/>
              <a:t>09.10.2022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12079-1851-4388-865D-FACBF3908B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80092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87729-4FBD-4A34-A238-C3ED68797D68}" type="datetimeFigureOut">
              <a:rPr lang="ru-RU" smtClean="0"/>
              <a:t>09.10.2022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12079-1851-4388-865D-FACBF3908B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5418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87729-4FBD-4A34-A238-C3ED68797D68}" type="datetimeFigureOut">
              <a:rPr lang="ru-RU" smtClean="0"/>
              <a:t>09.10.2022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12079-1851-4388-865D-FACBF3908B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0454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87729-4FBD-4A34-A238-C3ED68797D68}" type="datetimeFigureOut">
              <a:rPr lang="ru-RU" smtClean="0"/>
              <a:t>09.10.2022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12079-1851-4388-865D-FACBF3908B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2622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87729-4FBD-4A34-A238-C3ED68797D68}" type="datetimeFigureOut">
              <a:rPr lang="ru-RU" smtClean="0"/>
              <a:t>09.10.2022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12079-1851-4388-865D-FACBF3908B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4802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87729-4FBD-4A34-A238-C3ED68797D68}" type="datetimeFigureOut">
              <a:rPr lang="ru-RU" smtClean="0"/>
              <a:t>09.10.2022</a:t>
            </a:fld>
            <a:endParaRPr lang="ru-RU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12079-1851-4388-865D-FACBF3908B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64586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E8687729-4FBD-4A34-A238-C3ED68797D68}" type="datetimeFigureOut">
              <a:rPr lang="ru-RU" smtClean="0"/>
              <a:t>09.10.2022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06E12079-1851-4388-865D-FACBF3908B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4682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258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69912" y="1420809"/>
            <a:ext cx="11052176" cy="3011489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Биография и творчество </a:t>
            </a:r>
            <a:r>
              <a:rPr 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И.</a:t>
            </a:r>
            <a:r>
              <a:rPr 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Гончарова. </a:t>
            </a:r>
            <a:r>
              <a:rPr 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Роман </a:t>
            </a: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«Обломов</a:t>
            </a:r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7752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0856" y="264971"/>
            <a:ext cx="9945784" cy="6521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90800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686111" y="586154"/>
            <a:ext cx="6928425" cy="372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indent="447675" algn="just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«Вижу не три </a:t>
            </a:r>
            <a:r>
              <a:rPr lang="ru-RU" sz="2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романа, </a:t>
            </a:r>
            <a:r>
              <a:rPr lang="ru-RU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один</a:t>
            </a:r>
            <a:r>
              <a:rPr lang="ru-RU" sz="2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»… </a:t>
            </a:r>
            <a:endParaRPr lang="ru-RU" sz="2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7675" algn="just"/>
            <a:r>
              <a:rPr lang="ru-RU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«Все они связаны одною общею нитью, одною последовательною </a:t>
            </a:r>
            <a:r>
              <a:rPr lang="ru-RU" sz="2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идею – перехода </a:t>
            </a:r>
            <a:r>
              <a:rPr lang="ru-RU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одной эпохи русской жизни, которую я переживал, к другой </a:t>
            </a:r>
            <a:r>
              <a:rPr lang="ru-RU" sz="2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и </a:t>
            </a:r>
            <a:r>
              <a:rPr lang="ru-RU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отражением их явлений в моих изображениях, портретах, сценах, мелких явлениях и т. </a:t>
            </a:r>
            <a:r>
              <a:rPr lang="ru-RU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д. </a:t>
            </a:r>
            <a:r>
              <a:rPr lang="ru-RU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Лучше поздно, чем </a:t>
            </a:r>
            <a:r>
              <a:rPr lang="ru-RU" sz="2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никогда...»</a:t>
            </a:r>
            <a:endParaRPr lang="ru-RU" sz="2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7675" algn="r"/>
            <a:r>
              <a:rPr lang="ru-RU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И</a:t>
            </a:r>
            <a:r>
              <a:rPr lang="ru-RU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sz="2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Гончаров.</a:t>
            </a:r>
            <a:endParaRPr lang="ru-RU" sz="2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6666" y="586154"/>
            <a:ext cx="3724335" cy="579341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561" y="4310250"/>
            <a:ext cx="3251164" cy="2438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26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62" y="0"/>
            <a:ext cx="4823916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810478" y="1413063"/>
            <a:ext cx="6096000" cy="4031873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buClr>
                <a:schemeClr val="hlink"/>
              </a:buClr>
              <a:buSzPct val="70000"/>
              <a:defRPr/>
            </a:pPr>
            <a:r>
              <a:rPr lang="ru-RU" sz="3200" b="1" i="1" kern="0" dirty="0">
                <a:solidFill>
                  <a:schemeClr val="tx1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«Я старался показать в «Обломове», как и отчего у нас люди превращаются прежде времени в ... кисель — климат, среда захолустья, дремотная жизнь и ещё частные, индивидуальные у каждого </a:t>
            </a:r>
            <a:r>
              <a:rPr lang="ru-RU" sz="3200" b="1" i="1" kern="0" dirty="0" smtClean="0">
                <a:solidFill>
                  <a:schemeClr val="tx1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обстоятельства…»</a:t>
            </a:r>
            <a:endParaRPr lang="ru-RU" sz="3200" b="1" i="1" kern="0" dirty="0">
              <a:solidFill>
                <a:schemeClr val="tx1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3746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image00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692" y="661893"/>
            <a:ext cx="10806616" cy="5754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1706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" y="0"/>
            <a:ext cx="6313041" cy="388437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4640" y="2514600"/>
            <a:ext cx="542925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38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115" y="0"/>
            <a:ext cx="970376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366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0248" y="0"/>
            <a:ext cx="90915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40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90620" y="0"/>
            <a:ext cx="6096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7800" y="1270000"/>
            <a:ext cx="117729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>
              <a:buAutoNum type="arabicPeriod"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Прочитать 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IX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главу («Сон Обломова»).</a:t>
            </a:r>
          </a:p>
          <a:p>
            <a:pPr marL="742950" indent="-742950">
              <a:buAutoNum type="arabicPeriod"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Учебник Г. А. </a:t>
            </a:r>
            <a:r>
              <a:rPr lang="ru-RU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Обернихиной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стр. 145-155 –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прочитать, обратить внимание на </a:t>
            </a:r>
            <a:b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7-9 (стр. 155-156)</a:t>
            </a:r>
            <a:endParaRPr lang="ru-RU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7354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7008" y="-29027"/>
            <a:ext cx="10058400" cy="1609344"/>
          </a:xfrm>
        </p:spPr>
        <p:txBody>
          <a:bodyPr/>
          <a:lstStyle/>
          <a:p>
            <a:pPr algn="ctr"/>
            <a:r>
              <a:rPr lang="ru-RU" dirty="0" smtClean="0"/>
              <a:t>И. А. Гончаров (1812-1891)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848" y="1580317"/>
            <a:ext cx="3791712" cy="491026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4077" y="1609344"/>
            <a:ext cx="3401564" cy="4881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978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82" y="484632"/>
            <a:ext cx="10857132" cy="5699995"/>
          </a:xfrm>
        </p:spPr>
      </p:pic>
    </p:spTree>
    <p:extLst>
      <p:ext uri="{BB962C8B-B14F-4D97-AF65-F5344CB8AC3E}">
        <p14:creationId xmlns:p14="http://schemas.microsoft.com/office/powerpoint/2010/main" val="451042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848" y="132607"/>
            <a:ext cx="10261144" cy="6592785"/>
          </a:xfrm>
        </p:spPr>
      </p:pic>
    </p:spTree>
    <p:extLst>
      <p:ext uri="{BB962C8B-B14F-4D97-AF65-F5344CB8AC3E}">
        <p14:creationId xmlns:p14="http://schemas.microsoft.com/office/powerpoint/2010/main" val="3165536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2"/>
          <p:cNvSpPr txBox="1">
            <a:spLocks/>
          </p:cNvSpPr>
          <p:nvPr/>
        </p:nvSpPr>
        <p:spPr>
          <a:xfrm>
            <a:off x="717550" y="166852"/>
            <a:ext cx="10756900" cy="139729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«Романная трилогия» Гончарова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«Обыкновенная история»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«Обломов» – «Обрыв»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078" y="2631754"/>
            <a:ext cx="2247170" cy="345122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9876" y="1848524"/>
            <a:ext cx="2232248" cy="345638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9752" y="2631754"/>
            <a:ext cx="2370702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789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WordArt 21"/>
          <p:cNvSpPr>
            <a:spLocks noChangeArrowheads="1" noChangeShapeType="1" noTextEdit="1"/>
          </p:cNvSpPr>
          <p:nvPr/>
        </p:nvSpPr>
        <p:spPr bwMode="auto">
          <a:xfrm>
            <a:off x="3448050" y="115891"/>
            <a:ext cx="5295900" cy="571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mpact" panose="020B0806030902050204" pitchFamily="34" charset="0"/>
              </a:rPr>
              <a:t>Трилогия о русской жизни</a:t>
            </a:r>
          </a:p>
        </p:txBody>
      </p:sp>
      <p:sp>
        <p:nvSpPr>
          <p:cNvPr id="8" name="Text Box 22"/>
          <p:cNvSpPr txBox="1">
            <a:spLocks noChangeArrowheads="1"/>
          </p:cNvSpPr>
          <p:nvPr/>
        </p:nvSpPr>
        <p:spPr bwMode="auto">
          <a:xfrm>
            <a:off x="1905000" y="680668"/>
            <a:ext cx="8588375" cy="1200329"/>
          </a:xfrm>
          <a:prstGeom prst="rect">
            <a:avLst/>
          </a:prstGeom>
          <a:ln/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Эти романы отражают существенные стороны жизни русского общества 40 - 60-х годов. Они объединены чертами характера персонажей, проблематикой.</a:t>
            </a:r>
          </a:p>
        </p:txBody>
      </p:sp>
      <p:sp>
        <p:nvSpPr>
          <p:cNvPr id="9" name="AutoShape 3"/>
          <p:cNvSpPr>
            <a:spLocks noChangeArrowheads="1"/>
          </p:cNvSpPr>
          <p:nvPr/>
        </p:nvSpPr>
        <p:spPr bwMode="auto">
          <a:xfrm>
            <a:off x="3282950" y="1918664"/>
            <a:ext cx="5867400" cy="846137"/>
          </a:xfrm>
          <a:prstGeom prst="roundRect">
            <a:avLst>
              <a:gd name="adj" fmla="val 16667"/>
            </a:avLst>
          </a:prstGeom>
          <a:ln>
            <a:headEnd/>
            <a:tailEnd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3359150" y="2078016"/>
            <a:ext cx="57150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>
                <a:latin typeface="Tahoma" panose="020B0604030504040204" pitchFamily="34" charset="0"/>
              </a:rPr>
              <a:t>ДВА УКЛАДА</a:t>
            </a:r>
          </a:p>
        </p:txBody>
      </p:sp>
      <p:sp>
        <p:nvSpPr>
          <p:cNvPr id="11" name="Line 7"/>
          <p:cNvSpPr>
            <a:spLocks noChangeShapeType="1"/>
          </p:cNvSpPr>
          <p:nvPr/>
        </p:nvSpPr>
        <p:spPr bwMode="auto">
          <a:xfrm flipH="1">
            <a:off x="4223792" y="2788611"/>
            <a:ext cx="927328" cy="335589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Line 8"/>
          <p:cNvSpPr>
            <a:spLocks noChangeShapeType="1"/>
          </p:cNvSpPr>
          <p:nvPr/>
        </p:nvSpPr>
        <p:spPr bwMode="auto">
          <a:xfrm>
            <a:off x="7086600" y="2764801"/>
            <a:ext cx="1023393" cy="359400"/>
          </a:xfrm>
          <a:prstGeom prst="line">
            <a:avLst/>
          </a:prstGeom>
          <a:ln>
            <a:headEnd/>
            <a:tailEnd type="triangle" w="lg" len="lg"/>
          </a:ln>
          <a:ex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ru-RU"/>
          </a:p>
        </p:txBody>
      </p:sp>
      <p:sp>
        <p:nvSpPr>
          <p:cNvPr id="13" name="AutoShape 5"/>
          <p:cNvSpPr>
            <a:spLocks noChangeArrowheads="1"/>
          </p:cNvSpPr>
          <p:nvPr/>
        </p:nvSpPr>
        <p:spPr bwMode="auto">
          <a:xfrm>
            <a:off x="1905000" y="3124200"/>
            <a:ext cx="3886200" cy="1219200"/>
          </a:xfrm>
          <a:prstGeom prst="roundRect">
            <a:avLst>
              <a:gd name="adj" fmla="val 16667"/>
            </a:avLst>
          </a:prstGeom>
          <a:ln>
            <a:headEnd/>
            <a:tailEnd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4" name="AutoShape 6"/>
          <p:cNvSpPr>
            <a:spLocks noChangeArrowheads="1"/>
          </p:cNvSpPr>
          <p:nvPr/>
        </p:nvSpPr>
        <p:spPr bwMode="auto">
          <a:xfrm>
            <a:off x="6477000" y="3124200"/>
            <a:ext cx="3886200" cy="1219200"/>
          </a:xfrm>
          <a:prstGeom prst="roundRect">
            <a:avLst>
              <a:gd name="adj" fmla="val 16667"/>
            </a:avLst>
          </a:prstGeom>
          <a:ln>
            <a:headEnd/>
            <a:tailEnd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1981200" y="3505200"/>
            <a:ext cx="3733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>
                <a:latin typeface="Tahoma" panose="020B0604030504040204" pitchFamily="34" charset="0"/>
              </a:rPr>
              <a:t>ПАТРИАРХАЛЬНЫЙ</a:t>
            </a:r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6477000" y="3505200"/>
            <a:ext cx="381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>
                <a:latin typeface="Tahoma" panose="020B0604030504040204" pitchFamily="34" charset="0"/>
              </a:rPr>
              <a:t>БУРЖУАЗНЫЙ</a:t>
            </a:r>
          </a:p>
        </p:txBody>
      </p:sp>
      <p:sp>
        <p:nvSpPr>
          <p:cNvPr id="17" name="Line 19"/>
          <p:cNvSpPr>
            <a:spLocks noChangeShapeType="1"/>
          </p:cNvSpPr>
          <p:nvPr/>
        </p:nvSpPr>
        <p:spPr bwMode="auto">
          <a:xfrm>
            <a:off x="3648075" y="4365626"/>
            <a:ext cx="0" cy="792163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" name="Line 20"/>
          <p:cNvSpPr>
            <a:spLocks noChangeShapeType="1"/>
          </p:cNvSpPr>
          <p:nvPr/>
        </p:nvSpPr>
        <p:spPr bwMode="auto">
          <a:xfrm>
            <a:off x="8543925" y="4365626"/>
            <a:ext cx="0" cy="792163"/>
          </a:xfrm>
          <a:prstGeom prst="line">
            <a:avLst/>
          </a:prstGeom>
          <a:ln>
            <a:headEnd/>
            <a:tailEnd type="triangle" w="med" len="med"/>
          </a:ln>
          <a:ex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ru-RU"/>
          </a:p>
        </p:txBody>
      </p:sp>
      <p:sp>
        <p:nvSpPr>
          <p:cNvPr id="19" name="AutoShape 11"/>
          <p:cNvSpPr>
            <a:spLocks noChangeArrowheads="1"/>
          </p:cNvSpPr>
          <p:nvPr/>
        </p:nvSpPr>
        <p:spPr bwMode="auto">
          <a:xfrm>
            <a:off x="1905000" y="5181600"/>
            <a:ext cx="3886200" cy="1219200"/>
          </a:xfrm>
          <a:prstGeom prst="roundRect">
            <a:avLst>
              <a:gd name="adj" fmla="val 16667"/>
            </a:avLst>
          </a:prstGeom>
          <a:ln>
            <a:headEnd/>
            <a:tailEnd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endParaRPr lang="ru-RU" sz="200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0" name="Text Box 15"/>
          <p:cNvSpPr txBox="1">
            <a:spLocks noChangeArrowheads="1"/>
          </p:cNvSpPr>
          <p:nvPr/>
        </p:nvSpPr>
        <p:spPr bwMode="auto">
          <a:xfrm>
            <a:off x="1905000" y="5257801"/>
            <a:ext cx="388620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>
                <a:latin typeface="Tahoma" panose="020B0604030504040204" pitchFamily="34" charset="0"/>
              </a:rPr>
              <a:t>Крепостнические порядки, инертность и однообразие помещичьей жизни</a:t>
            </a:r>
          </a:p>
        </p:txBody>
      </p:sp>
      <p:sp>
        <p:nvSpPr>
          <p:cNvPr id="21" name="AutoShape 12"/>
          <p:cNvSpPr>
            <a:spLocks noChangeArrowheads="1"/>
          </p:cNvSpPr>
          <p:nvPr/>
        </p:nvSpPr>
        <p:spPr bwMode="auto">
          <a:xfrm>
            <a:off x="6600825" y="5181600"/>
            <a:ext cx="3886200" cy="1219200"/>
          </a:xfrm>
          <a:prstGeom prst="roundRect">
            <a:avLst>
              <a:gd name="adj" fmla="val 16667"/>
            </a:avLst>
          </a:prstGeom>
          <a:ln>
            <a:headEnd/>
            <a:tailEnd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22" name="Text Box 16"/>
          <p:cNvSpPr txBox="1">
            <a:spLocks noChangeArrowheads="1"/>
          </p:cNvSpPr>
          <p:nvPr/>
        </p:nvSpPr>
        <p:spPr bwMode="auto">
          <a:xfrm>
            <a:off x="6638925" y="5257801"/>
            <a:ext cx="38100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>
                <a:latin typeface="Tahoma" panose="020B0604030504040204" pitchFamily="34" charset="0"/>
              </a:rPr>
              <a:t>Активное отношение к жизни, проявление откровенного эгоизма</a:t>
            </a:r>
          </a:p>
        </p:txBody>
      </p:sp>
    </p:spTree>
    <p:extLst>
      <p:ext uri="{BB962C8B-B14F-4D97-AF65-F5344CB8AC3E}">
        <p14:creationId xmlns:p14="http://schemas.microsoft.com/office/powerpoint/2010/main" val="248376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bi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862" y="1193860"/>
            <a:ext cx="3243262" cy="5011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2125980" y="126366"/>
            <a:ext cx="794004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«Обыкновенная история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(1847)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5151121" y="1683792"/>
            <a:ext cx="6720840" cy="4031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«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«Обыкновенной истории» показана «ломка старых понятий и нравов – сентиментальности, 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карикатурного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преувеличения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чувств дружбы и любви, поэзии и праздности»</a:t>
            </a:r>
          </a:p>
          <a:p>
            <a:pPr algn="r"/>
            <a:endParaRPr lang="ru-RU" sz="32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 Гончаров</a:t>
            </a:r>
          </a:p>
        </p:txBody>
      </p:sp>
    </p:spTree>
    <p:extLst>
      <p:ext uri="{BB962C8B-B14F-4D97-AF65-F5344CB8AC3E}">
        <p14:creationId xmlns:p14="http://schemas.microsoft.com/office/powerpoint/2010/main" val="1701040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oblomov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625" y="1101427"/>
            <a:ext cx="3425571" cy="5400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2526411" y="179139"/>
            <a:ext cx="7440549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«Обломов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(1847 – 1859)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4239196" y="1453162"/>
            <a:ext cx="7765402" cy="5262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indent="450850" algn="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о том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как лежит 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спит добряк-ленивец 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Обломов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и как 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дружба, ни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любовь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могут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пробудить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поднять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его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не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бог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весть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какая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важная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8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850" algn="r"/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850" algn="r"/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в ней отразилась 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русская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жизнь,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ней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предстает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нами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живой, современный русский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тип, отчеканенный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беспощадной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строгостью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правильностью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…»</a:t>
            </a: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850" algn="r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450850" algn="r"/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Добролюбов                             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 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такое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обломовщина?»</a:t>
            </a:r>
          </a:p>
        </p:txBody>
      </p:sp>
    </p:spTree>
    <p:extLst>
      <p:ext uri="{BB962C8B-B14F-4D97-AF65-F5344CB8AC3E}">
        <p14:creationId xmlns:p14="http://schemas.microsoft.com/office/powerpoint/2010/main" val="3159811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750" y="991280"/>
            <a:ext cx="3540570" cy="5612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127760" y="176714"/>
            <a:ext cx="93726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defTabSz="914400">
              <a:spcBef>
                <a:spcPct val="50000"/>
              </a:spcBef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«Обрыв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(1869)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4297680" y="1874520"/>
            <a:ext cx="7437120" cy="4031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indent="450850" algn="r" defTabSz="914400"/>
            <a:r>
              <a:rPr lang="ru-RU" sz="32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32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РОМАН «ОБРЫВ» РОДИЛСЯ У МЕНЯ В 1849 ГОДУ НА ВОЛГЕ</a:t>
            </a:r>
            <a:r>
              <a:rPr lang="ru-RU" sz="32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Я, ПОСЛЕ 14-ЛЕТНЕГО ОТСУТСТВИЯ</a:t>
            </a:r>
            <a:r>
              <a:rPr lang="ru-RU" sz="32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РАЗ ПОСЕТИЛ СИМБИРСК, СВОЮ РОДИНУ …»</a:t>
            </a:r>
            <a:endParaRPr lang="ru-RU" sz="3200" b="1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850" algn="just" defTabSz="914400"/>
            <a:r>
              <a:rPr lang="ru-RU" sz="32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</a:t>
            </a:r>
            <a:endParaRPr lang="ru-RU" sz="3200" b="1" i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850" algn="r" defTabSz="914400"/>
            <a:r>
              <a:rPr lang="ru-RU" sz="32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И.А. Гончаров</a:t>
            </a:r>
            <a:endParaRPr lang="ru-RU" sz="3200" b="1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8108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Дерево">
  <a:themeElements>
    <a:clrScheme name="Дерево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Дерево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Дерево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Дерево</Template>
  <TotalTime>273</TotalTime>
  <Words>287</Words>
  <Application>Microsoft Office PowerPoint</Application>
  <PresentationFormat>Широкоэкранный</PresentationFormat>
  <Paragraphs>37</Paragraphs>
  <Slides>17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17</vt:i4>
      </vt:variant>
    </vt:vector>
  </HeadingPairs>
  <TitlesOfParts>
    <vt:vector size="28" baseType="lpstr">
      <vt:lpstr>Arial</vt:lpstr>
      <vt:lpstr>Calibri</vt:lpstr>
      <vt:lpstr>Cambria</vt:lpstr>
      <vt:lpstr>Impact</vt:lpstr>
      <vt:lpstr>Rockwell</vt:lpstr>
      <vt:lpstr>Rockwell Condensed</vt:lpstr>
      <vt:lpstr>Tahoma</vt:lpstr>
      <vt:lpstr>Times New Roman</vt:lpstr>
      <vt:lpstr>Wingdings</vt:lpstr>
      <vt:lpstr>Дерево</vt:lpstr>
      <vt:lpstr>Тема Office</vt:lpstr>
      <vt:lpstr>Биография и творчество  И. А. Гончарова.  Роман «Обломов»</vt:lpstr>
      <vt:lpstr>И. А. Гончаров (1812-1891)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Биография и творчество И.А. Гончарова. Роман «Обломов».</dc:title>
  <dc:creator>Мария Х</dc:creator>
  <cp:lastModifiedBy>Мария Х</cp:lastModifiedBy>
  <cp:revision>12</cp:revision>
  <dcterms:created xsi:type="dcterms:W3CDTF">2022-10-09T12:45:28Z</dcterms:created>
  <dcterms:modified xsi:type="dcterms:W3CDTF">2022-10-09T17:19:02Z</dcterms:modified>
</cp:coreProperties>
</file>