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58" r:id="rId7"/>
    <p:sldId id="260" r:id="rId8"/>
    <p:sldId id="259" r:id="rId9"/>
    <p:sldId id="283" r:id="rId10"/>
    <p:sldId id="284" r:id="rId11"/>
    <p:sldId id="285" r:id="rId12"/>
    <p:sldId id="286" r:id="rId13"/>
    <p:sldId id="287" r:id="rId14"/>
    <p:sldId id="288" r:id="rId15"/>
    <p:sldId id="267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8BF"/>
    <a:srgbClr val="586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717" autoAdjust="0"/>
  </p:normalViewPr>
  <p:slideViewPr>
    <p:cSldViewPr snapToGrid="0">
      <p:cViewPr>
        <p:scale>
          <a:sx n="50" d="100"/>
          <a:sy n="50" d="100"/>
        </p:scale>
        <p:origin x="1212" y="4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1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1A50702-3C68-4B14-B819-72B57D27F9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0F4880-E690-44D0-8356-A9E7BDBAB0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527EB14-0C4D-442C-9873-766758AF4953}" type="datetime1">
              <a:rPr lang="ru-RU" smtClean="0"/>
              <a:t>04.09.2022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B4ACF6-39FD-4B08-A7D5-5BFDC37B46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7C9FD2-2C57-4DE7-8EA4-86DEE80B98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0AC623C-86E0-4A85-83FB-F4A716956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555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F4CB3-B13E-4B7F-9942-8D83F75604FD}" type="datetime1">
              <a:rPr lang="ru-RU" smtClean="0"/>
              <a:pPr/>
              <a:t>04.09.2022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37D7554-D10C-4E29-B8E6-BB7111FA614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17347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982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99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48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55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37D7554-D10C-4E29-B8E6-BB7111FA614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835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9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73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89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249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416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300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783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лжность 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65C9C5B-BBA9-42AB-806E-92FC22E19CBA}"/>
              </a:ext>
            </a:extLst>
          </p:cNvPr>
          <p:cNvSpPr/>
          <p:nvPr userDrawn="1"/>
        </p:nvSpPr>
        <p:spPr>
          <a:xfrm>
            <a:off x="-1" y="0"/>
            <a:ext cx="903746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F30CF48-DD5D-4C81-BA7E-470DCBA61E6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00" y="622103"/>
            <a:ext cx="9715500" cy="3720928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7E08E4E-686B-490D-8EA1-DDC9F1BC7C24}"/>
              </a:ext>
            </a:extLst>
          </p:cNvPr>
          <p:cNvCxnSpPr>
            <a:cxnSpLocks/>
          </p:cNvCxnSpPr>
          <p:nvPr userDrawn="1"/>
        </p:nvCxnSpPr>
        <p:spPr>
          <a:xfrm>
            <a:off x="739466" y="0"/>
            <a:ext cx="0" cy="6187736"/>
          </a:xfrm>
          <a:prstGeom prst="line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12">
            <a:extLst>
              <a:ext uri="{FF2B5EF4-FFF2-40B4-BE49-F238E27FC236}">
                <a16:creationId xmlns:a16="http://schemas.microsoft.com/office/drawing/2014/main" id="{C78B2B3F-3573-4632-872A-ADB36AF412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59337" y="5779363"/>
            <a:ext cx="2459114" cy="685430"/>
          </a:xfrm>
          <a:prstGeom prst="rect">
            <a:avLst/>
          </a:prstGeom>
        </p:spPr>
        <p:txBody>
          <a:bodyPr rtlCol="0" anchor="ctr"/>
          <a:lstStyle>
            <a:lvl1pPr marL="0" indent="0" algn="r">
              <a:lnSpc>
                <a:spcPct val="80000"/>
              </a:lnSpc>
              <a:spcBef>
                <a:spcPts val="0"/>
              </a:spcBef>
              <a:buNone/>
              <a:defRPr sz="1800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Щелкните, чтобы добавить имя</a:t>
            </a:r>
          </a:p>
        </p:txBody>
      </p:sp>
      <p:sp>
        <p:nvSpPr>
          <p:cNvPr id="12" name="Текст 12">
            <a:extLst>
              <a:ext uri="{FF2B5EF4-FFF2-40B4-BE49-F238E27FC236}">
                <a16:creationId xmlns:a16="http://schemas.microsoft.com/office/drawing/2014/main" id="{6FF5EE2F-D68A-4C3C-A342-4C0CE6CE20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99663" y="5791178"/>
            <a:ext cx="2459114" cy="685429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600" cap="all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Щелкните, чтобы добавить дату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DB723-8435-4F35-BF55-AFB7DC8F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205" y="4965134"/>
            <a:ext cx="4333088" cy="1596004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80000"/>
              </a:lnSpc>
              <a:defRPr sz="5000" spc="100" baseline="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167580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Contoso с конкурен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0">
            <a:extLst>
              <a:ext uri="{FF2B5EF4-FFF2-40B4-BE49-F238E27FC236}">
                <a16:creationId xmlns:a16="http://schemas.microsoft.com/office/drawing/2014/main" id="{995D6E1F-61DD-45C8-BD0F-87774F3858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3F1E30-78A1-4D04-868B-2FF65A0CD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92EE5A-2D26-4A38-BF97-6266BFC42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716CE84D-B2FA-4712-9112-9A6349EE051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008686" y="2921932"/>
            <a:ext cx="4114800" cy="126881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13" name="Объект 15">
            <a:extLst>
              <a:ext uri="{FF2B5EF4-FFF2-40B4-BE49-F238E27FC236}">
                <a16:creationId xmlns:a16="http://schemas.microsoft.com/office/drawing/2014/main" id="{5EB29FAF-F8EE-4156-8E07-E14DFBABA09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008686" y="4327267"/>
            <a:ext cx="4114800" cy="126881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5BC42-EC33-40D4-8189-69F1D23A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686" y="1516597"/>
            <a:ext cx="3980182" cy="1268810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983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стор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09C0924B-E154-4A9E-830A-0CED0F96BA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id="{09FC371A-791E-4A18-A05F-62DAAB144F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id="{7370EA53-C218-4777-8992-DFE61FD94A5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id="{52263598-CA5C-4D32-8005-69A3003C53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:a16="http://schemas.microsoft.com/office/drawing/2014/main" id="{04255F76-4757-4D5C-80D7-A3307CEBC1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093970"/>
            <a:ext cx="61531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0" name="Текст 14">
            <a:extLst>
              <a:ext uri="{FF2B5EF4-FFF2-40B4-BE49-F238E27FC236}">
                <a16:creationId xmlns:a16="http://schemas.microsoft.com/office/drawing/2014/main" id="{6948AE7E-55CC-4F22-9239-099E8E8EF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id="{D91E6446-232F-4870-8335-C708DDB3E7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2" name="Текст 14">
            <a:extLst>
              <a:ext uri="{FF2B5EF4-FFF2-40B4-BE49-F238E27FC236}">
                <a16:creationId xmlns:a16="http://schemas.microsoft.com/office/drawing/2014/main" id="{6A3A8254-B2DC-4C36-8E81-397E7CB3EC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3" name="Текст 14">
            <a:extLst>
              <a:ext uri="{FF2B5EF4-FFF2-40B4-BE49-F238E27FC236}">
                <a16:creationId xmlns:a16="http://schemas.microsoft.com/office/drawing/2014/main" id="{048C7215-4A75-4BF9-96EC-BEA9AA1239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4" name="Текст 14">
            <a:extLst>
              <a:ext uri="{FF2B5EF4-FFF2-40B4-BE49-F238E27FC236}">
                <a16:creationId xmlns:a16="http://schemas.microsoft.com/office/drawing/2014/main" id="{C2FA34D0-4280-4201-9E40-5FE0D81D7DC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5" name="Текст 14">
            <a:extLst>
              <a:ext uri="{FF2B5EF4-FFF2-40B4-BE49-F238E27FC236}">
                <a16:creationId xmlns:a16="http://schemas.microsoft.com/office/drawing/2014/main" id="{BD0D6DFA-0AE8-42A3-ADA8-785B98B99E4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6" name="Текст 14">
            <a:extLst>
              <a:ext uri="{FF2B5EF4-FFF2-40B4-BE49-F238E27FC236}">
                <a16:creationId xmlns:a16="http://schemas.microsoft.com/office/drawing/2014/main" id="{7E475D18-842D-4508-9049-99A36DA3895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7" name="Текст 14">
            <a:extLst>
              <a:ext uri="{FF2B5EF4-FFF2-40B4-BE49-F238E27FC236}">
                <a16:creationId xmlns:a16="http://schemas.microsoft.com/office/drawing/2014/main" id="{F7A2B249-C1B4-4F5F-9C74-B3763CCFC8D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8" name="Текст 14">
            <a:extLst>
              <a:ext uri="{FF2B5EF4-FFF2-40B4-BE49-F238E27FC236}">
                <a16:creationId xmlns:a16="http://schemas.microsoft.com/office/drawing/2014/main" id="{64240E02-7397-4BFB-923B-4E4A96C7C81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9" name="Текст 14">
            <a:extLst>
              <a:ext uri="{FF2B5EF4-FFF2-40B4-BE49-F238E27FC236}">
                <a16:creationId xmlns:a16="http://schemas.microsoft.com/office/drawing/2014/main" id="{41400094-84D6-4303-BA4B-0E0D1FF018E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0" name="Текст 14">
            <a:extLst>
              <a:ext uri="{FF2B5EF4-FFF2-40B4-BE49-F238E27FC236}">
                <a16:creationId xmlns:a16="http://schemas.microsoft.com/office/drawing/2014/main" id="{AAF6E8A4-DDDD-49A1-B1C9-3574B58A83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1" name="Текст 14">
            <a:extLst>
              <a:ext uri="{FF2B5EF4-FFF2-40B4-BE49-F238E27FC236}">
                <a16:creationId xmlns:a16="http://schemas.microsoft.com/office/drawing/2014/main" id="{D9AB8D6A-C296-4468-9A7D-7F46B36429A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795797"/>
            <a:ext cx="61531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2" name="Текст 14">
            <a:extLst>
              <a:ext uri="{FF2B5EF4-FFF2-40B4-BE49-F238E27FC236}">
                <a16:creationId xmlns:a16="http://schemas.microsoft.com/office/drawing/2014/main" id="{D17C8109-2F1A-4248-BE14-FE5D4AE1E35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3" name="Текст 14">
            <a:extLst>
              <a:ext uri="{FF2B5EF4-FFF2-40B4-BE49-F238E27FC236}">
                <a16:creationId xmlns:a16="http://schemas.microsoft.com/office/drawing/2014/main" id="{5735C006-B8AC-427F-A337-4F607EB5431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4" name="Текст 14">
            <a:extLst>
              <a:ext uri="{FF2B5EF4-FFF2-40B4-BE49-F238E27FC236}">
                <a16:creationId xmlns:a16="http://schemas.microsoft.com/office/drawing/2014/main" id="{B62C7805-F615-4B77-89DD-63F1F946E78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5" name="Текст 14">
            <a:extLst>
              <a:ext uri="{FF2B5EF4-FFF2-40B4-BE49-F238E27FC236}">
                <a16:creationId xmlns:a16="http://schemas.microsoft.com/office/drawing/2014/main" id="{7B0BABA0-0326-410E-AECF-0D41365DD4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id="{9E4FCBEC-4348-4D10-B139-FD526C86B17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7" name="Текст 14">
            <a:extLst>
              <a:ext uri="{FF2B5EF4-FFF2-40B4-BE49-F238E27FC236}">
                <a16:creationId xmlns:a16="http://schemas.microsoft.com/office/drawing/2014/main" id="{DA4FA8D2-F1E5-4A88-855F-84D521DB704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8" name="Текст 14">
            <a:extLst>
              <a:ext uri="{FF2B5EF4-FFF2-40B4-BE49-F238E27FC236}">
                <a16:creationId xmlns:a16="http://schemas.microsoft.com/office/drawing/2014/main" id="{7E27FFDC-7B67-4C2F-8712-C7961E6E9A9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1" name="Текст 14">
            <a:extLst>
              <a:ext uri="{FF2B5EF4-FFF2-40B4-BE49-F238E27FC236}">
                <a16:creationId xmlns:a16="http://schemas.microsoft.com/office/drawing/2014/main" id="{B098AA04-538E-4D0B-BC5E-3C79B451D15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672211"/>
            <a:ext cx="1021001" cy="50172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 sz="20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Добавить год</a:t>
            </a:r>
          </a:p>
        </p:txBody>
      </p:sp>
      <p:sp>
        <p:nvSpPr>
          <p:cNvPr id="52" name="Текст 14">
            <a:extLst>
              <a:ext uri="{FF2B5EF4-FFF2-40B4-BE49-F238E27FC236}">
                <a16:creationId xmlns:a16="http://schemas.microsoft.com/office/drawing/2014/main" id="{80992CBE-A6F0-4FF1-8F4F-84B050480AD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361409"/>
            <a:ext cx="1021001" cy="50172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 sz="20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Добавить год</a:t>
            </a:r>
          </a:p>
        </p:txBody>
      </p:sp>
      <p:sp>
        <p:nvSpPr>
          <p:cNvPr id="53" name="Текст 14">
            <a:extLst>
              <a:ext uri="{FF2B5EF4-FFF2-40B4-BE49-F238E27FC236}">
                <a16:creationId xmlns:a16="http://schemas.microsoft.com/office/drawing/2014/main" id="{738B60B3-540F-4900-A4BB-0B521A1F75C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4" name="Текст 14">
            <a:extLst>
              <a:ext uri="{FF2B5EF4-FFF2-40B4-BE49-F238E27FC236}">
                <a16:creationId xmlns:a16="http://schemas.microsoft.com/office/drawing/2014/main" id="{FD7D7797-7938-4D6E-B5A4-21536E2021E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5" name="Текст 14">
            <a:extLst>
              <a:ext uri="{FF2B5EF4-FFF2-40B4-BE49-F238E27FC236}">
                <a16:creationId xmlns:a16="http://schemas.microsoft.com/office/drawing/2014/main" id="{F7B339B7-1A20-4B38-8EAE-3C98E757DA3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6" name="Текст 14">
            <a:extLst>
              <a:ext uri="{FF2B5EF4-FFF2-40B4-BE49-F238E27FC236}">
                <a16:creationId xmlns:a16="http://schemas.microsoft.com/office/drawing/2014/main" id="{3D0B1401-F4EC-4750-A2AA-34CD72504AC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7" name="Текст 14">
            <a:extLst>
              <a:ext uri="{FF2B5EF4-FFF2-40B4-BE49-F238E27FC236}">
                <a16:creationId xmlns:a16="http://schemas.microsoft.com/office/drawing/2014/main" id="{25C7DA61-BA93-48EE-BB6E-9E5D96271AC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none" spc="10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8" name="Текст 14">
            <a:extLst>
              <a:ext uri="{FF2B5EF4-FFF2-40B4-BE49-F238E27FC236}">
                <a16:creationId xmlns:a16="http://schemas.microsoft.com/office/drawing/2014/main" id="{6B7F232D-8C58-4A29-8A95-52E6B74C053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cxnSp>
        <p:nvCxnSpPr>
          <p:cNvPr id="102" name="Прямая соединительная линия 101">
            <a:extLst>
              <a:ext uri="{FF2B5EF4-FFF2-40B4-BE49-F238E27FC236}">
                <a16:creationId xmlns:a16="http://schemas.microsoft.com/office/drawing/2014/main" id="{F2334811-4848-4246-ACD8-273541203B2A}"/>
              </a:ext>
            </a:extLst>
          </p:cNvPr>
          <p:cNvCxnSpPr>
            <a:cxnSpLocks/>
          </p:cNvCxnSpPr>
          <p:nvPr userDrawn="1"/>
        </p:nvCxnSpPr>
        <p:spPr>
          <a:xfrm>
            <a:off x="0" y="755452"/>
            <a:ext cx="980936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6D73-D506-4E6B-A789-AB87E732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0418" y="100579"/>
            <a:ext cx="1943381" cy="1268811"/>
          </a:xfrm>
          <a:prstGeom prst="rect">
            <a:avLst/>
          </a:prstGeom>
        </p:spPr>
        <p:txBody>
          <a:bodyPr rtlCol="0" anchor="ctr"/>
          <a:lstStyle>
            <a:lvl1pPr algn="r"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27700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лючевые выводы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A3D8856B-7A24-4C55-9910-ED81BFA0A02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9" name="Объект 15">
            <a:extLst>
              <a:ext uri="{FF2B5EF4-FFF2-40B4-BE49-F238E27FC236}">
                <a16:creationId xmlns:a16="http://schemas.microsoft.com/office/drawing/2014/main" id="{3B3118EB-9968-4E6E-B2B6-A76765DCFA4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101509" y="2431279"/>
            <a:ext cx="4288971" cy="305512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0" name="Нижний колонтитул 4">
            <a:extLst>
              <a:ext uri="{FF2B5EF4-FFF2-40B4-BE49-F238E27FC236}">
                <a16:creationId xmlns:a16="http://schemas.microsoft.com/office/drawing/2014/main" id="{3ABAA64D-DEC0-453B-A9D7-7183AF0C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F74F7F62-A2D6-471E-83D8-44BA269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F88F189-31A8-4BA7-80D9-4A40A4E2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834820" y="-3976"/>
            <a:ext cx="0" cy="215934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E86B4-3F11-45CB-96F9-7D1AB761A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1506" y="1761891"/>
            <a:ext cx="4288971" cy="532862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2730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веты для предприят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60ED5431-1075-4889-87EB-D79FFE50960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804630"/>
            <a:ext cx="12192000" cy="406224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id="{E7CC669C-5E68-40A8-8F59-E044A32F4B3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09845" y="999340"/>
            <a:ext cx="5578870" cy="1408770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3EEC13B-7926-4108-B0C5-F3A2A5AE6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689250"/>
            <a:ext cx="160637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546480-8B8D-4EF8-8C6A-DFFAC2755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559" y="1352736"/>
            <a:ext cx="3037792" cy="657883"/>
          </a:xfrm>
          <a:prstGeom prst="rect">
            <a:avLst/>
          </a:prstGeom>
        </p:spPr>
        <p:txBody>
          <a:bodyPr rtlCol="0" anchor="ctr"/>
          <a:lstStyle>
            <a:lvl1pPr algn="l">
              <a:lnSpc>
                <a:spcPct val="100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27896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зыв к действию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15B931B-7725-4C86-A82C-07F42F447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97500" y="2009775"/>
            <a:ext cx="6794499" cy="28384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116D3891-B2BA-4AE6-AAA7-560547F4B5E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311899" cy="6858000"/>
          </a:xfrm>
          <a:custGeom>
            <a:avLst/>
            <a:gdLst>
              <a:gd name="connsiteX0" fmla="*/ 0 w 6311899"/>
              <a:gd name="connsiteY0" fmla="*/ 0 h 6858000"/>
              <a:gd name="connsiteX1" fmla="*/ 6311899 w 6311899"/>
              <a:gd name="connsiteY1" fmla="*/ 0 h 6858000"/>
              <a:gd name="connsiteX2" fmla="*/ 6311899 w 6311899"/>
              <a:gd name="connsiteY2" fmla="*/ 2009775 h 6858000"/>
              <a:gd name="connsiteX3" fmla="*/ 5397499 w 6311899"/>
              <a:gd name="connsiteY3" fmla="*/ 2009775 h 6858000"/>
              <a:gd name="connsiteX4" fmla="*/ 5397499 w 6311899"/>
              <a:gd name="connsiteY4" fmla="*/ 4848225 h 6858000"/>
              <a:gd name="connsiteX5" fmla="*/ 6311899 w 6311899"/>
              <a:gd name="connsiteY5" fmla="*/ 4848225 h 6858000"/>
              <a:gd name="connsiteX6" fmla="*/ 6311899 w 6311899"/>
              <a:gd name="connsiteY6" fmla="*/ 6858000 h 6858000"/>
              <a:gd name="connsiteX7" fmla="*/ 0 w 63118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1899" h="6858000">
                <a:moveTo>
                  <a:pt x="0" y="0"/>
                </a:moveTo>
                <a:lnTo>
                  <a:pt x="6311899" y="0"/>
                </a:lnTo>
                <a:lnTo>
                  <a:pt x="6311899" y="2009775"/>
                </a:lnTo>
                <a:lnTo>
                  <a:pt x="5397499" y="2009775"/>
                </a:lnTo>
                <a:lnTo>
                  <a:pt x="5397499" y="4848225"/>
                </a:lnTo>
                <a:lnTo>
                  <a:pt x="6311899" y="4848225"/>
                </a:lnTo>
                <a:lnTo>
                  <a:pt x="63118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89831967-45C9-40AF-A955-56E9578BC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56167DEC-7546-44F6-AD64-E71C2FF1C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61241730-14B7-407E-9517-F4510520D03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11900" y="3282850"/>
            <a:ext cx="5350010" cy="1030734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5B60F-1D5E-4B0C-8354-2E7AA187F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1898" y="2471206"/>
            <a:ext cx="5350010" cy="867398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00000"/>
              </a:lnSpc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91455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9C6F1ED5-824E-4C14-8D5E-5A0A26C542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05.08.20ГГ</a:t>
            </a:r>
            <a:endParaRPr lang="ru-RU">
              <a:latin typeface="+mn-lt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r>
              <a:rPr lang="ru-RU"/>
              <a:t>Презентация для конференции</a:t>
            </a:r>
            <a:endParaRPr lang="ru-RU">
              <a:latin typeface="+mn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fld id="{18D65601-5AE2-46FC-B138-694DDD2B510D}" type="slidenum">
              <a:rPr lang="ru-RU" smtClean="0"/>
              <a:pPr/>
              <a:t>‹#›</a:t>
            </a:fld>
            <a:endParaRPr lang="ru-RU">
              <a:latin typeface="+mn-lt"/>
            </a:endParaRPr>
          </a:p>
        </p:txBody>
      </p:sp>
      <p:sp>
        <p:nvSpPr>
          <p:cNvPr id="9" name="Объект 15">
            <a:extLst>
              <a:ext uri="{FF2B5EF4-FFF2-40B4-BE49-F238E27FC236}">
                <a16:creationId xmlns:a16="http://schemas.microsoft.com/office/drawing/2014/main" id="{9F762423-7F4E-4A21-8F09-05418F82F9D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078765" y="3267882"/>
            <a:ext cx="3193926" cy="2203224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2AE728-7030-4847-B87B-FDB4B86E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765" y="2371063"/>
            <a:ext cx="3193926" cy="999451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0101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F5ED5F1-A62B-4555-807E-91FAE1443CC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9D60F5-07EA-4D8F-AAFA-0F48CB785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ED4C42-D293-4981-BA06-A4638BEE1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3E9D98-F221-47DC-AE55-8165BB7A3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94C3D64C-77F6-4601-B573-9A9B6E23BB6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675242" y="2051170"/>
            <a:ext cx="5362575" cy="3532188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CD17CD-E6D2-4329-B271-1E59AA986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242" y="1418953"/>
            <a:ext cx="5362575" cy="495691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368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накомство с докладчиком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0">
            <a:extLst>
              <a:ext uri="{FF2B5EF4-FFF2-40B4-BE49-F238E27FC236}">
                <a16:creationId xmlns:a16="http://schemas.microsoft.com/office/drawing/2014/main" id="{CD5AE0D9-6B20-4F29-A35B-2A00C25FF8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82906" y="0"/>
            <a:ext cx="4635426" cy="6857999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CC56C8-D828-4A31-A5B9-CF1AEFA70D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0B0264-B3C3-46A0-80DD-67C59DB2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5D3C3B-0FFE-494C-B4AC-477B6A9DA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Текст 12">
            <a:extLst>
              <a:ext uri="{FF2B5EF4-FFF2-40B4-BE49-F238E27FC236}">
                <a16:creationId xmlns:a16="http://schemas.microsoft.com/office/drawing/2014/main" id="{1285A10A-1880-4D4E-A99B-1C19043F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50189" y="2396358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600" b="1" spc="1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добавить имя</a:t>
            </a:r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624F1FC7-2617-499A-8CB8-B61FC7D9B7B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9508" y="2756830"/>
            <a:ext cx="4834569" cy="2384195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B169A36-7DEF-42D4-850F-59A3233F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40834" y="0"/>
            <a:ext cx="0" cy="27574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CADB6D5-97B3-42ED-B8C7-5AD951CB8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90304" y="2551471"/>
            <a:ext cx="290169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7B60A-1B6C-4E40-94D7-AE1BD3712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810973" y="4189152"/>
            <a:ext cx="3121302" cy="469478"/>
          </a:xfrm>
          <a:prstGeom prst="rect">
            <a:avLst/>
          </a:prstGeom>
        </p:spPr>
        <p:txBody>
          <a:bodyPr rtlCol="0" anchor="ctr"/>
          <a:lstStyle>
            <a:lvl1pPr algn="r"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348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едпосыл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BFE3E-14BB-4DC6-A806-1E62C1D2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137" y="1360309"/>
            <a:ext cx="2909309" cy="657882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sp>
        <p:nvSpPr>
          <p:cNvPr id="8" name="Рисунок 10">
            <a:extLst>
              <a:ext uri="{FF2B5EF4-FFF2-40B4-BE49-F238E27FC236}">
                <a16:creationId xmlns:a16="http://schemas.microsoft.com/office/drawing/2014/main" id="{EFD7EF65-6DE9-4029-B3A0-F08E11BC9E5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795752"/>
            <a:ext cx="12192000" cy="406224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id="{123B9F8E-DAD6-45B2-B55B-B070484318C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09845" y="1075509"/>
            <a:ext cx="5293260" cy="1408770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CF9177-0C51-4496-B5AE-7ED4F8F3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7A035F-C837-4CCA-BB19-CE656F057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E2F927-F23D-4ABB-BEC9-11C2CC69D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5244728-2BE1-4CB4-A19E-903E75BD8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689250"/>
            <a:ext cx="160637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27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ы для обсужд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0109947-4B08-4C56-B65B-A6FDFEF47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510815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C387A38D-E82D-42F1-A188-30F49DD50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9785" y="0"/>
            <a:ext cx="0" cy="2514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10">
            <a:extLst>
              <a:ext uri="{FF2B5EF4-FFF2-40B4-BE49-F238E27FC236}">
                <a16:creationId xmlns:a16="http://schemas.microsoft.com/office/drawing/2014/main" id="{1205ABD4-5AFD-4B99-8836-D12AA42FCCE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82510" y="0"/>
            <a:ext cx="7609489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80A53F-EFDF-40A3-B9E3-58EB0D3F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14" name="Объект 15">
            <a:extLst>
              <a:ext uri="{FF2B5EF4-FFF2-40B4-BE49-F238E27FC236}">
                <a16:creationId xmlns:a16="http://schemas.microsoft.com/office/drawing/2014/main" id="{F547C10E-8A59-4B22-ADF0-994850F759D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17111" y="2906895"/>
            <a:ext cx="4606159" cy="222129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id="{79DE00E7-8296-408A-905C-ECBA407C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900B3723-B30F-4BDB-A030-4B06ADE75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FA9AB-9D34-43A5-947E-835D7FE29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2" y="2225678"/>
            <a:ext cx="4607268" cy="469476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4523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>
            <a:extLst>
              <a:ext uri="{FF2B5EF4-FFF2-40B4-BE49-F238E27FC236}">
                <a16:creationId xmlns:a16="http://schemas.microsoft.com/office/drawing/2014/main" id="{840FD269-E069-45DA-B668-BE984BFA328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AB9DE71-7B7A-4473-ABD8-99575CAFB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AAA1C9B-284B-4C89-8743-52285AC9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C1FE06-5B3A-40E2-82AA-E4516ED2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Текст 12">
            <a:extLst>
              <a:ext uri="{FF2B5EF4-FFF2-40B4-BE49-F238E27FC236}">
                <a16:creationId xmlns:a16="http://schemas.microsoft.com/office/drawing/2014/main" id="{2ACE5847-B709-473D-A366-54ADA852F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5107" y="3055535"/>
            <a:ext cx="7981786" cy="2609103"/>
          </a:xfrm>
          <a:prstGeom prst="rect">
            <a:avLst/>
          </a:prstGeom>
        </p:spPr>
        <p:txBody>
          <a:bodyPr rtlCol="0" anchor="ctr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3200" i="1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dirty="0"/>
              <a:t>Заголовок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B1850-15F7-414E-B8F6-3A5B3D10B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0083" y="5448575"/>
            <a:ext cx="4881563" cy="463550"/>
          </a:xfrm>
          <a:prstGeom prst="rect">
            <a:avLst/>
          </a:prstGeom>
        </p:spPr>
        <p:txBody>
          <a:bodyPr rtlCol="0"/>
          <a:lstStyle>
            <a:lvl1pPr algn="r">
              <a:defRPr lang="en-US" sz="1800" spc="1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056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ипотеза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0796CDC-3154-4ACA-A920-8CBE431C2A1A}"/>
              </a:ext>
            </a:extLst>
          </p:cNvPr>
          <p:cNvSpPr/>
          <p:nvPr userDrawn="1"/>
        </p:nvSpPr>
        <p:spPr>
          <a:xfrm>
            <a:off x="0" y="0"/>
            <a:ext cx="468761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195FA8B4-F9F3-4FF5-B11F-483A1B95E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97B8F04-28A5-462E-86DE-06C37E40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8B2DAE-4645-4AA0-87C9-39874FDB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Объект 15">
            <a:extLst>
              <a:ext uri="{FF2B5EF4-FFF2-40B4-BE49-F238E27FC236}">
                <a16:creationId xmlns:a16="http://schemas.microsoft.com/office/drawing/2014/main" id="{3BB9146A-68F5-433B-8411-A12C7C8F782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7641" y="1193612"/>
            <a:ext cx="3513083" cy="140050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270974D-DE65-42B3-BEB4-235503245B26}"/>
              </a:ext>
            </a:extLst>
          </p:cNvPr>
          <p:cNvSpPr/>
          <p:nvPr userDrawn="1"/>
        </p:nvSpPr>
        <p:spPr>
          <a:xfrm>
            <a:off x="6360072" y="924801"/>
            <a:ext cx="4288221" cy="2043229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id="{5BA888A7-F91E-4923-AB10-31BEF8C2FEB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747641" y="4120055"/>
            <a:ext cx="3513083" cy="1185839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6803CCC-79BF-4752-81AA-D68AB023A6B6}"/>
              </a:ext>
            </a:extLst>
          </p:cNvPr>
          <p:cNvSpPr/>
          <p:nvPr userDrawn="1"/>
        </p:nvSpPr>
        <p:spPr>
          <a:xfrm>
            <a:off x="6360072" y="3584028"/>
            <a:ext cx="4288221" cy="2043229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ECBC35A-FE4E-467A-A20D-9063B371C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303095" y="0"/>
            <a:ext cx="0" cy="370473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A4FC0018-1CBF-4BC0-BE79-B983651D8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1005213" y="4932422"/>
            <a:ext cx="2635209" cy="523708"/>
          </a:xfrm>
          <a:prstGeom prst="rect">
            <a:avLst/>
          </a:prstGeom>
        </p:spPr>
        <p:txBody>
          <a:bodyPr rtlCol="0" anchor="ctr"/>
          <a:lstStyle>
            <a:lvl1pPr algn="r"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2744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цент средств коммуник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>
            <a:extLst>
              <a:ext uri="{FF2B5EF4-FFF2-40B4-BE49-F238E27FC236}">
                <a16:creationId xmlns:a16="http://schemas.microsoft.com/office/drawing/2014/main" id="{8B06ACE2-BA16-48C7-A451-845668BC0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9B479B-4CEB-47DB-903C-2E2D2445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6F2130-E7AA-4706-B388-47F7E032B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7311573-5DB1-44CE-818B-9E5F570408F1}"/>
              </a:ext>
            </a:extLst>
          </p:cNvPr>
          <p:cNvSpPr/>
          <p:nvPr userDrawn="1"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9" name="Объект 15">
            <a:extLst>
              <a:ext uri="{FF2B5EF4-FFF2-40B4-BE49-F238E27FC236}">
                <a16:creationId xmlns:a16="http://schemas.microsoft.com/office/drawing/2014/main" id="{6E328664-C733-476A-81C6-2A0B15B001A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029158" y="2838122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0" name="Объект 15">
            <a:extLst>
              <a:ext uri="{FF2B5EF4-FFF2-40B4-BE49-F238E27FC236}">
                <a16:creationId xmlns:a16="http://schemas.microsoft.com/office/drawing/2014/main" id="{4DA6C57C-E2CB-484E-94E6-9AB8DC7DB4C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029158" y="3379435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1" name="Объект 15">
            <a:extLst>
              <a:ext uri="{FF2B5EF4-FFF2-40B4-BE49-F238E27FC236}">
                <a16:creationId xmlns:a16="http://schemas.microsoft.com/office/drawing/2014/main" id="{97E74E6E-CDEF-424A-B7CE-5B34A0AC34D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029158" y="3928699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2" name="Объект 15">
            <a:extLst>
              <a:ext uri="{FF2B5EF4-FFF2-40B4-BE49-F238E27FC236}">
                <a16:creationId xmlns:a16="http://schemas.microsoft.com/office/drawing/2014/main" id="{E7A1AA76-7517-4C53-B2A4-EE8B1C6ADDDF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029158" y="4476966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7" name="Текст 12">
            <a:extLst>
              <a:ext uri="{FF2B5EF4-FFF2-40B4-BE49-F238E27FC236}">
                <a16:creationId xmlns:a16="http://schemas.microsoft.com/office/drawing/2014/main" id="{273C9D83-2282-43F4-BB54-7CDA96B455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98588" y="1307183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38" name="Текст 12">
            <a:extLst>
              <a:ext uri="{FF2B5EF4-FFF2-40B4-BE49-F238E27FC236}">
                <a16:creationId xmlns:a16="http://schemas.microsoft.com/office/drawing/2014/main" id="{90C1AC4A-23E9-4676-A30E-E39B4342FF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98588" y="3703828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39" name="Текст 12">
            <a:extLst>
              <a:ext uri="{FF2B5EF4-FFF2-40B4-BE49-F238E27FC236}">
                <a16:creationId xmlns:a16="http://schemas.microsoft.com/office/drawing/2014/main" id="{2C256BCC-FED6-4D75-8C65-5967DD2E01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33309" y="1307183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40" name="Текст 12">
            <a:extLst>
              <a:ext uri="{FF2B5EF4-FFF2-40B4-BE49-F238E27FC236}">
                <a16:creationId xmlns:a16="http://schemas.microsoft.com/office/drawing/2014/main" id="{036A0378-B8F0-463A-A66D-83D798223E3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3309" y="3703828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DF22D-6760-4BDD-92EF-E940DCC02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697" y="1369287"/>
            <a:ext cx="4079564" cy="1268810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9580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здание отличных продуктов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BAADBBE-F1E3-480E-BE79-B55DEF941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97500" y="2009775"/>
            <a:ext cx="6794499" cy="28384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A4C868C7-0B77-47B8-9C16-7F97AA9F0D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311899" cy="6858000"/>
          </a:xfrm>
          <a:custGeom>
            <a:avLst/>
            <a:gdLst>
              <a:gd name="connsiteX0" fmla="*/ 0 w 6311899"/>
              <a:gd name="connsiteY0" fmla="*/ 0 h 6858000"/>
              <a:gd name="connsiteX1" fmla="*/ 6311899 w 6311899"/>
              <a:gd name="connsiteY1" fmla="*/ 0 h 6858000"/>
              <a:gd name="connsiteX2" fmla="*/ 6311899 w 6311899"/>
              <a:gd name="connsiteY2" fmla="*/ 2009775 h 6858000"/>
              <a:gd name="connsiteX3" fmla="*/ 5397499 w 6311899"/>
              <a:gd name="connsiteY3" fmla="*/ 2009775 h 6858000"/>
              <a:gd name="connsiteX4" fmla="*/ 5397499 w 6311899"/>
              <a:gd name="connsiteY4" fmla="*/ 4848225 h 6858000"/>
              <a:gd name="connsiteX5" fmla="*/ 6311899 w 6311899"/>
              <a:gd name="connsiteY5" fmla="*/ 4848225 h 6858000"/>
              <a:gd name="connsiteX6" fmla="*/ 6311899 w 6311899"/>
              <a:gd name="connsiteY6" fmla="*/ 6858000 h 6858000"/>
              <a:gd name="connsiteX7" fmla="*/ 0 w 63118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1899" h="6858000">
                <a:moveTo>
                  <a:pt x="0" y="0"/>
                </a:moveTo>
                <a:lnTo>
                  <a:pt x="6311899" y="0"/>
                </a:lnTo>
                <a:lnTo>
                  <a:pt x="6311899" y="2009775"/>
                </a:lnTo>
                <a:lnTo>
                  <a:pt x="5397499" y="2009775"/>
                </a:lnTo>
                <a:lnTo>
                  <a:pt x="5397499" y="4848225"/>
                </a:lnTo>
                <a:lnTo>
                  <a:pt x="6311899" y="4848225"/>
                </a:lnTo>
                <a:lnTo>
                  <a:pt x="63118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4198D5-23F4-441A-AD0A-C6CD015E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8E5DAC80-95FC-4BA1-98B2-5631FB3B019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337298" y="3200401"/>
            <a:ext cx="5257799" cy="170180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2" name="Нижний колонтитул 4">
            <a:extLst>
              <a:ext uri="{FF2B5EF4-FFF2-40B4-BE49-F238E27FC236}">
                <a16:creationId xmlns:a16="http://schemas.microsoft.com/office/drawing/2014/main" id="{464448FE-96B4-43C5-8721-4FBF69ED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F8104834-0355-4576-A9E5-FF5B92B36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D2D377-D829-49CC-9253-683054B9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298" y="2063075"/>
            <a:ext cx="5257799" cy="1268810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48123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EF32C8C7-5C6C-400B-AEC0-4D8178161B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05.08.20ГГ</a:t>
            </a:r>
            <a:endParaRPr lang="ru-RU">
              <a:latin typeface="+mn-lt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7105D6-7B52-4B7D-9473-BCD571A93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Презентация для конференции</a:t>
            </a:r>
            <a:endParaRPr lang="ru-RU">
              <a:latin typeface="+mn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AA0A-7090-4FA3-AD1C-CD4570404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fld id="{18D65601-5AE2-46FC-B138-694DDD2B510D}" type="slidenum">
              <a:rPr lang="ru-RU" smtClean="0"/>
              <a:pPr/>
              <a:t>‹#›</a:t>
            </a:fld>
            <a:endParaRPr lang="ru-RU">
              <a:latin typeface="+mn-lt"/>
            </a:endParaRPr>
          </a:p>
        </p:txBody>
      </p:sp>
      <p:sp>
        <p:nvSpPr>
          <p:cNvPr id="7" name="Надпись 6">
            <a:extLst>
              <a:ext uri="{FF2B5EF4-FFF2-40B4-BE49-F238E27FC236}">
                <a16:creationId xmlns:a16="http://schemas.microsoft.com/office/drawing/2014/main" id="{084DCE26-8B90-4B2C-883A-D5FFC365BF8A}"/>
              </a:ext>
            </a:extLst>
          </p:cNvPr>
          <p:cNvSpPr txBox="1"/>
          <p:nvPr userDrawn="1"/>
        </p:nvSpPr>
        <p:spPr>
          <a:xfrm>
            <a:off x="5637320" y="2974019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3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F9B274D2-774F-4C24-A448-1EFB461A9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204" y="4228471"/>
            <a:ext cx="7823247" cy="2007426"/>
          </a:xfrm>
        </p:spPr>
        <p:txBody>
          <a:bodyPr rtlCol="0"/>
          <a:lstStyle/>
          <a:p>
            <a:pPr algn="ctr" rtl="0"/>
            <a:r>
              <a:rPr lang="ru-RU" sz="2800" dirty="0"/>
              <a:t>Комплекс мероприятий по продвижению образовательных услуг </a:t>
            </a:r>
            <a:br>
              <a:rPr lang="ru-RU" sz="2800" dirty="0"/>
            </a:br>
            <a:r>
              <a:rPr lang="ru-RU" sz="2800" dirty="0"/>
              <a:t>образовательной организации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C022D7CD-E026-4E29-BE4B-3FA7B1EB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9337" y="5779363"/>
            <a:ext cx="2459114" cy="685430"/>
          </a:xfrm>
        </p:spPr>
        <p:txBody>
          <a:bodyPr rtlCol="0"/>
          <a:lstStyle/>
          <a:p>
            <a:pPr rtl="0"/>
            <a:r>
              <a:rPr lang="ru-RU" dirty="0"/>
              <a:t>Крылова Виктория​</a:t>
            </a: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AEEB6582-6001-4276-8F87-1470B6FA14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99663" y="5791178"/>
            <a:ext cx="2459114" cy="685429"/>
          </a:xfrm>
        </p:spPr>
        <p:txBody>
          <a:bodyPr rtlCol="0"/>
          <a:lstStyle/>
          <a:p>
            <a:pPr rtl="0"/>
            <a:r>
              <a:rPr lang="ru-RU" dirty="0"/>
              <a:t>05.09.2022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38100B-C7AC-2099-8EE3-B5D077D95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649004"/>
            <a:ext cx="9620250" cy="370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99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137" y="1360309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Материальные свидетельства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4650212" y="690225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79025"/>
            <a:ext cx="7061200" cy="4542449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874550" y="2179024"/>
            <a:ext cx="4865923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ЗДАНИЯ ОБРАЗОВАТЕЛЬНОЙ ОРГАНИЗАЦИИ,ПОДРАЗДЕЛЕНИЯ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ДИЗАЙН И ИНТЕРЬЕР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БИБЛИОТЕКА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ГАРДЕРОБ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АВТОСТОЯНКА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ОТДЕЛ ТЕХНИЧЕСКИХ СРЕДСТВ ОБУЧЕНИЯ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КОМПЬЮТЕРНАЯ ТЕХНИКА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МЕБЕЛЬ И ОБОРУДОВАНИЕ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ОБЩЕЖИТИЕ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СТОЛОВАЯ, КАФЕ</a:t>
            </a:r>
          </a:p>
        </p:txBody>
      </p:sp>
    </p:spTree>
    <p:extLst>
      <p:ext uri="{BB962C8B-B14F-4D97-AF65-F5344CB8AC3E}">
        <p14:creationId xmlns:p14="http://schemas.microsoft.com/office/powerpoint/2010/main" val="3928622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7" y="690225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Процесс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11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977612" y="855822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1569"/>
            <a:ext cx="7061200" cy="3546474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987637" y="2266382"/>
            <a:ext cx="4865923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ОФОРМЛЕНИЕ ВСТУПИТЕЛЬНЫХ ДОКУМЕНТОВ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СОБЕСЕДОВАНИЕ И ВСТУПИТЕЛЬНЫЙ ЭКЗАМЕН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УЧЕБНЫЕ ЗАНЯТИЯ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ГРАФИК КОНСУЛЬТАЦИЙ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ЗАЧЕТЫ И ЭКЗАМЕНЯ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ГРАФИК ЭКСКУРСИЙ И СТАЖИРОВОК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ПРОВЕДЕНИЕ «КРУГЛЫХ СТОЛОВ»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КУЛЬТУРНЫЙ ДОСУГ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ДИПЛОМНОЕ ПРОЕКТИРОВАНИЕ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60B525-E394-9A8A-0D74-7E0823F51CC7}"/>
              </a:ext>
            </a:extLst>
          </p:cNvPr>
          <p:cNvSpPr txBox="1"/>
          <p:nvPr/>
        </p:nvSpPr>
        <p:spPr>
          <a:xfrm>
            <a:off x="879207" y="1357812"/>
            <a:ext cx="597879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algn="just">
              <a:defRPr sz="1600"/>
            </a:lvl1pPr>
          </a:lstStyle>
          <a:p>
            <a:r>
              <a:rPr lang="ru-RU" dirty="0"/>
              <a:t>Образовательное учреждение должно взять за основу стратегию продвижения «Ориентация на потребителя». Потребительская ориентация позволит школе определить нужды потребителей, чтобы в дальнейшем разрабатывать и продвигать наиболее подходящие образовательные услуги.</a:t>
            </a:r>
            <a:br>
              <a:rPr lang="ru-RU" dirty="0"/>
            </a:br>
            <a:endParaRPr lang="ru-RU" dirty="0"/>
          </a:p>
          <a:p>
            <a:r>
              <a:rPr lang="ru-RU" dirty="0"/>
              <a:t>Разработанные методики и предложения по совершенствованию продвижения образовательных услуг позволят повысить эффективность практической маркетинговой деятельности в сфере среднего образования.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796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>
            <a:extLst>
              <a:ext uri="{FF2B5EF4-FFF2-40B4-BE49-F238E27FC236}">
                <a16:creationId xmlns:a16="http://schemas.microsoft.com/office/drawing/2014/main" id="{9C78B530-904A-4FFB-B79F-DD0CA2B39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09" y="1019328"/>
            <a:ext cx="4288971" cy="53286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Ключевые выводы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206FACBD-B244-4420-BE24-AD9110F31EC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215809" y="1653789"/>
            <a:ext cx="4760291" cy="3550421"/>
          </a:xfrm>
        </p:spPr>
        <p:txBody>
          <a:bodyPr rtlCol="0"/>
          <a:lstStyle/>
          <a:p>
            <a:pPr rtl="0">
              <a:lnSpc>
                <a:spcPct val="200000"/>
              </a:lnSpc>
            </a:pPr>
            <a:r>
              <a:rPr lang="ru-RU" sz="1400" i="1" dirty="0">
                <a:latin typeface="+mj-lt"/>
              </a:rPr>
              <a:t>Комплекс мероприятий по продвижению образовательных услуг  образовательной организации позволяет проводить мониторинг реализуемых образовательных программ вовлекать преподавателей и студентов (воспитанников, учеников) в улучшении качества предоставляемых услуг повышать конкурентоспособность образовательной организации на рынке образовательных услуг</a:t>
            </a:r>
            <a:r>
              <a:rPr lang="ru-RU" sz="1400" dirty="0"/>
              <a:t>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2DDC72E-F67F-4E02-970F-4AD237BB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3B074B0-90B9-4962-9F78-BF78A1A31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10602" y="6356350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B46AAD-28B2-40D4-8555-3F7B7675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12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E4853B-4C0E-3B12-413F-D7C14ECA8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1" y="241300"/>
            <a:ext cx="7383957" cy="637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11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Рисунок 117" descr="Женщина в желтом свитере">
            <a:extLst>
              <a:ext uri="{FF2B5EF4-FFF2-40B4-BE49-F238E27FC236}">
                <a16:creationId xmlns:a16="http://schemas.microsoft.com/office/drawing/2014/main" id="{60DBABF2-8CCB-48D8-AFE6-06039507FD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983" r="53289" b="-12954"/>
          <a:stretch/>
        </p:blipFill>
        <p:spPr>
          <a:xfrm>
            <a:off x="-1" y="-5972"/>
            <a:ext cx="12192000" cy="8604539"/>
          </a:xfr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7B7E5B3-F6B1-4A5C-A942-9728FEC57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1C0FA35-FBFE-4B23-B0D5-ECBC4C905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360" y="0"/>
            <a:ext cx="0" cy="171338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 18">
            <a:extLst>
              <a:ext uri="{FF2B5EF4-FFF2-40B4-BE49-F238E27FC236}">
                <a16:creationId xmlns:a16="http://schemas.microsoft.com/office/drawing/2014/main" id="{39B2324E-969D-4802-8BB3-E6EC3E22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898" y="1306798"/>
            <a:ext cx="5463494" cy="718456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b="1" dirty="0"/>
              <a:t>Продвижение</a:t>
            </a:r>
            <a:r>
              <a:rPr lang="ru-RU" sz="2400" dirty="0"/>
              <a:t> играет важную роль в комплексе </a:t>
            </a:r>
            <a:r>
              <a:rPr lang="ru-RU" sz="2400" b="1" dirty="0"/>
              <a:t>маркетинга </a:t>
            </a:r>
            <a:r>
              <a:rPr lang="ru-RU" altLang="en-US" sz="2400" b="1" dirty="0"/>
              <a:t>образования</a:t>
            </a:r>
            <a:r>
              <a:rPr lang="ru-RU" sz="2400" dirty="0"/>
              <a:t>. </a:t>
            </a:r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C7F794E-8D8D-4E1B-9A9D-F5A6A9E31F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05.09.2022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DA5921-BFDC-41F2-85DA-24C802F28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46665B6-F02E-4FF8-AEBC-BEFA35EAF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CBF2C2-3173-F2EF-05CD-A8802F8AA0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8737" y="-19977"/>
            <a:ext cx="5053261" cy="67414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8BE913-6B0D-AF79-5D98-41C4F2EBC3B2}"/>
              </a:ext>
            </a:extLst>
          </p:cNvPr>
          <p:cNvSpPr txBox="1"/>
          <p:nvPr/>
        </p:nvSpPr>
        <p:spPr>
          <a:xfrm>
            <a:off x="1152549" y="2416637"/>
            <a:ext cx="598618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spc="100" dirty="0"/>
              <a:t>Комплекс выражен в налаживании и укреплении связей с потенциальными потребителями за счет различных способов с целью продажи продукции компании.</a:t>
            </a:r>
            <a:br>
              <a:rPr lang="ru-RU" sz="1600" spc="100" dirty="0"/>
            </a:br>
            <a:endParaRPr lang="ru-RU" sz="1600" spc="100" dirty="0"/>
          </a:p>
          <a:p>
            <a:r>
              <a:rPr lang="ru-RU" sz="1600" spc="100" dirty="0"/>
              <a:t>Продвижение продукции дает больший эффект, если все элементы продвижения используются во взаимосвязи и взаимообусловленности. Только дополняя и обогащая друг друга, они принесут большую экономическую выгоду.</a:t>
            </a:r>
            <a:br>
              <a:rPr lang="ru-RU" sz="1600" spc="100" dirty="0"/>
            </a:br>
            <a:endParaRPr lang="en-GB" sz="1600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95A14D-27FA-BE07-4E5F-654A62625F2F}"/>
              </a:ext>
            </a:extLst>
          </p:cNvPr>
          <p:cNvSpPr txBox="1"/>
          <p:nvPr/>
        </p:nvSpPr>
        <p:spPr>
          <a:xfrm>
            <a:off x="1152549" y="5063393"/>
            <a:ext cx="59861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spc="100" dirty="0"/>
              <a:t>При продвижении услуг на рынок в условиях жесткой конкуренции должны учитываться специфические свойства самих услуг и создавшаяся внешняя обстановка.</a:t>
            </a:r>
            <a:endParaRPr lang="en-GB" sz="1600" spc="100" dirty="0"/>
          </a:p>
        </p:txBody>
      </p:sp>
    </p:spTree>
    <p:extLst>
      <p:ext uri="{BB962C8B-B14F-4D97-AF65-F5344CB8AC3E}">
        <p14:creationId xmlns:p14="http://schemas.microsoft.com/office/powerpoint/2010/main" val="74400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732503" y="3988935"/>
            <a:ext cx="2934056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altLang="en-US" sz="2800" b="1" dirty="0"/>
              <a:t>Комплекс маркетинга</a:t>
            </a:r>
            <a:endParaRPr lang="ru-RU" sz="2800" dirty="0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8CB3BA1F-61EC-43EA-B954-8D7BA548F2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2621" y="118572"/>
            <a:ext cx="3266975" cy="326687"/>
          </a:xfrm>
        </p:spPr>
        <p:txBody>
          <a:bodyPr rtlCol="0"/>
          <a:lstStyle/>
          <a:p>
            <a:pPr rtl="0"/>
            <a:r>
              <a:rPr lang="ru-RU" dirty="0"/>
              <a:t>Комплекс маркетинга</a:t>
            </a:r>
          </a:p>
        </p:txBody>
      </p:sp>
      <p:sp>
        <p:nvSpPr>
          <p:cNvPr id="36" name="Объект 35">
            <a:extLst>
              <a:ext uri="{FF2B5EF4-FFF2-40B4-BE49-F238E27FC236}">
                <a16:creationId xmlns:a16="http://schemas.microsoft.com/office/drawing/2014/main" id="{E729BB73-6CD7-44AA-A8FE-669B7271B5B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501940" y="479044"/>
            <a:ext cx="4834569" cy="2384195"/>
          </a:xfrm>
        </p:spPr>
        <p:txBody>
          <a:bodyPr rtlCol="0"/>
          <a:lstStyle/>
          <a:p>
            <a:r>
              <a:rPr lang="ru-RU" altLang="en-US" sz="1600" dirty="0"/>
              <a:t>совокупность контролируемых руководством организации переменных, изменяя которые можно вызвать соответствующую реакцию целевого рынка</a:t>
            </a:r>
            <a:r>
              <a:rPr lang="ru-RU" sz="1600" dirty="0"/>
              <a:t>.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9873C3-ADE5-5489-12E5-A1752CDEE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58" y="-1"/>
            <a:ext cx="5570249" cy="6858001"/>
          </a:xfrm>
          <a:prstGeom prst="rect">
            <a:avLst/>
          </a:prstGeom>
        </p:spPr>
      </p:pic>
      <p:sp>
        <p:nvSpPr>
          <p:cNvPr id="9" name="Текст 26">
            <a:extLst>
              <a:ext uri="{FF2B5EF4-FFF2-40B4-BE49-F238E27FC236}">
                <a16:creationId xmlns:a16="http://schemas.microsoft.com/office/drawing/2014/main" id="{5E4B1D02-3756-1492-21AF-A35A57590175}"/>
              </a:ext>
            </a:extLst>
          </p:cNvPr>
          <p:cNvSpPr txBox="1">
            <a:spLocks/>
          </p:cNvSpPr>
          <p:nvPr/>
        </p:nvSpPr>
        <p:spPr>
          <a:xfrm>
            <a:off x="6574705" y="3207735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Образовательная услуга</a:t>
            </a:r>
            <a:endParaRPr lang="ru-RU" dirty="0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6574024" y="3568207"/>
            <a:ext cx="4834569" cy="2384195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dirty="0"/>
              <a:t>процесс предоставления преподавателем и получение студентом определенного набора знаний и практических способов их применения, способных удовлетворить потребность личности в своем развитии и будущем профессиональном статусе </a:t>
            </a:r>
          </a:p>
        </p:txBody>
      </p:sp>
    </p:spTree>
    <p:extLst>
      <p:ext uri="{BB962C8B-B14F-4D97-AF65-F5344CB8AC3E}">
        <p14:creationId xmlns:p14="http://schemas.microsoft.com/office/powerpoint/2010/main" val="660747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>
            <a:extLst>
              <a:ext uri="{FF2B5EF4-FFF2-40B4-BE49-F238E27FC236}">
                <a16:creationId xmlns:a16="http://schemas.microsoft.com/office/drawing/2014/main" id="{59498E64-6451-4E0A-BE2B-4D44D7FC4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2" y="2225678"/>
            <a:ext cx="6042524" cy="21272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Комплекс мероприятий по продвижению образовательных услуг образовательной организации</a:t>
            </a:r>
          </a:p>
        </p:txBody>
      </p: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544C4064-B69B-4ECE-8110-639CB21C906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017111" y="2906895"/>
            <a:ext cx="4606159" cy="2221291"/>
          </a:xfrm>
        </p:spPr>
        <p:txBody>
          <a:bodyPr rtlCol="0"/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ТОВАР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ЦЕНА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МЕТОДЫ ПРОДВИЖЕНИЕ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КАНАЛЫ РАСПРЕДЕЛЕНИЯ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ЛЮДИ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МАТЕРИАЛЬНЫЕ СВИДЕТЕЛЬСТВА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1800" dirty="0">
                <a:solidFill>
                  <a:schemeClr val="accent1"/>
                </a:solidFill>
                <a:latin typeface="+mj-lt"/>
              </a:rPr>
              <a:t>ПРОЦЕССЫ </a:t>
            </a:r>
          </a:p>
          <a:p>
            <a:pPr rtl="0"/>
            <a:endParaRPr lang="ru-RU" b="1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FA525C-AEDE-43EA-858A-37E4183E0F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05.09.2022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02CEE3-4E08-4106-AC43-0E32E79CA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/>
          <a:p>
            <a:pPr rtl="0"/>
            <a:r>
              <a:rPr lang="ru-RU"/>
              <a:t>Презентация для конференции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B74012-3B10-4CDC-9117-E08BA2B17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F27FEC-292B-29F4-A8AB-A142123D5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063" y="96421"/>
            <a:ext cx="7128092" cy="722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6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145" y="767912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Товар, услуга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BCFDDC-0123-4F38-A130-41DA14797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5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368012" y="694888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2812358"/>
            <a:ext cx="7061200" cy="4181529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919677" y="2018191"/>
            <a:ext cx="4347945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СТРАТЕГИЯ УСЛУГИ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ФОРМЫ, МЕТОДЫ, ТЕХНОЛОГИИ ОБУЧЕНИЯ​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КУРСЫ ПО ВЫБОРУ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КЕЙСЫ, ДЕЛОВЫЕ ИГРЫ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КОНСАЛТИНГОВЫЕ УСЛУГИ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ФОРМЫ КОНСУЛЬТАЦИИ И КОНТРОЛЯ ЗНАНИЙ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СТРУКТУРА УЧЕБНОГО ПЛАНА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ЭЛЕКТРОННЫЕ УЧЕБНИКИ И ВИДЕОМАТЕРИАЛЫ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F30A5C-56CD-A953-F580-CCE1EF16C011}"/>
              </a:ext>
            </a:extLst>
          </p:cNvPr>
          <p:cNvSpPr txBox="1"/>
          <p:nvPr/>
        </p:nvSpPr>
        <p:spPr>
          <a:xfrm>
            <a:off x="1016000" y="1367135"/>
            <a:ext cx="57531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ru-RU" sz="1600" dirty="0"/>
              <a:t>Ассортимент образовательных услуг должен быть довольно разнообразен, а также он должен интенсивно обновляться с учетом требований клиентов, общества, научно-технического прогресса, то есть процессы и технологии оказания образовательных услуг должны быть гибкие и легко изменяемые.</a:t>
            </a:r>
          </a:p>
        </p:txBody>
      </p:sp>
    </p:spTree>
    <p:extLst>
      <p:ext uri="{BB962C8B-B14F-4D97-AF65-F5344CB8AC3E}">
        <p14:creationId xmlns:p14="http://schemas.microsoft.com/office/powerpoint/2010/main" val="1861975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145" y="747444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Цена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BCFDDC-0123-4F38-A130-41DA14797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438395" y="1076385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47332"/>
            <a:ext cx="7438395" cy="4157344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26511" y="1920536"/>
            <a:ext cx="4347945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ЦЕНОВАЯ СТРАТЕГИЯ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ПОЗИЦИОНИРОВАНИЕ «ЦЕНА- КАЧЕСТВО»​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РАСЧЕТ ЦЕНЫ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ФОРМА ОПЛАТЫ ЗА ОБУЧЕНИЕ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СКИДКИ И ЛЬГОТЫ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FBD486-4F21-46B7-EF16-A6CD6BC1CDBD}"/>
              </a:ext>
            </a:extLst>
          </p:cNvPr>
          <p:cNvSpPr txBox="1"/>
          <p:nvPr/>
        </p:nvSpPr>
        <p:spPr>
          <a:xfrm>
            <a:off x="884695" y="1377672"/>
            <a:ext cx="59952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ru-RU" sz="1600" dirty="0"/>
              <a:t>Цены на образовательные услуги должны формироваться под значительным воздействием рынка, действующих на нем конкурентов, величины платежеспособного спроса.</a:t>
            </a:r>
          </a:p>
          <a:p>
            <a:pPr algn="just" rtl="0"/>
            <a:r>
              <a:rPr lang="ru-RU" sz="1600" dirty="0"/>
              <a:t>Вести активно коммуникационную деятельность, направленную на конкретные целевые группы потребителей образовательных услуг, на возможных посредников.</a:t>
            </a:r>
          </a:p>
        </p:txBody>
      </p:sp>
    </p:spTree>
    <p:extLst>
      <p:ext uri="{BB962C8B-B14F-4D97-AF65-F5344CB8AC3E}">
        <p14:creationId xmlns:p14="http://schemas.microsoft.com/office/powerpoint/2010/main" val="323817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0" y="737654"/>
            <a:ext cx="37221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Методы продвижения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438394" y="1110572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868877" y="1764341"/>
            <a:ext cx="4347945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РЕКЛАМА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СВЯЗИ С ОБЩЕСТВЕННОСТЬЮ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ФИРМЕННЫЙ СТИЛЬ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СОТРУДНИЧЕСТВО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СТИМУЛИРОВАНИЕ ПРОДАЖ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ПРЯМОЙ МАРКЕТИНГ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ЯРМАРКИ И ВЫСТАВКИ​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BFC1A3-7B61-BC97-E1D0-5EBABC9FD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5" y="3289300"/>
            <a:ext cx="7438395" cy="37024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4267D9-D9AB-4732-9DA4-5B65380CF4F7}"/>
              </a:ext>
            </a:extLst>
          </p:cNvPr>
          <p:cNvSpPr txBox="1"/>
          <p:nvPr/>
        </p:nvSpPr>
        <p:spPr>
          <a:xfrm>
            <a:off x="940423" y="1395536"/>
            <a:ext cx="59284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algn="just">
              <a:defRPr sz="1600"/>
            </a:lvl1pPr>
          </a:lstStyle>
          <a:p>
            <a:pPr algn="l"/>
            <a:r>
              <a:rPr lang="ru-RU" dirty="0"/>
              <a:t>Использовать в полной мере богатейшие возможности социокультурной среды города. Например, заключать договоры с музеями, театрами, высшими учебными заведениями для дальнейшей совместной деятельности в продвижении школы.</a:t>
            </a:r>
            <a:br>
              <a:rPr lang="ru-RU" dirty="0"/>
            </a:br>
            <a:r>
              <a:rPr lang="ru-RU" dirty="0"/>
              <a:t>Активно продвигать школы через СМИ: размещение рекламы в газетах, журналах, в интернете; организация PR-мероприятий; создание постоянно действующего сайта школы.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462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5991" y="1375552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Каналы распределения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8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409361" y="1078639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52723"/>
            <a:ext cx="7200900" cy="4040799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868877" y="2179024"/>
            <a:ext cx="4347945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АУДИТОРИИ НА МЕСТАХ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ВЫЕЗНЫЕ ЗАНЯТИЯ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ДИСТАНЦИОННОЕ ОБУЧЕНИЕ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СТАЖИРОВКИ В ОРГАНИЗАЦИЯХ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САЙТ В ИНТЕРНЕТЕ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ЭКСКУРСИИ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ЗАРУБЕЖНЫЕ СТАЖИРОВКИ</a:t>
            </a:r>
          </a:p>
          <a:p>
            <a:pPr rtl="0"/>
            <a:endParaRPr lang="ru-RU" sz="18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9256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7" y="747444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dirty="0"/>
              <a:t>Люди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7403631" y="1045518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83BF24-B734-0AE9-DC70-E8C736D3B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3688362"/>
            <a:ext cx="7061200" cy="3292474"/>
          </a:xfrm>
          <a:prstGeom prst="rect">
            <a:avLst/>
          </a:prstGeom>
        </p:spPr>
      </p:pic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868877" y="1969874"/>
            <a:ext cx="4484923" cy="2911701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ПРОФЕССОРСКО-ПРЕПОДАВАТЕЛЬСКИЙ СОСТАВ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ВЫПУСНИКИ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АДМИНИСТРАЦИЯ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СОТРУДНИКИ ОБРАЗОВАТЕЛЬНОЙ ОРГАНИЗАЦИИ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ПРЕДСТАВИТЕЛЬ СМИ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+mj-lt"/>
              </a:rPr>
              <a:t>РАБОТОДАТЕЛИ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2FD1F3-0AAD-6D9E-3E43-DB4791783F66}"/>
              </a:ext>
            </a:extLst>
          </p:cNvPr>
          <p:cNvSpPr txBox="1"/>
          <p:nvPr/>
        </p:nvSpPr>
        <p:spPr>
          <a:xfrm>
            <a:off x="952500" y="1405326"/>
            <a:ext cx="591637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algn="just">
              <a:defRPr sz="1600"/>
            </a:lvl1pPr>
          </a:lstStyle>
          <a:p>
            <a:r>
              <a:rPr lang="ru-RU" dirty="0"/>
              <a:t>М</a:t>
            </a:r>
            <a:r>
              <a:rPr lang="ru-RU" sz="1600" dirty="0"/>
              <a:t>ероприятиями по продвижению образовательных услуг </a:t>
            </a:r>
            <a:r>
              <a:rPr lang="ru-RU" dirty="0"/>
              <a:t>должны заниматься люди, компетентные в конъюнктуре образовательных услуг и в вопросах рыночной экономики. </a:t>
            </a:r>
          </a:p>
          <a:p>
            <a:r>
              <a:rPr lang="ru-RU" dirty="0"/>
              <a:t>В этой связи может быть сформировано подразделение (отдел, службу, группу) маркетинга, несущее ответственность за коммерческие успехи и имидж учреждения, а также обладающее полномочиями контролировать и эффективно обеспечивать выполнение своих рекомендаций функциональными и другими подразделениями учреждения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925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96B"/>
      </a:accent1>
      <a:accent2>
        <a:srgbClr val="95B8BF"/>
      </a:accent2>
      <a:accent3>
        <a:srgbClr val="BFD4D9"/>
      </a:accent3>
      <a:accent4>
        <a:srgbClr val="5B4839"/>
      </a:accent4>
      <a:accent5>
        <a:srgbClr val="C3A398"/>
      </a:accent5>
      <a:accent6>
        <a:srgbClr val="CA553E"/>
      </a:accent6>
      <a:hlink>
        <a:srgbClr val="0563C1"/>
      </a:hlink>
      <a:folHlink>
        <a:srgbClr val="954F72"/>
      </a:folHlink>
    </a:clrScheme>
    <a:fontScheme name="Custom 30">
      <a:majorFont>
        <a:latin typeface="Tisa Offc Serif Pro"/>
        <a:ea typeface=""/>
        <a:cs typeface=""/>
      </a:majorFont>
      <a:minorFont>
        <a:latin typeface="Univer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5">
              <a:lumMod val="20000"/>
              <a:lumOff val="8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58958505_TF78544816_Win32" id="{D73768FF-C8B1-4929-869F-9415BCA6007F}" vid="{6766D552-6124-4E00-B4D9-BC515669020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9B3369-3F0F-499C-9EE7-8EC46B6E8A7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CAC34B31-7353-4357-814E-0E5916A110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DE3569-F02A-48B1-8F6E-F11E8BF870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Современная презентация для конференции</Template>
  <TotalTime>182</TotalTime>
  <Words>642</Words>
  <Application>Microsoft Office PowerPoint</Application>
  <PresentationFormat>Широкоэкранный</PresentationFormat>
  <Paragraphs>134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Tisa Offc Serif Pro</vt:lpstr>
      <vt:lpstr>Univers Light</vt:lpstr>
      <vt:lpstr>Univers LT Std 45 Light</vt:lpstr>
      <vt:lpstr>Тема Office</vt:lpstr>
      <vt:lpstr>Комплекс мероприятий по продвижению образовательных услуг  образовательной организации</vt:lpstr>
      <vt:lpstr>Продвижение играет важную роль в комплексе маркетинга образования. </vt:lpstr>
      <vt:lpstr>Комплекс маркетинга</vt:lpstr>
      <vt:lpstr>Комплекс мероприятий по продвижению образовательных услуг образовательной организации</vt:lpstr>
      <vt:lpstr>Товар, услуга</vt:lpstr>
      <vt:lpstr>Цена</vt:lpstr>
      <vt:lpstr>Методы продвижения</vt:lpstr>
      <vt:lpstr>Каналы распределения</vt:lpstr>
      <vt:lpstr>Люди</vt:lpstr>
      <vt:lpstr>Материальные свидетельства</vt:lpstr>
      <vt:lpstr>Процесс</vt:lpstr>
      <vt:lpstr>Ключевые выводы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 мероприятий по продвижению образовательных услуг  образовательной организации</dc:title>
  <dc:creator>Vik Hayat</dc:creator>
  <cp:lastModifiedBy>Vik Hayat</cp:lastModifiedBy>
  <cp:revision>2</cp:revision>
  <dcterms:created xsi:type="dcterms:W3CDTF">2022-09-04T14:49:03Z</dcterms:created>
  <dcterms:modified xsi:type="dcterms:W3CDTF">2022-09-04T17:51:29Z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