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64" r:id="rId6"/>
    <p:sldId id="265" r:id="rId7"/>
    <p:sldId id="266" r:id="rId8"/>
    <p:sldId id="267" r:id="rId9"/>
    <p:sldId id="268" r:id="rId10"/>
    <p:sldId id="259" r:id="rId11"/>
    <p:sldId id="260" r:id="rId12"/>
    <p:sldId id="261" r:id="rId13"/>
    <p:sldId id="269" r:id="rId14"/>
    <p:sldId id="270" r:id="rId15"/>
    <p:sldId id="271" r:id="rId16"/>
  </p:sldIdLst>
  <p:sldSz cx="9144000" cy="5143500" type="screen16x9"/>
  <p:notesSz cx="9925050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16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65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45237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3579862"/>
            <a:ext cx="5968752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https://litigationsupportguru.com/wp-content/uploads/2014/10/drawing_math_equation_pc_3804-1000x630.jp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3478"/>
            <a:ext cx="2790825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ds03.infourok.ru/uploads/ex/12c0/0004f4bf-bd2144d2/img0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09" b="48485"/>
          <a:stretch/>
        </p:blipFill>
        <p:spPr bwMode="auto">
          <a:xfrm>
            <a:off x="107504" y="123478"/>
            <a:ext cx="5832648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mir.zavantag.com/pars_docs/refs/38/37984/37984_html_170530c2.gif"/>
          <p:cNvPicPr/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10939" r="13336" b="8206"/>
          <a:stretch/>
        </p:blipFill>
        <p:spPr bwMode="auto">
          <a:xfrm flipH="1">
            <a:off x="107503" y="3075806"/>
            <a:ext cx="2520280" cy="1912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5477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279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987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11509"/>
            <a:ext cx="8352928" cy="6480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03598"/>
            <a:ext cx="8640960" cy="367240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251520" y="195486"/>
            <a:ext cx="8640960" cy="914400"/>
          </a:xfrm>
          <a:prstGeom prst="frame">
            <a:avLst>
              <a:gd name="adj1" fmla="val 9587"/>
            </a:avLst>
          </a:prstGeom>
          <a:solidFill>
            <a:srgbClr val="FC16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http://mir.zavantag.com/pars_docs/refs/38/37984/37984_html_170530c2.gif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10939" r="13336" b="8206"/>
          <a:stretch/>
        </p:blipFill>
        <p:spPr bwMode="auto">
          <a:xfrm flipH="1">
            <a:off x="107502" y="3939902"/>
            <a:ext cx="1368153" cy="10485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124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294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9501"/>
            <a:ext cx="8352928" cy="6480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8280" y="1275606"/>
            <a:ext cx="4038600" cy="360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34162" y="1275606"/>
            <a:ext cx="4038600" cy="360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251520" y="195486"/>
            <a:ext cx="8640960" cy="914400"/>
          </a:xfrm>
          <a:prstGeom prst="frame">
            <a:avLst>
              <a:gd name="adj1" fmla="val 9587"/>
            </a:avLst>
          </a:prstGeom>
          <a:solidFill>
            <a:srgbClr val="FC16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649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66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9501"/>
            <a:ext cx="8352928" cy="64807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251520" y="195486"/>
            <a:ext cx="8640960" cy="914400"/>
          </a:xfrm>
          <a:prstGeom prst="frame">
            <a:avLst>
              <a:gd name="adj1" fmla="val 9587"/>
            </a:avLst>
          </a:prstGeom>
          <a:solidFill>
            <a:srgbClr val="FC16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13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71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31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87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5C683-F9CD-42E7-85D4-C2C594C0840A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BE77B-1F70-4E85-AD26-89F1966F4CD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317"/>
            </a:avLst>
          </a:prstGeom>
          <a:solidFill>
            <a:srgbClr val="FC16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estedu.ru/test/matematika/9-klass/dlina-okruzhnosti-i-ploshhad-kruga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91510" y="1469611"/>
            <a:ext cx="7772400" cy="1102519"/>
          </a:xfrm>
        </p:spPr>
        <p:txBody>
          <a:bodyPr/>
          <a:lstStyle/>
          <a:p>
            <a:r>
              <a:rPr lang="ru-RU" dirty="0" smtClean="0"/>
              <a:t>Подготовка к ОГЭ.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411760" y="2139702"/>
            <a:ext cx="5968752" cy="131445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Площадь круга.</a:t>
            </a:r>
            <a:endParaRPr lang="ru-RU" sz="4800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723456"/>
              </p:ext>
            </p:extLst>
          </p:nvPr>
        </p:nvGraphicFramePr>
        <p:xfrm>
          <a:off x="467544" y="123478"/>
          <a:ext cx="5054294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Слайд" r:id="rId3" imgW="3642209" imgH="2730910" progId="PowerPoint.Slide.8">
                  <p:embed/>
                </p:oleObj>
              </mc:Choice>
              <mc:Fallback>
                <p:oleObj name="Слайд" r:id="rId3" imgW="3642209" imgH="2730910" progId="PowerPoint.Slide.8">
                  <p:embed/>
                  <p:pic>
                    <p:nvPicPr>
                      <p:cNvPr id="2150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23478"/>
                        <a:ext cx="5054294" cy="144016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9957" y="243393"/>
            <a:ext cx="530946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7200" b="1" cap="none" spc="0" dirty="0" smtClean="0">
                <a:ln/>
                <a:solidFill>
                  <a:schemeClr val="accent4"/>
                </a:solidFill>
                <a:effectLst/>
                <a:latin typeface="Bahnschrift Light" panose="020B0502040204020203" pitchFamily="34" charset="0"/>
              </a:rPr>
              <a:t>ГЕОМЕТРИЯ</a:t>
            </a:r>
            <a:endParaRPr lang="ru-RU" sz="7200" b="1" cap="none" spc="0" dirty="0">
              <a:ln/>
              <a:solidFill>
                <a:schemeClr val="accent4"/>
              </a:solidFill>
              <a:effectLst/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30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 Выберите верные утверждения: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8280" y="1275606"/>
            <a:ext cx="8696208" cy="36004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Если разделить площадь круга на длину окружности, являющейся его границей, всегда получится целое число.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Если радиус круга увеличить в 2 раза, то его площадь также увеличится в 2 раза.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Площадь круга радиуса </a:t>
            </a:r>
            <a:r>
              <a:rPr lang="en-US" dirty="0" smtClean="0"/>
              <a:t>R</a:t>
            </a:r>
            <a:r>
              <a:rPr lang="ru-RU" dirty="0" smtClean="0"/>
              <a:t> больше площади квадрата со стороной </a:t>
            </a:r>
            <a:r>
              <a:rPr lang="en-US" dirty="0" smtClean="0"/>
              <a:t>R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Существует круг, площадь которого равна квадрату его диаметра.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249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" y="339502"/>
            <a:ext cx="8819791" cy="648073"/>
          </a:xfrm>
        </p:spPr>
        <p:txBody>
          <a:bodyPr>
            <a:noAutofit/>
          </a:bodyPr>
          <a:lstStyle/>
          <a:p>
            <a:r>
              <a:rPr lang="ru-RU" sz="2800" dirty="0" smtClean="0"/>
              <a:t>8. Найдите площадь фигуры, образованной тремя полуокружностями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7099" y="1275606"/>
            <a:ext cx="4038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1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5486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9. Бабушка испекла 6 блинов для трех внуков. Алеше досталось 3 блина, диаметром 9 см каждый. Добрыне досталось 2 блина диаметром 12 см каждый, а Илье достался всего один блин, но диаметром 18 см. Чья порция оказалась самой большой по объему, если толщина у всех блинов одинаковая?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82440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" y="339502"/>
            <a:ext cx="8819791" cy="648073"/>
          </a:xfrm>
        </p:spPr>
        <p:txBody>
          <a:bodyPr>
            <a:noAutofit/>
          </a:bodyPr>
          <a:lstStyle/>
          <a:p>
            <a:r>
              <a:rPr lang="ru-RU" sz="2800" dirty="0" smtClean="0"/>
              <a:t>10. Найдите </a:t>
            </a:r>
            <a:r>
              <a:rPr lang="ru-RU" sz="2800" dirty="0"/>
              <a:t>площадь </a:t>
            </a:r>
            <a:r>
              <a:rPr lang="ru-RU" sz="2800" dirty="0" smtClean="0"/>
              <a:t>правильного шестиугольника, в который вписан круг площадью 75</a:t>
            </a:r>
            <a:r>
              <a:rPr lang="el-GR" sz="2800" dirty="0" smtClean="0"/>
              <a:t>π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428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1485900" y="205978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altLang="ru-RU" sz="3000" b="1" dirty="0">
                <a:solidFill>
                  <a:srgbClr val="339933"/>
                </a:solidFill>
                <a:latin typeface="Arial Unicode MS" panose="020B0604020202020204" pitchFamily="34" charset="-128"/>
              </a:rPr>
              <a:t>Проверочный тест</a:t>
            </a:r>
          </a:p>
        </p:txBody>
      </p:sp>
      <p:sp>
        <p:nvSpPr>
          <p:cNvPr id="21507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371600" y="628650"/>
            <a:ext cx="6286500" cy="4286250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1. Найдите угол правильного десятиугольника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    </a:t>
            </a:r>
            <a:r>
              <a:rPr lang="ru-RU" altLang="ru-RU" b="1" smtClean="0">
                <a:solidFill>
                  <a:srgbClr val="007976"/>
                </a:solidFill>
              </a:rPr>
              <a:t>1)  288°           2)  144°           3)  164°</a:t>
            </a:r>
            <a:r>
              <a:rPr lang="ru-RU" altLang="ru-RU" b="1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2. Найдите сторону правильного треугольника,  если радиус описанной около него окружности равен 2 м.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    </a:t>
            </a:r>
            <a:r>
              <a:rPr lang="ru-RU" altLang="ru-RU" b="1" smtClean="0">
                <a:solidFill>
                  <a:srgbClr val="007976"/>
                </a:solidFill>
              </a:rPr>
              <a:t>1)  2</a:t>
            </a:r>
            <a:r>
              <a:rPr lang="ru-RU" altLang="ru-RU" b="1" smtClean="0">
                <a:solidFill>
                  <a:srgbClr val="007976"/>
                </a:solidFill>
                <a:cs typeface="Arial" panose="020B0604020202020204" pitchFamily="34" charset="0"/>
              </a:rPr>
              <a:t>√3</a:t>
            </a:r>
            <a:r>
              <a:rPr lang="ru-RU" altLang="ru-RU" b="1" smtClean="0">
                <a:solidFill>
                  <a:srgbClr val="007976"/>
                </a:solidFill>
              </a:rPr>
              <a:t> </a:t>
            </a:r>
            <a:r>
              <a:rPr lang="ru-RU" altLang="ru-RU" b="1" i="1" smtClean="0">
                <a:solidFill>
                  <a:srgbClr val="007976"/>
                </a:solidFill>
              </a:rPr>
              <a:t>м </a:t>
            </a:r>
            <a:r>
              <a:rPr lang="ru-RU" altLang="ru-RU" b="1" smtClean="0">
                <a:solidFill>
                  <a:srgbClr val="007976"/>
                </a:solidFill>
              </a:rPr>
              <a:t>           2)  2 </a:t>
            </a:r>
            <a:r>
              <a:rPr lang="ru-RU" altLang="ru-RU" b="1" i="1" smtClean="0">
                <a:solidFill>
                  <a:srgbClr val="007976"/>
                </a:solidFill>
              </a:rPr>
              <a:t>м </a:t>
            </a:r>
            <a:r>
              <a:rPr lang="ru-RU" altLang="ru-RU" b="1" smtClean="0">
                <a:solidFill>
                  <a:srgbClr val="007976"/>
                </a:solidFill>
              </a:rPr>
              <a:t>          3)   6</a:t>
            </a:r>
            <a:r>
              <a:rPr lang="ru-RU" altLang="ru-RU" b="1" i="1" smtClean="0">
                <a:solidFill>
                  <a:srgbClr val="007976"/>
                </a:solidFill>
              </a:rPr>
              <a:t> м</a:t>
            </a:r>
            <a:endParaRPr lang="ru-RU" altLang="ru-RU" b="1" smtClean="0">
              <a:solidFill>
                <a:srgbClr val="007976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3. Найдите площадь кругового сектора радиуса 4 см, если его центральный угол равен 90°.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    </a:t>
            </a:r>
            <a:r>
              <a:rPr lang="ru-RU" altLang="ru-RU" b="1" smtClean="0">
                <a:solidFill>
                  <a:srgbClr val="007976"/>
                </a:solidFill>
              </a:rPr>
              <a:t>1)  </a:t>
            </a:r>
            <a:r>
              <a:rPr lang="ru-RU" altLang="ru-RU" b="1" i="1" smtClean="0">
                <a:solidFill>
                  <a:srgbClr val="007976"/>
                </a:solidFill>
              </a:rPr>
              <a:t>π</a:t>
            </a:r>
            <a:r>
              <a:rPr lang="ru-RU" altLang="ru-RU" b="1" smtClean="0">
                <a:solidFill>
                  <a:srgbClr val="007976"/>
                </a:solidFill>
              </a:rPr>
              <a:t>  </a:t>
            </a:r>
            <a:r>
              <a:rPr lang="ru-RU" altLang="ru-RU" b="1" i="1" smtClean="0">
                <a:solidFill>
                  <a:srgbClr val="007976"/>
                </a:solidFill>
              </a:rPr>
              <a:t>см</a:t>
            </a:r>
            <a:r>
              <a:rPr lang="ru-RU" altLang="ru-RU" b="1" smtClean="0">
                <a:solidFill>
                  <a:srgbClr val="007976"/>
                </a:solidFill>
              </a:rPr>
              <a:t>             2)   </a:t>
            </a:r>
            <a:r>
              <a:rPr lang="ru-RU" altLang="ru-RU" b="1" i="1" smtClean="0">
                <a:solidFill>
                  <a:srgbClr val="007976"/>
                </a:solidFill>
              </a:rPr>
              <a:t>4π</a:t>
            </a:r>
            <a:r>
              <a:rPr lang="ru-RU" altLang="ru-RU" b="1" smtClean="0">
                <a:solidFill>
                  <a:srgbClr val="007976"/>
                </a:solidFill>
              </a:rPr>
              <a:t> </a:t>
            </a:r>
            <a:r>
              <a:rPr lang="ru-RU" altLang="ru-RU" b="1" i="1" smtClean="0">
                <a:solidFill>
                  <a:srgbClr val="007976"/>
                </a:solidFill>
              </a:rPr>
              <a:t>см</a:t>
            </a:r>
            <a:r>
              <a:rPr lang="ru-RU" altLang="ru-RU" b="1" smtClean="0">
                <a:solidFill>
                  <a:srgbClr val="007976"/>
                </a:solidFill>
              </a:rPr>
              <a:t>     3)   </a:t>
            </a:r>
            <a:r>
              <a:rPr lang="ru-RU" altLang="ru-RU" b="1" i="1" smtClean="0">
                <a:solidFill>
                  <a:srgbClr val="007976"/>
                </a:solidFill>
              </a:rPr>
              <a:t>8π см</a:t>
            </a:r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b="1" smtClean="0"/>
              <a:t>4. Найдите радиус описанной около квадрата  окружности, если сторона квадрата равна 6 м.</a:t>
            </a:r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b="1" smtClean="0"/>
              <a:t>           </a:t>
            </a:r>
            <a:r>
              <a:rPr lang="ru-RU" altLang="ru-RU" b="1" smtClean="0">
                <a:solidFill>
                  <a:srgbClr val="007976"/>
                </a:solidFill>
              </a:rPr>
              <a:t>1)   6</a:t>
            </a:r>
            <a:r>
              <a:rPr lang="ru-RU" altLang="ru-RU" b="1" smtClean="0">
                <a:solidFill>
                  <a:srgbClr val="007976"/>
                </a:solidFill>
                <a:cs typeface="Arial" panose="020B0604020202020204" pitchFamily="34" charset="0"/>
              </a:rPr>
              <a:t>√</a:t>
            </a:r>
            <a:r>
              <a:rPr lang="ru-RU" altLang="ru-RU" b="1" smtClean="0">
                <a:solidFill>
                  <a:srgbClr val="007976"/>
                </a:solidFill>
              </a:rPr>
              <a:t>2 м         2)   12 м          3)   3</a:t>
            </a:r>
            <a:r>
              <a:rPr lang="ru-RU" altLang="ru-RU" b="1" smtClean="0">
                <a:solidFill>
                  <a:srgbClr val="007976"/>
                </a:solidFill>
                <a:cs typeface="Arial" panose="020B0604020202020204" pitchFamily="34" charset="0"/>
              </a:rPr>
              <a:t>√</a:t>
            </a:r>
            <a:r>
              <a:rPr lang="ru-RU" altLang="ru-RU" b="1" smtClean="0">
                <a:solidFill>
                  <a:srgbClr val="007976"/>
                </a:solidFill>
              </a:rPr>
              <a:t>2</a:t>
            </a:r>
            <a:r>
              <a:rPr lang="ru-RU" altLang="ru-RU" b="1" i="1" smtClean="0">
                <a:solidFill>
                  <a:srgbClr val="007976"/>
                </a:solidFill>
              </a:rPr>
              <a:t> </a:t>
            </a:r>
            <a:r>
              <a:rPr lang="ru-RU" altLang="ru-RU" b="1" smtClean="0">
                <a:solidFill>
                  <a:srgbClr val="007976"/>
                </a:solidFill>
              </a:rPr>
              <a:t>м</a:t>
            </a:r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b="1" smtClean="0"/>
              <a:t>5. Найдите радиус окружности, вписанной в правильный треугольник, если радиус описанной около него окружности равен 2 м.</a:t>
            </a:r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b="1" smtClean="0"/>
              <a:t>          </a:t>
            </a:r>
            <a:r>
              <a:rPr lang="ru-RU" altLang="ru-RU" b="1" smtClean="0">
                <a:solidFill>
                  <a:srgbClr val="007976"/>
                </a:solidFill>
              </a:rPr>
              <a:t>1)   1 м            2)   2 </a:t>
            </a:r>
            <a:r>
              <a:rPr lang="ru-RU" altLang="ru-RU" b="1" i="1" smtClean="0">
                <a:solidFill>
                  <a:srgbClr val="007976"/>
                </a:solidFill>
              </a:rPr>
              <a:t>м</a:t>
            </a:r>
            <a:r>
              <a:rPr lang="ru-RU" altLang="ru-RU" b="1" smtClean="0">
                <a:solidFill>
                  <a:srgbClr val="007976"/>
                </a:solidFill>
              </a:rPr>
              <a:t>            3)   4 м</a:t>
            </a:r>
            <a:endParaRPr lang="ru-RU" altLang="ru-RU" b="1" smtClean="0"/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b="1" smtClean="0"/>
              <a:t>6. Найдите длину дуги окружности радиуса 6 дм, если её градусная мера равна 120°.</a:t>
            </a:r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b="1" smtClean="0"/>
              <a:t>         </a:t>
            </a:r>
            <a:r>
              <a:rPr lang="ru-RU" altLang="ru-RU" b="1" smtClean="0">
                <a:solidFill>
                  <a:srgbClr val="007976"/>
                </a:solidFill>
              </a:rPr>
              <a:t>1)  2</a:t>
            </a:r>
            <a:r>
              <a:rPr lang="ru-RU" altLang="ru-RU" b="1" i="1" smtClean="0">
                <a:solidFill>
                  <a:srgbClr val="007976"/>
                </a:solidFill>
              </a:rPr>
              <a:t> π            </a:t>
            </a:r>
            <a:r>
              <a:rPr lang="ru-RU" altLang="ru-RU" b="1" smtClean="0">
                <a:solidFill>
                  <a:srgbClr val="007976"/>
                </a:solidFill>
              </a:rPr>
              <a:t> 2)   3</a:t>
            </a:r>
            <a:r>
              <a:rPr lang="ru-RU" altLang="ru-RU" b="1" i="1" smtClean="0">
                <a:solidFill>
                  <a:srgbClr val="007976"/>
                </a:solidFill>
              </a:rPr>
              <a:t> π</a:t>
            </a:r>
            <a:r>
              <a:rPr lang="ru-RU" altLang="ru-RU" b="1" smtClean="0">
                <a:solidFill>
                  <a:srgbClr val="007976"/>
                </a:solidFill>
              </a:rPr>
              <a:t>              3)   </a:t>
            </a:r>
            <a:r>
              <a:rPr lang="ru-RU" altLang="ru-RU" b="1" i="1" smtClean="0">
                <a:solidFill>
                  <a:srgbClr val="007976"/>
                </a:solidFill>
              </a:rPr>
              <a:t>4π</a:t>
            </a:r>
            <a:r>
              <a:rPr lang="ru-RU" altLang="ru-RU" smtClean="0"/>
              <a:t> </a:t>
            </a:r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900">
                <a:hlinkClick r:id="rId3"/>
              </a:rPr>
              <a:t>http://testedu.ru/test/matematika/9-klass/dlina-okruzhnosti-i-ploshhad-kruga.html</a:t>
            </a:r>
            <a:endParaRPr lang="ru-RU" altLang="ru-RU" sz="900"/>
          </a:p>
          <a:p>
            <a:pPr eaLnBrk="1" hangingPunct="1">
              <a:lnSpc>
                <a:spcPct val="90000"/>
              </a:lnSpc>
              <a:buFont typeface="Wingdings 3" panose="05040102010807070707" pitchFamily="18" charset="2"/>
              <a:buNone/>
            </a:pPr>
            <a:endParaRPr lang="ru-RU" altLang="ru-RU" sz="900"/>
          </a:p>
        </p:txBody>
      </p:sp>
      <p:sp>
        <p:nvSpPr>
          <p:cNvPr id="21508" name="Rectangle 17"/>
          <p:cNvSpPr>
            <a:spLocks noChangeArrowheads="1"/>
          </p:cNvSpPr>
          <p:nvPr/>
        </p:nvSpPr>
        <p:spPr bwMode="auto">
          <a:xfrm>
            <a:off x="1143001" y="-150041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3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Rectangle 19"/>
          <p:cNvSpPr>
            <a:spLocks noChangeArrowheads="1"/>
          </p:cNvSpPr>
          <p:nvPr/>
        </p:nvSpPr>
        <p:spPr bwMode="auto">
          <a:xfrm>
            <a:off x="1143001" y="-150041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3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1510" name="Object 23"/>
          <p:cNvGraphicFramePr>
            <a:graphicFrameLocks noChangeAspect="1"/>
          </p:cNvGraphicFramePr>
          <p:nvPr/>
        </p:nvGraphicFramePr>
        <p:xfrm>
          <a:off x="2286000" y="1047750"/>
          <a:ext cx="4572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Формула" r:id="rId4" imgW="114151" imgH="215619" progId="Equation.3">
                  <p:embed/>
                </p:oleObj>
              </mc:Choice>
              <mc:Fallback>
                <p:oleObj name="Формула" r:id="rId4" imgW="114151" imgH="215619" progId="Equation.3">
                  <p:embed/>
                  <p:pic>
                    <p:nvPicPr>
                      <p:cNvPr id="2151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047750"/>
                        <a:ext cx="4572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7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sz="3600">
                <a:solidFill>
                  <a:srgbClr val="CC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Ответы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39466" y="1762125"/>
            <a:ext cx="6172200" cy="1209675"/>
          </a:xfrm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ru-RU" sz="27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7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№ 1    № 2    № 3    № 4    № 5    № 6</a:t>
            </a:r>
          </a:p>
          <a:p>
            <a:pPr>
              <a:buNone/>
              <a:defRPr/>
            </a:pPr>
            <a:r>
              <a:rPr lang="ru-RU" sz="27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33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2      1       2       3       1       3</a:t>
            </a:r>
          </a:p>
        </p:txBody>
      </p:sp>
    </p:spTree>
    <p:extLst>
      <p:ext uri="{BB962C8B-B14F-4D97-AF65-F5344CB8AC3E}">
        <p14:creationId xmlns:p14="http://schemas.microsoft.com/office/powerpoint/2010/main" val="1008439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568033">
            <a:off x="433061" y="208933"/>
            <a:ext cx="1517851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5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4"/>
                </a:solidFill>
              </a:rPr>
              <a:t>Устно: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9367" y="416681"/>
            <a:ext cx="38525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chemeClr val="accent2">
                    <a:lumMod val="50000"/>
                  </a:schemeClr>
                </a:solidFill>
              </a:rPr>
              <a:t>Запишите формулу: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7829" y="993762"/>
            <a:ext cx="6150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Суммы углов правильного многоугольника;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3303" y="1363041"/>
            <a:ext cx="7232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Для вычисления угла правильного многоугольника;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3303" y="2105958"/>
            <a:ext cx="5626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Площади правильного многоугольника;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6097428" y="555181"/>
                <a:ext cx="1938288" cy="375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:r>
                  <a:rPr lang="ru-RU" b="1" dirty="0" smtClean="0">
                    <a:solidFill>
                      <a:srgbClr val="FF0000"/>
                    </a:solidFill>
                  </a:rPr>
                  <a:t>а</a:t>
                </a:r>
                <a:r>
                  <a:rPr lang="en-US" b="1" dirty="0" smtClean="0">
                    <a:solidFill>
                      <a:srgbClr val="FF0000"/>
                    </a:solidFill>
                  </a:rPr>
                  <a:t>n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𝟏𝟖𝟎</m:t>
                        </m:r>
                      </m:e>
                      <m:sup>
                        <m:r>
                          <a:rPr lang="en-US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7428" y="555181"/>
                <a:ext cx="1938288" cy="375552"/>
              </a:xfrm>
              <a:prstGeom prst="rect">
                <a:avLst/>
              </a:prstGeom>
              <a:blipFill>
                <a:blip r:embed="rId2"/>
                <a:stretch>
                  <a:fillRect l="-2516" t="-6452" r="-314" b="-241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193401" y="1655733"/>
                <a:ext cx="1938223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𝜶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  <m:sSup>
                        <m:sSup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𝟏𝟖𝟎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401" y="1655733"/>
                <a:ext cx="1938223" cy="612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521011" y="2020913"/>
                <a:ext cx="1696298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𝑷𝒓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𝒑𝒓</m:t>
                      </m:r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1011" y="2020913"/>
                <a:ext cx="1696298" cy="6109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513303" y="2698626"/>
            <a:ext cx="5647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Стороны правильного многоугольника;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46380" y="3505770"/>
            <a:ext cx="4490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Радиус вписанной окружности;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128128" y="2637715"/>
                <a:ext cx="2010359" cy="655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𝑹𝒔𝒊𝒏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𝟏𝟖𝟎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p>
                          </m:sSup>
                        </m:num>
                        <m:den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8128" y="2637715"/>
                <a:ext cx="2010359" cy="6551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874403" y="3315973"/>
                <a:ext cx="1750736" cy="655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𝑹𝒄𝒐𝒔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𝟏𝟖𝟎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p>
                          </m:sSup>
                        </m:num>
                        <m:den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4403" y="3315973"/>
                <a:ext cx="1750736" cy="6551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53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568033">
            <a:off x="433061" y="208933"/>
            <a:ext cx="1517851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5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4"/>
                </a:solidFill>
              </a:rPr>
              <a:t>Устно: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9367" y="416681"/>
            <a:ext cx="385253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chemeClr val="accent2">
                    <a:lumMod val="50000"/>
                  </a:schemeClr>
                </a:solidFill>
              </a:rPr>
              <a:t>Запишите формулу: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1922" y="1071038"/>
            <a:ext cx="2992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Длины окружности;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6493" y="1555864"/>
            <a:ext cx="3662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Длины дуги окружности;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6493" y="2133169"/>
            <a:ext cx="2344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Площади круга;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392105" y="1117203"/>
                <a:ext cx="11400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𝑹</m:t>
                      </m:r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105" y="1117203"/>
                <a:ext cx="1140056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533566" y="1509619"/>
                <a:ext cx="1523109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𝒍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𝑹</m:t>
                          </m:r>
                        </m:num>
                        <m:den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𝟏𝟖𝟎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p>
                          </m:sSup>
                        </m:den>
                      </m:f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𝜶</m:t>
                      </m:r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566" y="1509619"/>
                <a:ext cx="1523109" cy="6109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520270" y="2204047"/>
                <a:ext cx="1099916" cy="375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0270" y="2204047"/>
                <a:ext cx="1099916" cy="3755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736493" y="2841738"/>
            <a:ext cx="4178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Площади кругового сектора.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958895" y="2884779"/>
                <a:ext cx="1569597" cy="655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𝟑𝟔𝟎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p>
                          </m:sSup>
                        </m:den>
                      </m:f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𝜶</m:t>
                      </m:r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8895" y="2884779"/>
                <a:ext cx="1569597" cy="6551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325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251520" y="267494"/>
                <a:ext cx="8352928" cy="648073"/>
              </a:xfrm>
            </p:spPr>
            <p:txBody>
              <a:bodyPr>
                <a:noAutofit/>
              </a:bodyPr>
              <a:lstStyle/>
              <a:p>
                <a:r>
                  <a:rPr lang="ru-RU" sz="2800" dirty="0" smtClean="0"/>
                  <a:t>1. Найдите площадь круга, если его радиус равен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</m:rad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51520" y="267494"/>
                <a:ext cx="8352928" cy="648073"/>
              </a:xfrm>
              <a:blipFill>
                <a:blip r:embed="rId2"/>
                <a:stretch>
                  <a:fillRect l="-73" t="-188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7675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8352928" cy="648073"/>
          </a:xfrm>
        </p:spPr>
        <p:txBody>
          <a:bodyPr>
            <a:noAutofit/>
          </a:bodyPr>
          <a:lstStyle/>
          <a:p>
            <a:r>
              <a:rPr lang="ru-RU" sz="2400" dirty="0" smtClean="0"/>
              <a:t>2. На клетчатой бумаге изображен круг. Найдите площадь закрашенного сектора, если площадь круга равна 34.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1203598"/>
            <a:ext cx="3232200" cy="3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62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8604448" cy="648073"/>
          </a:xfrm>
        </p:spPr>
        <p:txBody>
          <a:bodyPr>
            <a:noAutofit/>
          </a:bodyPr>
          <a:lstStyle/>
          <a:p>
            <a:r>
              <a:rPr lang="ru-RU" sz="2400" dirty="0"/>
              <a:t>3</a:t>
            </a:r>
            <a:r>
              <a:rPr lang="ru-RU" sz="2400" dirty="0" smtClean="0"/>
              <a:t>. На клетчатой бумаге изображен два круга. Найдите площадь внешнего круга, если площадь внутреннего круга равна 7.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1563638"/>
            <a:ext cx="2758046" cy="273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367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8604448" cy="648073"/>
          </a:xfrm>
        </p:spPr>
        <p:txBody>
          <a:bodyPr>
            <a:noAutofit/>
          </a:bodyPr>
          <a:lstStyle/>
          <a:p>
            <a:r>
              <a:rPr lang="ru-RU" sz="2400" dirty="0"/>
              <a:t>4</a:t>
            </a:r>
            <a:r>
              <a:rPr lang="ru-RU" sz="2400" dirty="0" smtClean="0"/>
              <a:t>. На клетчатой бумаге изображен два круга. Найдите площадь внутреннего круга, если площадь внешнего круга равна 75.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1419622"/>
            <a:ext cx="2818354" cy="2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58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39502"/>
            <a:ext cx="9036496" cy="648073"/>
          </a:xfrm>
        </p:spPr>
        <p:txBody>
          <a:bodyPr>
            <a:noAutofit/>
          </a:bodyPr>
          <a:lstStyle/>
          <a:p>
            <a:r>
              <a:rPr lang="ru-RU" sz="2400" dirty="0"/>
              <a:t>5</a:t>
            </a:r>
            <a:r>
              <a:rPr lang="ru-RU" sz="2400" dirty="0" smtClean="0"/>
              <a:t>. На клетчатой бумаге изображен два круга. Площадь </a:t>
            </a:r>
            <a:r>
              <a:rPr lang="ru-RU" sz="2400" dirty="0"/>
              <a:t>внутреннего </a:t>
            </a:r>
            <a:r>
              <a:rPr lang="ru-RU" sz="2400" dirty="0" smtClean="0"/>
              <a:t>круга равна 4. Найдите площадь заштрихованной фигуры.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491630"/>
            <a:ext cx="3094173" cy="310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61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39502"/>
            <a:ext cx="9036496" cy="648073"/>
          </a:xfrm>
        </p:spPr>
        <p:txBody>
          <a:bodyPr>
            <a:noAutofit/>
          </a:bodyPr>
          <a:lstStyle/>
          <a:p>
            <a:r>
              <a:rPr lang="ru-RU" sz="2400" dirty="0" smtClean="0"/>
              <a:t>6. На клетчатой бумаге изображен три круга. Площадь самого маленького из них равна 16. Найдите площадь внешнего круга.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1491630"/>
            <a:ext cx="2996603" cy="301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179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539</Words>
  <Application>Microsoft Office PowerPoint</Application>
  <PresentationFormat>Экран (16:9)</PresentationFormat>
  <Paragraphs>56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 Unicode MS</vt:lpstr>
      <vt:lpstr>Arial</vt:lpstr>
      <vt:lpstr>Bahnschrift Light</vt:lpstr>
      <vt:lpstr>Calibri</vt:lpstr>
      <vt:lpstr>Cambria Math</vt:lpstr>
      <vt:lpstr>Wingdings 3</vt:lpstr>
      <vt:lpstr>Тема Office</vt:lpstr>
      <vt:lpstr>Слайд</vt:lpstr>
      <vt:lpstr>Формула</vt:lpstr>
      <vt:lpstr>Подготовка к ОГЭ.</vt:lpstr>
      <vt:lpstr>Презентация PowerPoint</vt:lpstr>
      <vt:lpstr>Презентация PowerPoint</vt:lpstr>
      <vt:lpstr>1. Найдите площадь круга, если его радиус равен 3/√π</vt:lpstr>
      <vt:lpstr>2. На клетчатой бумаге изображен круг. Найдите площадь закрашенного сектора, если площадь круга равна 34.</vt:lpstr>
      <vt:lpstr>3. На клетчатой бумаге изображен два круга. Найдите площадь внешнего круга, если площадь внутреннего круга равна 7.</vt:lpstr>
      <vt:lpstr>4. На клетчатой бумаге изображен два круга. Найдите площадь внутреннего круга, если площадь внешнего круга равна 75.</vt:lpstr>
      <vt:lpstr>5. На клетчатой бумаге изображен два круга. Площадь внутреннего круга равна 4. Найдите площадь заштрихованной фигуры.</vt:lpstr>
      <vt:lpstr>6. На клетчатой бумаге изображен три круга. Площадь самого маленького из них равна 16. Найдите площадь внешнего круга.</vt:lpstr>
      <vt:lpstr>7. Выберите верные утверждения:</vt:lpstr>
      <vt:lpstr>8. Найдите площадь фигуры, образованной тремя полуокружностями</vt:lpstr>
      <vt:lpstr>Презентация PowerPoint</vt:lpstr>
      <vt:lpstr>10. Найдите площадь правильного шестиугольника, в который вписан круг площадью 75π.</vt:lpstr>
      <vt:lpstr>Проверочный тест</vt:lpstr>
      <vt:lpstr>Ответы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OEM</cp:lastModifiedBy>
  <cp:revision>19</cp:revision>
  <cp:lastPrinted>2022-01-24T15:59:12Z</cp:lastPrinted>
  <dcterms:created xsi:type="dcterms:W3CDTF">2019-08-11T12:54:09Z</dcterms:created>
  <dcterms:modified xsi:type="dcterms:W3CDTF">2022-01-24T16:01:14Z</dcterms:modified>
</cp:coreProperties>
</file>