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9" r:id="rId3"/>
    <p:sldId id="262" r:id="rId4"/>
    <p:sldId id="274" r:id="rId5"/>
    <p:sldId id="265" r:id="rId6"/>
    <p:sldId id="266" r:id="rId7"/>
    <p:sldId id="267" r:id="rId8"/>
    <p:sldId id="268" r:id="rId9"/>
    <p:sldId id="269" r:id="rId10"/>
    <p:sldId id="270" r:id="rId11"/>
    <p:sldId id="278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009900"/>
    <a:srgbClr val="FFCC00"/>
    <a:srgbClr val="FFFF99"/>
    <a:srgbClr val="FF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>
      <p:cViewPr varScale="1">
        <p:scale>
          <a:sx n="75" d="100"/>
          <a:sy n="75" d="100"/>
        </p:scale>
        <p:origin x="100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9BDEE8-08A0-4E61-8D1B-6FC725ACBA5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0A0037-12AE-40C3-8676-6C8CC9E6F89B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полифункциональной</a:t>
          </a:r>
          <a:endParaRPr lang="ru-RU" b="1" dirty="0"/>
        </a:p>
      </dgm:t>
    </dgm:pt>
    <dgm:pt modelId="{C13DF338-06D6-4F83-BB07-CD5C6890DC96}" type="parTrans" cxnId="{96991712-BD36-43AF-B8D9-5512C102B4B7}">
      <dgm:prSet/>
      <dgm:spPr/>
      <dgm:t>
        <a:bodyPr/>
        <a:lstStyle/>
        <a:p>
          <a:endParaRPr lang="ru-RU"/>
        </a:p>
      </dgm:t>
    </dgm:pt>
    <dgm:pt modelId="{1F90E501-90DE-4B49-B3B3-30E0F15D20EB}" type="sibTrans" cxnId="{96991712-BD36-43AF-B8D9-5512C102B4B7}">
      <dgm:prSet/>
      <dgm:spPr/>
      <dgm:t>
        <a:bodyPr/>
        <a:lstStyle/>
        <a:p>
          <a:endParaRPr lang="ru-RU"/>
        </a:p>
      </dgm:t>
    </dgm:pt>
    <dgm:pt modelId="{A41514A3-3E21-4A04-B4AB-BE68A887FFC1}">
      <dgm:prSet phldrT="[Текст]"/>
      <dgm:spPr>
        <a:solidFill>
          <a:schemeClr val="accent6">
            <a:lumMod val="5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доступной</a:t>
          </a:r>
          <a:endParaRPr lang="ru-RU" b="1" dirty="0"/>
        </a:p>
      </dgm:t>
    </dgm:pt>
    <dgm:pt modelId="{53F9AEBD-6DE9-49F4-93CF-D6144D73B6F1}" type="parTrans" cxnId="{2C9E2395-06F0-4F01-BFDF-160D70CD7278}">
      <dgm:prSet/>
      <dgm:spPr/>
      <dgm:t>
        <a:bodyPr/>
        <a:lstStyle/>
        <a:p>
          <a:endParaRPr lang="ru-RU"/>
        </a:p>
      </dgm:t>
    </dgm:pt>
    <dgm:pt modelId="{66FFE61E-AD2D-4735-B47B-143D5F6DBA05}" type="sibTrans" cxnId="{2C9E2395-06F0-4F01-BFDF-160D70CD7278}">
      <dgm:prSet/>
      <dgm:spPr/>
      <dgm:t>
        <a:bodyPr/>
        <a:lstStyle/>
        <a:p>
          <a:endParaRPr lang="ru-RU"/>
        </a:p>
      </dgm:t>
    </dgm:pt>
    <dgm:pt modelId="{C82067FB-8785-4635-9339-D71A05D34438}">
      <dgm:prSet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трансформируемой</a:t>
          </a:r>
          <a:endParaRPr lang="ru-RU" b="1" dirty="0"/>
        </a:p>
      </dgm:t>
    </dgm:pt>
    <dgm:pt modelId="{7AD3229A-238E-416D-AF06-C5A013A10868}" type="parTrans" cxnId="{B0C48308-EABB-4D1E-BEE6-6485D2FF3AF3}">
      <dgm:prSet/>
      <dgm:spPr/>
      <dgm:t>
        <a:bodyPr/>
        <a:lstStyle/>
        <a:p>
          <a:endParaRPr lang="ru-RU"/>
        </a:p>
      </dgm:t>
    </dgm:pt>
    <dgm:pt modelId="{C2EFA3D0-373A-4FE9-8B55-EC1DA3CD0AE2}" type="sibTrans" cxnId="{B0C48308-EABB-4D1E-BEE6-6485D2FF3AF3}">
      <dgm:prSet/>
      <dgm:spPr/>
      <dgm:t>
        <a:bodyPr/>
        <a:lstStyle/>
        <a:p>
          <a:endParaRPr lang="ru-RU"/>
        </a:p>
      </dgm:t>
    </dgm:pt>
    <dgm:pt modelId="{06D80A41-75C7-4BB4-BEF4-37174CC8E256}">
      <dgm:prSet/>
      <dgm:spPr>
        <a:solidFill>
          <a:schemeClr val="tx2">
            <a:lumMod val="60000"/>
            <a:lumOff val="4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dirty="0" smtClean="0"/>
            <a:t>содержательно-насыщенной</a:t>
          </a:r>
          <a:endParaRPr lang="ru-RU" b="1" dirty="0"/>
        </a:p>
      </dgm:t>
    </dgm:pt>
    <dgm:pt modelId="{35F170EA-0548-4A4B-ADC5-0E4E9BC1826F}" type="parTrans" cxnId="{97DBC428-1DC3-4341-81EA-799363D6B940}">
      <dgm:prSet/>
      <dgm:spPr/>
      <dgm:t>
        <a:bodyPr/>
        <a:lstStyle/>
        <a:p>
          <a:endParaRPr lang="ru-RU"/>
        </a:p>
      </dgm:t>
    </dgm:pt>
    <dgm:pt modelId="{B330CA5B-3E3D-414A-9066-5506DDC6B9E2}" type="sibTrans" cxnId="{97DBC428-1DC3-4341-81EA-799363D6B940}">
      <dgm:prSet/>
      <dgm:spPr/>
      <dgm:t>
        <a:bodyPr/>
        <a:lstStyle/>
        <a:p>
          <a:endParaRPr lang="ru-RU"/>
        </a:p>
      </dgm:t>
    </dgm:pt>
    <dgm:pt modelId="{FDDB28F7-E333-4F32-8D86-D32C2669E97E}">
      <dgm:prSet/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вариативной</a:t>
          </a:r>
          <a:endParaRPr lang="ru-RU" b="1" dirty="0"/>
        </a:p>
      </dgm:t>
    </dgm:pt>
    <dgm:pt modelId="{9B8B09B4-456B-4C11-ACF7-835C58D3D194}" type="parTrans" cxnId="{B05B7E4C-A5B1-4748-B89D-47704A97FC95}">
      <dgm:prSet/>
      <dgm:spPr/>
      <dgm:t>
        <a:bodyPr/>
        <a:lstStyle/>
        <a:p>
          <a:endParaRPr lang="ru-RU"/>
        </a:p>
      </dgm:t>
    </dgm:pt>
    <dgm:pt modelId="{30835DCD-C912-4405-90FA-9997CF3AAC4C}" type="sibTrans" cxnId="{B05B7E4C-A5B1-4748-B89D-47704A97FC95}">
      <dgm:prSet/>
      <dgm:spPr/>
      <dgm:t>
        <a:bodyPr/>
        <a:lstStyle/>
        <a:p>
          <a:endParaRPr lang="ru-RU"/>
        </a:p>
      </dgm:t>
    </dgm:pt>
    <dgm:pt modelId="{9AB0A266-8AFB-4EA3-87A8-50C1CD39BE93}">
      <dgm:prSet/>
      <dgm:spPr>
        <a:solidFill>
          <a:schemeClr val="accent5">
            <a:lumMod val="5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безопасной </a:t>
          </a:r>
          <a:endParaRPr lang="ru-RU" b="1" dirty="0"/>
        </a:p>
      </dgm:t>
    </dgm:pt>
    <dgm:pt modelId="{654E710D-0EDC-428F-B099-24429F45695A}" type="parTrans" cxnId="{8FA4D30D-1DDE-431D-8B41-CBB37B1CCB03}">
      <dgm:prSet/>
      <dgm:spPr/>
      <dgm:t>
        <a:bodyPr/>
        <a:lstStyle/>
        <a:p>
          <a:endParaRPr lang="ru-RU"/>
        </a:p>
      </dgm:t>
    </dgm:pt>
    <dgm:pt modelId="{2919CB56-30A5-4E3D-BC81-14831EF66F73}" type="sibTrans" cxnId="{8FA4D30D-1DDE-431D-8B41-CBB37B1CCB03}">
      <dgm:prSet/>
      <dgm:spPr/>
      <dgm:t>
        <a:bodyPr/>
        <a:lstStyle/>
        <a:p>
          <a:endParaRPr lang="ru-RU"/>
        </a:p>
      </dgm:t>
    </dgm:pt>
    <dgm:pt modelId="{318DD10F-FA77-44BB-99DA-5FB184566535}" type="pres">
      <dgm:prSet presAssocID="{7A9BDEE8-08A0-4E61-8D1B-6FC725ACBA5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DBEEA5B-AB94-43BB-A7FC-FCD8357226E4}" type="pres">
      <dgm:prSet presAssocID="{7A9BDEE8-08A0-4E61-8D1B-6FC725ACBA57}" presName="Name1" presStyleCnt="0"/>
      <dgm:spPr/>
    </dgm:pt>
    <dgm:pt modelId="{7402FCCB-F4A1-477E-A7F9-063F69400C60}" type="pres">
      <dgm:prSet presAssocID="{7A9BDEE8-08A0-4E61-8D1B-6FC725ACBA57}" presName="cycle" presStyleCnt="0"/>
      <dgm:spPr/>
    </dgm:pt>
    <dgm:pt modelId="{490930E4-A093-49EE-AA58-0B3850662076}" type="pres">
      <dgm:prSet presAssocID="{7A9BDEE8-08A0-4E61-8D1B-6FC725ACBA57}" presName="srcNode" presStyleLbl="node1" presStyleIdx="0" presStyleCnt="6"/>
      <dgm:spPr/>
    </dgm:pt>
    <dgm:pt modelId="{D3BF6BEA-F023-4B54-AC89-4EABD3C03146}" type="pres">
      <dgm:prSet presAssocID="{7A9BDEE8-08A0-4E61-8D1B-6FC725ACBA57}" presName="conn" presStyleLbl="parChTrans1D2" presStyleIdx="0" presStyleCnt="1"/>
      <dgm:spPr/>
      <dgm:t>
        <a:bodyPr/>
        <a:lstStyle/>
        <a:p>
          <a:endParaRPr lang="ru-RU"/>
        </a:p>
      </dgm:t>
    </dgm:pt>
    <dgm:pt modelId="{38AC59E7-DFEF-4C0D-95F5-57323E8AD402}" type="pres">
      <dgm:prSet presAssocID="{7A9BDEE8-08A0-4E61-8D1B-6FC725ACBA57}" presName="extraNode" presStyleLbl="node1" presStyleIdx="0" presStyleCnt="6"/>
      <dgm:spPr/>
    </dgm:pt>
    <dgm:pt modelId="{3445DFFB-207A-48B3-953C-A005F4B32581}" type="pres">
      <dgm:prSet presAssocID="{7A9BDEE8-08A0-4E61-8D1B-6FC725ACBA57}" presName="dstNode" presStyleLbl="node1" presStyleIdx="0" presStyleCnt="6"/>
      <dgm:spPr/>
    </dgm:pt>
    <dgm:pt modelId="{A9FB545B-5A3D-4D1C-BA35-91A5956263C5}" type="pres">
      <dgm:prSet presAssocID="{06D80A41-75C7-4BB4-BEF4-37174CC8E25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EBF1F8-80F9-49DF-B24C-A4EC7A402A17}" type="pres">
      <dgm:prSet presAssocID="{06D80A41-75C7-4BB4-BEF4-37174CC8E256}" presName="accent_1" presStyleCnt="0"/>
      <dgm:spPr/>
    </dgm:pt>
    <dgm:pt modelId="{93389351-A2D4-4158-8E15-61620A6FDCF2}" type="pres">
      <dgm:prSet presAssocID="{06D80A41-75C7-4BB4-BEF4-37174CC8E256}" presName="accentRepeatNode" presStyleLbl="solidFgAcc1" presStyleIdx="0" presStyleCnt="6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</dgm:pt>
    <dgm:pt modelId="{61AA9F6E-B1EB-4676-9CED-87A2A0B25D1D}" type="pres">
      <dgm:prSet presAssocID="{C82067FB-8785-4635-9339-D71A05D3443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6B611-37C9-4C2A-85AA-F4CC8A5D7BC1}" type="pres">
      <dgm:prSet presAssocID="{C82067FB-8785-4635-9339-D71A05D34438}" presName="accent_2" presStyleCnt="0"/>
      <dgm:spPr/>
    </dgm:pt>
    <dgm:pt modelId="{8479D05D-B0C8-4791-AE52-9F5771546457}" type="pres">
      <dgm:prSet presAssocID="{C82067FB-8785-4635-9339-D71A05D34438}" presName="accentRepeatNode" presStyleLbl="solidFgAcc1" presStyleIdx="1" presStyleCnt="6"/>
      <dgm:spPr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75000"/>
            </a:schemeClr>
          </a:solidFill>
        </a:ln>
      </dgm:spPr>
    </dgm:pt>
    <dgm:pt modelId="{9CBE8F4A-7A7C-49A1-A2F1-8BEC1AF3A1DB}" type="pres">
      <dgm:prSet presAssocID="{2E0A0037-12AE-40C3-8676-6C8CC9E6F89B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9372E-FDF2-4463-809E-C699013FC8A0}" type="pres">
      <dgm:prSet presAssocID="{2E0A0037-12AE-40C3-8676-6C8CC9E6F89B}" presName="accent_3" presStyleCnt="0"/>
      <dgm:spPr/>
    </dgm:pt>
    <dgm:pt modelId="{A23CFAAB-55BB-4929-A421-6D71053F1CF3}" type="pres">
      <dgm:prSet presAssocID="{2E0A0037-12AE-40C3-8676-6C8CC9E6F89B}" presName="accentRepeatNode" presStyleLbl="solidFgAcc1" presStyleIdx="2" presStyleCnt="6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</dgm:pt>
    <dgm:pt modelId="{70BAA78F-54EE-4A2F-A905-E150FDC61160}" type="pres">
      <dgm:prSet presAssocID="{FDDB28F7-E333-4F32-8D86-D32C2669E97E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9D426-0BD3-46BB-AC76-EDBEA9661F80}" type="pres">
      <dgm:prSet presAssocID="{FDDB28F7-E333-4F32-8D86-D32C2669E97E}" presName="accent_4" presStyleCnt="0"/>
      <dgm:spPr/>
    </dgm:pt>
    <dgm:pt modelId="{707E4234-B6DE-425A-BDD7-CB6D0B1A954A}" type="pres">
      <dgm:prSet presAssocID="{FDDB28F7-E333-4F32-8D86-D32C2669E97E}" presName="accentRepeatNode" presStyleLbl="solidFgAcc1" presStyleIdx="3" presStyleCnt="6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75000"/>
            </a:schemeClr>
          </a:solidFill>
        </a:ln>
      </dgm:spPr>
    </dgm:pt>
    <dgm:pt modelId="{1D87EF1B-9E4F-45DA-A518-AE9CA5BDF16A}" type="pres">
      <dgm:prSet presAssocID="{A41514A3-3E21-4A04-B4AB-BE68A887FFC1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5B383-A17E-470D-921C-4EE90B422CB4}" type="pres">
      <dgm:prSet presAssocID="{A41514A3-3E21-4A04-B4AB-BE68A887FFC1}" presName="accent_5" presStyleCnt="0"/>
      <dgm:spPr/>
    </dgm:pt>
    <dgm:pt modelId="{54CA4984-F00A-466A-9489-3FB269FFDC26}" type="pres">
      <dgm:prSet presAssocID="{A41514A3-3E21-4A04-B4AB-BE68A887FFC1}" presName="accentRepeatNode" presStyleLbl="solidFgAcc1" presStyleIdx="4" presStyleCnt="6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</dgm:spPr>
    </dgm:pt>
    <dgm:pt modelId="{C1819281-7644-449A-82D6-54C35F6C5AFD}" type="pres">
      <dgm:prSet presAssocID="{9AB0A266-8AFB-4EA3-87A8-50C1CD39BE93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648F2-29E3-435B-8691-8C7FF643E6A0}" type="pres">
      <dgm:prSet presAssocID="{9AB0A266-8AFB-4EA3-87A8-50C1CD39BE93}" presName="accent_6" presStyleCnt="0"/>
      <dgm:spPr/>
    </dgm:pt>
    <dgm:pt modelId="{3060B011-37EC-4106-8F6C-702A9CAE7760}" type="pres">
      <dgm:prSet presAssocID="{9AB0A266-8AFB-4EA3-87A8-50C1CD39BE93}" presName="accentRepeatNode" presStyleLbl="solidFgAcc1" presStyleIdx="5" presStyleCnt="6"/>
      <dgm:spPr>
        <a:solidFill>
          <a:schemeClr val="accent5">
            <a:lumMod val="60000"/>
            <a:lumOff val="40000"/>
          </a:schemeClr>
        </a:solidFill>
      </dgm:spPr>
    </dgm:pt>
  </dgm:ptLst>
  <dgm:cxnLst>
    <dgm:cxn modelId="{97DBC428-1DC3-4341-81EA-799363D6B940}" srcId="{7A9BDEE8-08A0-4E61-8D1B-6FC725ACBA57}" destId="{06D80A41-75C7-4BB4-BEF4-37174CC8E256}" srcOrd="0" destOrd="0" parTransId="{35F170EA-0548-4A4B-ADC5-0E4E9BC1826F}" sibTransId="{B330CA5B-3E3D-414A-9066-5506DDC6B9E2}"/>
    <dgm:cxn modelId="{673F5841-C001-4193-90E1-C3EE1F9DAD5A}" type="presOf" srcId="{A41514A3-3E21-4A04-B4AB-BE68A887FFC1}" destId="{1D87EF1B-9E4F-45DA-A518-AE9CA5BDF16A}" srcOrd="0" destOrd="0" presId="urn:microsoft.com/office/officeart/2008/layout/VerticalCurvedList"/>
    <dgm:cxn modelId="{8FA4D30D-1DDE-431D-8B41-CBB37B1CCB03}" srcId="{7A9BDEE8-08A0-4E61-8D1B-6FC725ACBA57}" destId="{9AB0A266-8AFB-4EA3-87A8-50C1CD39BE93}" srcOrd="5" destOrd="0" parTransId="{654E710D-0EDC-428F-B099-24429F45695A}" sibTransId="{2919CB56-30A5-4E3D-BC81-14831EF66F73}"/>
    <dgm:cxn modelId="{C949F002-1065-4DCB-BEEE-90D3F087CB23}" type="presOf" srcId="{FDDB28F7-E333-4F32-8D86-D32C2669E97E}" destId="{70BAA78F-54EE-4A2F-A905-E150FDC61160}" srcOrd="0" destOrd="0" presId="urn:microsoft.com/office/officeart/2008/layout/VerticalCurvedList"/>
    <dgm:cxn modelId="{D16A2A0C-4430-407D-9233-BEBC1116A71D}" type="presOf" srcId="{7A9BDEE8-08A0-4E61-8D1B-6FC725ACBA57}" destId="{318DD10F-FA77-44BB-99DA-5FB184566535}" srcOrd="0" destOrd="0" presId="urn:microsoft.com/office/officeart/2008/layout/VerticalCurvedList"/>
    <dgm:cxn modelId="{2C9E2395-06F0-4F01-BFDF-160D70CD7278}" srcId="{7A9BDEE8-08A0-4E61-8D1B-6FC725ACBA57}" destId="{A41514A3-3E21-4A04-B4AB-BE68A887FFC1}" srcOrd="4" destOrd="0" parTransId="{53F9AEBD-6DE9-49F4-93CF-D6144D73B6F1}" sibTransId="{66FFE61E-AD2D-4735-B47B-143D5F6DBA05}"/>
    <dgm:cxn modelId="{E92F3BDB-64CB-4952-903C-0D1911045326}" type="presOf" srcId="{06D80A41-75C7-4BB4-BEF4-37174CC8E256}" destId="{A9FB545B-5A3D-4D1C-BA35-91A5956263C5}" srcOrd="0" destOrd="0" presId="urn:microsoft.com/office/officeart/2008/layout/VerticalCurvedList"/>
    <dgm:cxn modelId="{B0C48308-EABB-4D1E-BEE6-6485D2FF3AF3}" srcId="{7A9BDEE8-08A0-4E61-8D1B-6FC725ACBA57}" destId="{C82067FB-8785-4635-9339-D71A05D34438}" srcOrd="1" destOrd="0" parTransId="{7AD3229A-238E-416D-AF06-C5A013A10868}" sibTransId="{C2EFA3D0-373A-4FE9-8B55-EC1DA3CD0AE2}"/>
    <dgm:cxn modelId="{B05B7E4C-A5B1-4748-B89D-47704A97FC95}" srcId="{7A9BDEE8-08A0-4E61-8D1B-6FC725ACBA57}" destId="{FDDB28F7-E333-4F32-8D86-D32C2669E97E}" srcOrd="3" destOrd="0" parTransId="{9B8B09B4-456B-4C11-ACF7-835C58D3D194}" sibTransId="{30835DCD-C912-4405-90FA-9997CF3AAC4C}"/>
    <dgm:cxn modelId="{96991712-BD36-43AF-B8D9-5512C102B4B7}" srcId="{7A9BDEE8-08A0-4E61-8D1B-6FC725ACBA57}" destId="{2E0A0037-12AE-40C3-8676-6C8CC9E6F89B}" srcOrd="2" destOrd="0" parTransId="{C13DF338-06D6-4F83-BB07-CD5C6890DC96}" sibTransId="{1F90E501-90DE-4B49-B3B3-30E0F15D20EB}"/>
    <dgm:cxn modelId="{C953F5CC-13A1-43A3-9E01-3BC665115CE9}" type="presOf" srcId="{2E0A0037-12AE-40C3-8676-6C8CC9E6F89B}" destId="{9CBE8F4A-7A7C-49A1-A2F1-8BEC1AF3A1DB}" srcOrd="0" destOrd="0" presId="urn:microsoft.com/office/officeart/2008/layout/VerticalCurvedList"/>
    <dgm:cxn modelId="{68235B05-3DAA-4B80-B7DC-1AB03594CAF0}" type="presOf" srcId="{C82067FB-8785-4635-9339-D71A05D34438}" destId="{61AA9F6E-B1EB-4676-9CED-87A2A0B25D1D}" srcOrd="0" destOrd="0" presId="urn:microsoft.com/office/officeart/2008/layout/VerticalCurvedList"/>
    <dgm:cxn modelId="{1956416A-EDDF-49C3-957D-333A48B3DDE4}" type="presOf" srcId="{B330CA5B-3E3D-414A-9066-5506DDC6B9E2}" destId="{D3BF6BEA-F023-4B54-AC89-4EABD3C03146}" srcOrd="0" destOrd="0" presId="urn:microsoft.com/office/officeart/2008/layout/VerticalCurvedList"/>
    <dgm:cxn modelId="{FBCD7758-1628-4E7B-994F-9F86D0E6D96A}" type="presOf" srcId="{9AB0A266-8AFB-4EA3-87A8-50C1CD39BE93}" destId="{C1819281-7644-449A-82D6-54C35F6C5AFD}" srcOrd="0" destOrd="0" presId="urn:microsoft.com/office/officeart/2008/layout/VerticalCurvedList"/>
    <dgm:cxn modelId="{8B2F35D4-8F5C-4287-A6F9-807E2DE1B033}" type="presParOf" srcId="{318DD10F-FA77-44BB-99DA-5FB184566535}" destId="{2DBEEA5B-AB94-43BB-A7FC-FCD8357226E4}" srcOrd="0" destOrd="0" presId="urn:microsoft.com/office/officeart/2008/layout/VerticalCurvedList"/>
    <dgm:cxn modelId="{63B24104-AB02-4C48-B45E-22CF6CC24CE0}" type="presParOf" srcId="{2DBEEA5B-AB94-43BB-A7FC-FCD8357226E4}" destId="{7402FCCB-F4A1-477E-A7F9-063F69400C60}" srcOrd="0" destOrd="0" presId="urn:microsoft.com/office/officeart/2008/layout/VerticalCurvedList"/>
    <dgm:cxn modelId="{C2DAEC07-0907-434C-A4F4-D14D22C2C8C9}" type="presParOf" srcId="{7402FCCB-F4A1-477E-A7F9-063F69400C60}" destId="{490930E4-A093-49EE-AA58-0B3850662076}" srcOrd="0" destOrd="0" presId="urn:microsoft.com/office/officeart/2008/layout/VerticalCurvedList"/>
    <dgm:cxn modelId="{742BB659-9BBA-4B25-841D-194B3001FD4F}" type="presParOf" srcId="{7402FCCB-F4A1-477E-A7F9-063F69400C60}" destId="{D3BF6BEA-F023-4B54-AC89-4EABD3C03146}" srcOrd="1" destOrd="0" presId="urn:microsoft.com/office/officeart/2008/layout/VerticalCurvedList"/>
    <dgm:cxn modelId="{03CFEC32-0DA0-4FB7-B947-E266BFF6A338}" type="presParOf" srcId="{7402FCCB-F4A1-477E-A7F9-063F69400C60}" destId="{38AC59E7-DFEF-4C0D-95F5-57323E8AD402}" srcOrd="2" destOrd="0" presId="urn:microsoft.com/office/officeart/2008/layout/VerticalCurvedList"/>
    <dgm:cxn modelId="{04C4385E-786F-4969-9452-FA3AC2CE8DD1}" type="presParOf" srcId="{7402FCCB-F4A1-477E-A7F9-063F69400C60}" destId="{3445DFFB-207A-48B3-953C-A005F4B32581}" srcOrd="3" destOrd="0" presId="urn:microsoft.com/office/officeart/2008/layout/VerticalCurvedList"/>
    <dgm:cxn modelId="{AA2CD6D9-0457-4126-9E00-DDCC289862F2}" type="presParOf" srcId="{2DBEEA5B-AB94-43BB-A7FC-FCD8357226E4}" destId="{A9FB545B-5A3D-4D1C-BA35-91A5956263C5}" srcOrd="1" destOrd="0" presId="urn:microsoft.com/office/officeart/2008/layout/VerticalCurvedList"/>
    <dgm:cxn modelId="{880DC4A4-E2EF-42A6-B848-C2DB964B85B9}" type="presParOf" srcId="{2DBEEA5B-AB94-43BB-A7FC-FCD8357226E4}" destId="{37EBF1F8-80F9-49DF-B24C-A4EC7A402A17}" srcOrd="2" destOrd="0" presId="urn:microsoft.com/office/officeart/2008/layout/VerticalCurvedList"/>
    <dgm:cxn modelId="{5CEC17A9-4078-485D-B7A0-556078ADCD0C}" type="presParOf" srcId="{37EBF1F8-80F9-49DF-B24C-A4EC7A402A17}" destId="{93389351-A2D4-4158-8E15-61620A6FDCF2}" srcOrd="0" destOrd="0" presId="urn:microsoft.com/office/officeart/2008/layout/VerticalCurvedList"/>
    <dgm:cxn modelId="{54DF1621-E85E-47E9-8F0F-A5D3B2FB66DE}" type="presParOf" srcId="{2DBEEA5B-AB94-43BB-A7FC-FCD8357226E4}" destId="{61AA9F6E-B1EB-4676-9CED-87A2A0B25D1D}" srcOrd="3" destOrd="0" presId="urn:microsoft.com/office/officeart/2008/layout/VerticalCurvedList"/>
    <dgm:cxn modelId="{87DB1B88-6BD9-440B-B7CD-7510626B0B78}" type="presParOf" srcId="{2DBEEA5B-AB94-43BB-A7FC-FCD8357226E4}" destId="{9166B611-37C9-4C2A-85AA-F4CC8A5D7BC1}" srcOrd="4" destOrd="0" presId="urn:microsoft.com/office/officeart/2008/layout/VerticalCurvedList"/>
    <dgm:cxn modelId="{7D00A8EF-1D07-4937-A4E7-929789EF4117}" type="presParOf" srcId="{9166B611-37C9-4C2A-85AA-F4CC8A5D7BC1}" destId="{8479D05D-B0C8-4791-AE52-9F5771546457}" srcOrd="0" destOrd="0" presId="urn:microsoft.com/office/officeart/2008/layout/VerticalCurvedList"/>
    <dgm:cxn modelId="{EA52CE1D-5C9A-4E85-9B97-8867235A3C21}" type="presParOf" srcId="{2DBEEA5B-AB94-43BB-A7FC-FCD8357226E4}" destId="{9CBE8F4A-7A7C-49A1-A2F1-8BEC1AF3A1DB}" srcOrd="5" destOrd="0" presId="urn:microsoft.com/office/officeart/2008/layout/VerticalCurvedList"/>
    <dgm:cxn modelId="{2483CE7E-187C-4901-8788-D2D03D2DFAD8}" type="presParOf" srcId="{2DBEEA5B-AB94-43BB-A7FC-FCD8357226E4}" destId="{DC59372E-FDF2-4463-809E-C699013FC8A0}" srcOrd="6" destOrd="0" presId="urn:microsoft.com/office/officeart/2008/layout/VerticalCurvedList"/>
    <dgm:cxn modelId="{B2D8B983-4B69-43C1-B636-8B66C4FB0CEB}" type="presParOf" srcId="{DC59372E-FDF2-4463-809E-C699013FC8A0}" destId="{A23CFAAB-55BB-4929-A421-6D71053F1CF3}" srcOrd="0" destOrd="0" presId="urn:microsoft.com/office/officeart/2008/layout/VerticalCurvedList"/>
    <dgm:cxn modelId="{BC24D0CA-B8C0-41AD-A791-8A4ECC1F34D7}" type="presParOf" srcId="{2DBEEA5B-AB94-43BB-A7FC-FCD8357226E4}" destId="{70BAA78F-54EE-4A2F-A905-E150FDC61160}" srcOrd="7" destOrd="0" presId="urn:microsoft.com/office/officeart/2008/layout/VerticalCurvedList"/>
    <dgm:cxn modelId="{4A5D3C43-AF39-49E9-AA2F-8E1030FC6627}" type="presParOf" srcId="{2DBEEA5B-AB94-43BB-A7FC-FCD8357226E4}" destId="{B229D426-0BD3-46BB-AC76-EDBEA9661F80}" srcOrd="8" destOrd="0" presId="urn:microsoft.com/office/officeart/2008/layout/VerticalCurvedList"/>
    <dgm:cxn modelId="{F0F3385A-B493-41A9-9FF6-7B0B4F8C1D87}" type="presParOf" srcId="{B229D426-0BD3-46BB-AC76-EDBEA9661F80}" destId="{707E4234-B6DE-425A-BDD7-CB6D0B1A954A}" srcOrd="0" destOrd="0" presId="urn:microsoft.com/office/officeart/2008/layout/VerticalCurvedList"/>
    <dgm:cxn modelId="{4115C2B5-04B8-481A-8F35-4C4BDF3580BF}" type="presParOf" srcId="{2DBEEA5B-AB94-43BB-A7FC-FCD8357226E4}" destId="{1D87EF1B-9E4F-45DA-A518-AE9CA5BDF16A}" srcOrd="9" destOrd="0" presId="urn:microsoft.com/office/officeart/2008/layout/VerticalCurvedList"/>
    <dgm:cxn modelId="{8828F80E-D33C-4781-B8DF-B189CD8E4A69}" type="presParOf" srcId="{2DBEEA5B-AB94-43BB-A7FC-FCD8357226E4}" destId="{FBC5B383-A17E-470D-921C-4EE90B422CB4}" srcOrd="10" destOrd="0" presId="urn:microsoft.com/office/officeart/2008/layout/VerticalCurvedList"/>
    <dgm:cxn modelId="{FF1350BF-FF37-4156-889E-884664E6D867}" type="presParOf" srcId="{FBC5B383-A17E-470D-921C-4EE90B422CB4}" destId="{54CA4984-F00A-466A-9489-3FB269FFDC26}" srcOrd="0" destOrd="0" presId="urn:microsoft.com/office/officeart/2008/layout/VerticalCurvedList"/>
    <dgm:cxn modelId="{C3C26742-058F-409D-95F5-8D2B6703461B}" type="presParOf" srcId="{2DBEEA5B-AB94-43BB-A7FC-FCD8357226E4}" destId="{C1819281-7644-449A-82D6-54C35F6C5AFD}" srcOrd="11" destOrd="0" presId="urn:microsoft.com/office/officeart/2008/layout/VerticalCurvedList"/>
    <dgm:cxn modelId="{7E410A0C-7AD7-48EB-ACD2-3E982E6EB280}" type="presParOf" srcId="{2DBEEA5B-AB94-43BB-A7FC-FCD8357226E4}" destId="{3F1648F2-29E3-435B-8691-8C7FF643E6A0}" srcOrd="12" destOrd="0" presId="urn:microsoft.com/office/officeart/2008/layout/VerticalCurvedList"/>
    <dgm:cxn modelId="{FF90DD81-D2C9-43C4-8AF7-BCC65E373EF2}" type="presParOf" srcId="{3F1648F2-29E3-435B-8691-8C7FF643E6A0}" destId="{3060B011-37EC-4106-8F6C-702A9CAE776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F6BEA-F023-4B54-AC89-4EABD3C03146}">
      <dsp:nvSpPr>
        <dsp:cNvPr id="0" name=""/>
        <dsp:cNvSpPr/>
      </dsp:nvSpPr>
      <dsp:spPr>
        <a:xfrm>
          <a:off x="-4250612" y="-652153"/>
          <a:ext cx="5064498" cy="5064498"/>
        </a:xfrm>
        <a:prstGeom prst="blockArc">
          <a:avLst>
            <a:gd name="adj1" fmla="val 18900000"/>
            <a:gd name="adj2" fmla="val 2700000"/>
            <a:gd name="adj3" fmla="val 42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FB545B-5A3D-4D1C-BA35-91A5956263C5}">
      <dsp:nvSpPr>
        <dsp:cNvPr id="0" name=""/>
        <dsp:cNvSpPr/>
      </dsp:nvSpPr>
      <dsp:spPr>
        <a:xfrm>
          <a:off x="304197" y="198011"/>
          <a:ext cx="3461837" cy="39587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содержательно-насыщенной</a:t>
          </a:r>
          <a:endParaRPr lang="ru-RU" sz="1900" b="1" kern="1200" dirty="0"/>
        </a:p>
      </dsp:txBody>
      <dsp:txXfrm>
        <a:off x="304197" y="198011"/>
        <a:ext cx="3461837" cy="395873"/>
      </dsp:txXfrm>
    </dsp:sp>
    <dsp:sp modelId="{93389351-A2D4-4158-8E15-61620A6FDCF2}">
      <dsp:nvSpPr>
        <dsp:cNvPr id="0" name=""/>
        <dsp:cNvSpPr/>
      </dsp:nvSpPr>
      <dsp:spPr>
        <a:xfrm>
          <a:off x="56777" y="148527"/>
          <a:ext cx="494841" cy="494841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AA9F6E-B1EB-4676-9CED-87A2A0B25D1D}">
      <dsp:nvSpPr>
        <dsp:cNvPr id="0" name=""/>
        <dsp:cNvSpPr/>
      </dsp:nvSpPr>
      <dsp:spPr>
        <a:xfrm>
          <a:off x="629830" y="791746"/>
          <a:ext cx="3136205" cy="395873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трансформируемой</a:t>
          </a:r>
          <a:endParaRPr lang="ru-RU" sz="1900" b="1" kern="1200" dirty="0"/>
        </a:p>
      </dsp:txBody>
      <dsp:txXfrm>
        <a:off x="629830" y="791746"/>
        <a:ext cx="3136205" cy="395873"/>
      </dsp:txXfrm>
    </dsp:sp>
    <dsp:sp modelId="{8479D05D-B0C8-4791-AE52-9F5771546457}">
      <dsp:nvSpPr>
        <dsp:cNvPr id="0" name=""/>
        <dsp:cNvSpPr/>
      </dsp:nvSpPr>
      <dsp:spPr>
        <a:xfrm>
          <a:off x="382409" y="742261"/>
          <a:ext cx="494841" cy="494841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BE8F4A-7A7C-49A1-A2F1-8BEC1AF3A1DB}">
      <dsp:nvSpPr>
        <dsp:cNvPr id="0" name=""/>
        <dsp:cNvSpPr/>
      </dsp:nvSpPr>
      <dsp:spPr>
        <a:xfrm>
          <a:off x="778734" y="1385480"/>
          <a:ext cx="2987301" cy="395873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полифункциональной</a:t>
          </a:r>
          <a:endParaRPr lang="ru-RU" sz="1900" b="1" kern="1200" dirty="0"/>
        </a:p>
      </dsp:txBody>
      <dsp:txXfrm>
        <a:off x="778734" y="1385480"/>
        <a:ext cx="2987301" cy="395873"/>
      </dsp:txXfrm>
    </dsp:sp>
    <dsp:sp modelId="{A23CFAAB-55BB-4929-A421-6D71053F1CF3}">
      <dsp:nvSpPr>
        <dsp:cNvPr id="0" name=""/>
        <dsp:cNvSpPr/>
      </dsp:nvSpPr>
      <dsp:spPr>
        <a:xfrm>
          <a:off x="531313" y="1335996"/>
          <a:ext cx="494841" cy="49484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BAA78F-54EE-4A2F-A905-E150FDC61160}">
      <dsp:nvSpPr>
        <dsp:cNvPr id="0" name=""/>
        <dsp:cNvSpPr/>
      </dsp:nvSpPr>
      <dsp:spPr>
        <a:xfrm>
          <a:off x="778734" y="1978838"/>
          <a:ext cx="2987301" cy="395873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вариативной</a:t>
          </a:r>
          <a:endParaRPr lang="ru-RU" sz="1900" b="1" kern="1200" dirty="0"/>
        </a:p>
      </dsp:txBody>
      <dsp:txXfrm>
        <a:off x="778734" y="1978838"/>
        <a:ext cx="2987301" cy="395873"/>
      </dsp:txXfrm>
    </dsp:sp>
    <dsp:sp modelId="{707E4234-B6DE-425A-BDD7-CB6D0B1A954A}">
      <dsp:nvSpPr>
        <dsp:cNvPr id="0" name=""/>
        <dsp:cNvSpPr/>
      </dsp:nvSpPr>
      <dsp:spPr>
        <a:xfrm>
          <a:off x="531313" y="1929354"/>
          <a:ext cx="494841" cy="494841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7EF1B-9E4F-45DA-A518-AE9CA5BDF16A}">
      <dsp:nvSpPr>
        <dsp:cNvPr id="0" name=""/>
        <dsp:cNvSpPr/>
      </dsp:nvSpPr>
      <dsp:spPr>
        <a:xfrm>
          <a:off x="629830" y="2572572"/>
          <a:ext cx="3136205" cy="395873"/>
        </a:xfrm>
        <a:prstGeom prst="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доступной</a:t>
          </a:r>
          <a:endParaRPr lang="ru-RU" sz="1900" b="1" kern="1200" dirty="0"/>
        </a:p>
      </dsp:txBody>
      <dsp:txXfrm>
        <a:off x="629830" y="2572572"/>
        <a:ext cx="3136205" cy="395873"/>
      </dsp:txXfrm>
    </dsp:sp>
    <dsp:sp modelId="{54CA4984-F00A-466A-9489-3FB269FFDC26}">
      <dsp:nvSpPr>
        <dsp:cNvPr id="0" name=""/>
        <dsp:cNvSpPr/>
      </dsp:nvSpPr>
      <dsp:spPr>
        <a:xfrm>
          <a:off x="382409" y="2523088"/>
          <a:ext cx="494841" cy="494841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819281-7644-449A-82D6-54C35F6C5AFD}">
      <dsp:nvSpPr>
        <dsp:cNvPr id="0" name=""/>
        <dsp:cNvSpPr/>
      </dsp:nvSpPr>
      <dsp:spPr>
        <a:xfrm>
          <a:off x="304197" y="3166307"/>
          <a:ext cx="3461837" cy="395873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422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безопасной </a:t>
          </a:r>
          <a:endParaRPr lang="ru-RU" sz="1900" b="1" kern="1200" dirty="0"/>
        </a:p>
      </dsp:txBody>
      <dsp:txXfrm>
        <a:off x="304197" y="3166307"/>
        <a:ext cx="3461837" cy="395873"/>
      </dsp:txXfrm>
    </dsp:sp>
    <dsp:sp modelId="{3060B011-37EC-4106-8F6C-702A9CAE7760}">
      <dsp:nvSpPr>
        <dsp:cNvPr id="0" name=""/>
        <dsp:cNvSpPr/>
      </dsp:nvSpPr>
      <dsp:spPr>
        <a:xfrm>
          <a:off x="56777" y="3116823"/>
          <a:ext cx="494841" cy="494841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899592" y="0"/>
            <a:ext cx="8244408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95051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508040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3516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788222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18331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860790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16662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899592" y="692696"/>
            <a:ext cx="7488832" cy="55446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3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86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9.png"/><Relationship Id="rId5" Type="http://schemas.openxmlformats.org/officeDocument/2006/relationships/diagramColors" Target="../diagrams/colors1.xml"/><Relationship Id="rId10" Type="http://schemas.microsoft.com/office/2007/relationships/hdphoto" Target="../media/hdphoto2.wdp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png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2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779096" cy="394645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Предметно-пространственная </a:t>
            </a:r>
            <a:r>
              <a:rPr lang="ru-RU" sz="3200" b="1" dirty="0"/>
              <a:t>развивающая среда – основа реализации образовательной программы дошкольного образования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05354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52703"/>
              </p:ext>
            </p:extLst>
          </p:nvPr>
        </p:nvGraphicFramePr>
        <p:xfrm>
          <a:off x="1043609" y="260648"/>
          <a:ext cx="7920879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293"/>
                <a:gridCol w="2640293"/>
                <a:gridCol w="2640293"/>
              </a:tblGrid>
              <a:tr h="36004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Доступность среды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предполагает: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доступность для воспитанников  всех помещений, где осуществляется образовательная деятельность</a:t>
                      </a:r>
                    </a:p>
                    <a:p>
                      <a:pPr algn="ctr"/>
                      <a:endParaRPr lang="ru-RU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7313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свободный доступ детей к играм, игрушкам, материалам, пособиям, обеспечивающим все основные виды детской активности</a:t>
                      </a:r>
                    </a:p>
                    <a:p>
                      <a:pPr algn="ctr"/>
                      <a:endParaRPr lang="ru-RU" sz="16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173038" algn="ctr"/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82563" indent="173038"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исправность и сохранность материалов и оборудования</a:t>
                      </a:r>
                      <a:endParaRPr lang="ru-RU" sz="16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 rot="5400000">
            <a:off x="2142788" y="799451"/>
            <a:ext cx="339922" cy="9001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879092" y="799451"/>
            <a:ext cx="339922" cy="9001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7615396" y="799451"/>
            <a:ext cx="339922" cy="9001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Сайвер\Desktop\РАЗВИВАЮЩАЯ СРЕДА\Новая папка 1\Изображение 0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75224"/>
            <a:ext cx="2952328" cy="2061478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268" y="3021925"/>
            <a:ext cx="2952112" cy="1968075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1910" y="4759958"/>
            <a:ext cx="2664296" cy="1776197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5198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24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446319"/>
              </p:ext>
            </p:extLst>
          </p:nvPr>
        </p:nvGraphicFramePr>
        <p:xfrm>
          <a:off x="1043608" y="260648"/>
          <a:ext cx="7920880" cy="100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503"/>
                <a:gridCol w="4644377"/>
              </a:tblGrid>
              <a:tr h="1008112">
                <a:tc>
                  <a:txBody>
                    <a:bodyPr/>
                    <a:lstStyle/>
                    <a:p>
                      <a:r>
                        <a:rPr lang="ru-RU" sz="2000" u="sng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Безопасность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предметно-пространственной среды 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0" indent="0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соответствие всех её элементов требованиям по обеспечению надёжности и безопасности их использования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 flipV="1">
            <a:off x="4283968" y="620688"/>
            <a:ext cx="432052" cy="90629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28" y="1484784"/>
            <a:ext cx="3379838" cy="5040199"/>
          </a:xfrm>
          <a:prstGeom prst="rect">
            <a:avLst/>
          </a:prstGeom>
          <a:ln w="53975" cmpd="dbl"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55974"/>
            <a:ext cx="3525206" cy="5055267"/>
          </a:xfrm>
          <a:prstGeom prst="rect">
            <a:avLst/>
          </a:prstGeom>
          <a:ln w="50800" cmpd="dbl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32206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4746" y="116632"/>
            <a:ext cx="3816424" cy="792087"/>
          </a:xfr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000" b="1" kern="100" dirty="0" smtClean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При организации развивающей предметно-пространственной среды необходимо учитывать: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340768"/>
            <a:ext cx="3816424" cy="5400600"/>
          </a:xfr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гигиенические </a:t>
            </a:r>
            <a:r>
              <a:rPr lang="ru-RU" sz="1600" dirty="0">
                <a:solidFill>
                  <a:schemeClr val="tx1"/>
                </a:solidFill>
              </a:rPr>
              <a:t>нормы площади на одного ребенка (</a:t>
            </a:r>
            <a:r>
              <a:rPr lang="ru-RU" sz="1600" dirty="0" smtClean="0">
                <a:solidFill>
                  <a:schemeClr val="tx1"/>
                </a:solidFill>
              </a:rPr>
              <a:t>норматив наполняемости </a:t>
            </a:r>
            <a:r>
              <a:rPr lang="ru-RU" sz="1600" dirty="0">
                <a:solidFill>
                  <a:schemeClr val="tx1"/>
                </a:solidFill>
              </a:rPr>
              <a:t>групп);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наличие </a:t>
            </a:r>
            <a:r>
              <a:rPr lang="ru-RU" sz="1600" dirty="0">
                <a:solidFill>
                  <a:schemeClr val="tx1"/>
                </a:solidFill>
              </a:rPr>
              <a:t>физкультурного и музыкального залов;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прогулочных площадок, обеспечивающих физическую активность и разнообразную игровую деятельность детей на прогулке;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о</a:t>
            </a:r>
            <a:r>
              <a:rPr lang="ru-RU" sz="1600" dirty="0" smtClean="0">
                <a:solidFill>
                  <a:schemeClr val="tx1"/>
                </a:solidFill>
              </a:rPr>
              <a:t>снащенность </a:t>
            </a:r>
            <a:r>
              <a:rPr lang="ru-RU" sz="1600" dirty="0">
                <a:solidFill>
                  <a:schemeClr val="tx1"/>
                </a:solidFill>
              </a:rPr>
              <a:t>групп мебелью, игровым и дидактическим материалом в соответствии с ФГОС;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в дошкольной организации возможностей, необходимых для организации питания детей;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в дошкольной организации возможностей для дополнительного образования детей;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возможностей для работы специалистов, в том числе для педагогов коррекционного образования; 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аличие </a:t>
            </a:r>
            <a:r>
              <a:rPr lang="ru-RU" sz="1600" dirty="0">
                <a:solidFill>
                  <a:schemeClr val="tx1"/>
                </a:solidFill>
              </a:rPr>
              <a:t>дополнительных помещений для организации разнообразной деятельности детей.</a:t>
            </a:r>
          </a:p>
          <a:p>
            <a:endParaRPr lang="ru-RU" sz="16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650642" y="908720"/>
            <a:ext cx="242316" cy="33033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1124744"/>
            <a:ext cx="2880320" cy="1800200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айвер\Desktop\СЕМИНАР\РАЗВИВАЮЩАЯ СРЕДА\2013-11-14\04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99803" y="3933056"/>
            <a:ext cx="3235272" cy="2376264"/>
          </a:xfrm>
          <a:prstGeom prst="rect">
            <a:avLst/>
          </a:prstGeom>
          <a:noFill/>
          <a:ln w="53975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7503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620688"/>
            <a:ext cx="8064896" cy="501811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7478" y="340394"/>
            <a:ext cx="78488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kern="100" dirty="0">
                <a:latin typeface="Times New Roman"/>
              </a:rPr>
              <a:t>Образовательная среда</a:t>
            </a:r>
            <a:r>
              <a:rPr lang="ru-RU" kern="100" dirty="0">
                <a:latin typeface="Times New Roman"/>
              </a:rPr>
              <a:t> – </a:t>
            </a:r>
            <a:r>
              <a:rPr lang="ru-RU" dirty="0">
                <a:latin typeface="Times New Roman"/>
              </a:rPr>
              <a:t>совокупность условий, целенаправленно создаваемых в целях обеспечения полноценного образования и развития детей</a:t>
            </a:r>
            <a:r>
              <a:rPr lang="ru-RU" dirty="0" smtClean="0">
                <a:latin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endParaRPr lang="ru-RU" dirty="0" smtClean="0">
              <a:latin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1" kern="100" dirty="0">
                <a:latin typeface="Times New Roman"/>
              </a:rPr>
              <a:t>Развивающая предметно-пространственная среда</a:t>
            </a:r>
            <a:r>
              <a:rPr lang="ru-RU" kern="100" dirty="0">
                <a:latin typeface="Times New Roman"/>
              </a:rPr>
              <a:t> – часть образовательной среды, представленная специально организованным пространством (помещениями, участком и т.п.), </a:t>
            </a:r>
            <a:r>
              <a:rPr lang="ru-RU" dirty="0">
                <a:latin typeface="Times New Roman"/>
              </a:rPr>
              <a:t>материалами, оборудованием и инвентарем для развития детей дошкольного возраста в соответствии с особенностями каждого возрастного этапа, охраны и укрепления их здоровья, учёта особенностей и коррекции недостатков их развития.</a:t>
            </a:r>
            <a:endParaRPr lang="ru-RU" dirty="0"/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ffectLst/>
              </a:rPr>
              <a:t>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2"/>
          <a:stretch/>
        </p:blipFill>
        <p:spPr>
          <a:xfrm>
            <a:off x="6894912" y="4156521"/>
            <a:ext cx="2097771" cy="2053932"/>
          </a:xfrm>
          <a:prstGeom prst="rect">
            <a:avLst/>
          </a:prstGeom>
          <a:ln w="50800" cmpd="thickThin">
            <a:solidFill>
              <a:schemeClr val="accent3">
                <a:lumMod val="75000"/>
              </a:schemeClr>
            </a:solidFill>
          </a:ln>
        </p:spPr>
      </p:pic>
      <p:pic>
        <p:nvPicPr>
          <p:cNvPr id="1026" name="Picture 2" descr="C:\Users\Сайвер\Desktop\СЕМИНАР\РАЗВИВАЮЩАЯ СРЕДА\2013-11-14\00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82902" y="4256832"/>
            <a:ext cx="3175732" cy="2124440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8393" y="4427653"/>
            <a:ext cx="2088232" cy="1782799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1775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76672"/>
            <a:ext cx="7772400" cy="1080120"/>
          </a:xfrm>
        </p:spPr>
        <p:txBody>
          <a:bodyPr>
            <a:normAutofit/>
          </a:bodyPr>
          <a:lstStyle/>
          <a:p>
            <a:r>
              <a:rPr lang="ru-RU" sz="2400" b="1" u="sng" cap="small" dirty="0" smtClean="0">
                <a:latin typeface="+mn-lt"/>
                <a:ea typeface="Times New Roman"/>
              </a:rPr>
              <a:t>Условия</a:t>
            </a:r>
            <a:r>
              <a:rPr lang="ru-RU" sz="2400" cap="small" dirty="0" smtClean="0">
                <a:latin typeface="+mn-lt"/>
                <a:ea typeface="Times New Roman"/>
              </a:rPr>
              <a:t> реализации основной образовательной программы</a:t>
            </a:r>
            <a:r>
              <a:rPr lang="ru-RU" sz="2400" b="1" cap="small" dirty="0" smtClean="0">
                <a:latin typeface="+mn-lt"/>
                <a:ea typeface="Times New Roman"/>
              </a:rPr>
              <a:t> </a:t>
            </a:r>
            <a:r>
              <a:rPr lang="ru-RU" sz="2400" cap="small" dirty="0" smtClean="0">
                <a:latin typeface="+mn-lt"/>
                <a:ea typeface="Times New Roman"/>
              </a:rPr>
              <a:t>дошкольного образования</a:t>
            </a:r>
            <a:r>
              <a:rPr lang="ru-RU" sz="2100" cap="small" dirty="0" smtClean="0">
                <a:latin typeface="+mn-lt"/>
                <a:ea typeface="Times New Roman"/>
              </a:rPr>
              <a:t>:</a:t>
            </a:r>
            <a:endParaRPr lang="ru-RU" sz="2100" cap="small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700808"/>
            <a:ext cx="7776864" cy="3456385"/>
          </a:xfrm>
        </p:spPr>
        <p:txBody>
          <a:bodyPr>
            <a:normAutofit/>
          </a:bodyPr>
          <a:lstStyle/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endParaRPr lang="ru-RU" sz="22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948522"/>
              </p:ext>
            </p:extLst>
          </p:nvPr>
        </p:nvGraphicFramePr>
        <p:xfrm>
          <a:off x="1187624" y="2492895"/>
          <a:ext cx="7745496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7224"/>
                <a:gridCol w="2448272"/>
              </a:tblGrid>
              <a:tr h="2304256">
                <a:tc>
                  <a:txBody>
                    <a:bodyPr/>
                    <a:lstStyle/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психолого-педагогические,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кадровые,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материально-технические, 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финансовые,</a:t>
                      </a:r>
                    </a:p>
                    <a:p>
                      <a:pPr marL="180975" indent="-180975" algn="l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ru-RU" sz="1900" b="1" u="sng" dirty="0" smtClean="0">
                          <a:solidFill>
                            <a:schemeClr val="tx1"/>
                          </a:solidFill>
                        </a:rPr>
                        <a:t>развивающая предметно-пространственная среда</a:t>
                      </a:r>
                      <a:endParaRPr lang="ru-RU" sz="19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В СООТВЕТСТВИИ С ТРЕБОВАНИЯМИ</a:t>
                      </a:r>
                    </a:p>
                    <a:p>
                      <a:pPr algn="ctr"/>
                      <a:r>
                        <a:rPr lang="ru-RU" dirty="0" smtClean="0"/>
                        <a:t>ФГОС ДО</a:t>
                      </a:r>
                      <a:endParaRPr lang="ru-RU" sz="1200" b="1" i="1" dirty="0"/>
                    </a:p>
                    <a:p>
                      <a:pPr algn="ctr"/>
                      <a:endParaRPr lang="ru-RU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авая фигурная скобка 5"/>
          <p:cNvSpPr/>
          <p:nvPr/>
        </p:nvSpPr>
        <p:spPr>
          <a:xfrm>
            <a:off x="6012160" y="2564904"/>
            <a:ext cx="432048" cy="252028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95988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221504"/>
              </p:ext>
            </p:extLst>
          </p:nvPr>
        </p:nvGraphicFramePr>
        <p:xfrm>
          <a:off x="809835" y="173779"/>
          <a:ext cx="7848873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1"/>
                <a:gridCol w="2736304"/>
                <a:gridCol w="2592288"/>
              </a:tblGrid>
              <a:tr h="370840">
                <a:tc rowSpan="4"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развивающая предметно-пространственная среда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55600" indent="0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максимальная реализация образовательного потенциала: 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пространства 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материалов</a:t>
                      </a:r>
                      <a:endParaRPr lang="ru-RU" sz="20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оборудования </a:t>
                      </a:r>
                      <a:endParaRPr lang="ru-RU" sz="20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56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0" indent="-184150">
                        <a:buFont typeface="Arial" pitchFamily="34" charset="0"/>
                        <a:buChar char="•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инвентаря </a:t>
                      </a:r>
                      <a:endParaRPr lang="ru-RU" sz="20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359531" y="966259"/>
            <a:ext cx="504056" cy="18002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6084168" y="966259"/>
            <a:ext cx="504056" cy="18002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447" y="3878545"/>
            <a:ext cx="3203848" cy="2135898"/>
          </a:xfrm>
          <a:prstGeom prst="rect">
            <a:avLst/>
          </a:prstGeom>
          <a:ln w="50800" cmpd="thickThin">
            <a:solidFill>
              <a:schemeClr val="accent3">
                <a:lumMod val="75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315627"/>
            <a:ext cx="2790235" cy="2823992"/>
          </a:xfrm>
          <a:prstGeom prst="rect">
            <a:avLst/>
          </a:prstGeom>
          <a:ln w="50800" cmpd="thickThin"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35786"/>
            <a:ext cx="7772400" cy="1362075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1900" cap="none" dirty="0" smtClean="0">
                <a:solidFill>
                  <a:prstClr val="black"/>
                </a:solidFill>
                <a:ea typeface="+mn-ea"/>
                <a:cs typeface="+mn-cs"/>
              </a:rPr>
              <a:t>       возможность </a:t>
            </a:r>
            <a:r>
              <a:rPr lang="ru-RU" sz="1900" cap="none" dirty="0">
                <a:solidFill>
                  <a:prstClr val="black"/>
                </a:solidFill>
                <a:ea typeface="+mn-ea"/>
                <a:cs typeface="+mn-cs"/>
              </a:rPr>
              <a:t>общения и совместной деятельности детей и взрослых </a:t>
            </a:r>
            <a:r>
              <a:rPr lang="ru-RU" sz="1600" b="0" i="1" cap="none" dirty="0">
                <a:solidFill>
                  <a:prstClr val="black"/>
                </a:solidFill>
                <a:ea typeface="+mn-ea"/>
                <a:cs typeface="+mn-cs"/>
              </a:rPr>
              <a:t>(в том числе детей разного возраста; во всей группе и в малых группах),</a:t>
            </a:r>
            <a:br>
              <a:rPr lang="ru-RU" sz="1600" b="0" i="1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1900" cap="none" dirty="0" smtClean="0">
                <a:solidFill>
                  <a:prstClr val="black"/>
                </a:solidFill>
                <a:ea typeface="+mn-ea"/>
                <a:cs typeface="+mn-cs"/>
              </a:rPr>
              <a:t>возможность </a:t>
            </a:r>
            <a:r>
              <a:rPr lang="ru-RU" sz="1900" cap="none" dirty="0">
                <a:solidFill>
                  <a:prstClr val="black"/>
                </a:solidFill>
                <a:ea typeface="+mn-ea"/>
                <a:cs typeface="+mn-cs"/>
              </a:rPr>
              <a:t>двигательной активности детей, </a:t>
            </a:r>
            <a:br>
              <a:rPr lang="ru-RU" sz="190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1900" cap="none" dirty="0">
                <a:solidFill>
                  <a:prstClr val="black"/>
                </a:solidFill>
                <a:ea typeface="+mn-ea"/>
                <a:cs typeface="+mn-cs"/>
              </a:rPr>
              <a:t>возможности для уединения.</a:t>
            </a:r>
            <a:br>
              <a:rPr lang="ru-RU" sz="1900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4095" y="1687153"/>
            <a:ext cx="7772400" cy="1088797"/>
          </a:xfrm>
        </p:spPr>
        <p:txBody>
          <a:bodyPr/>
          <a:lstStyle/>
          <a:p>
            <a:pPr algn="ctr"/>
            <a:r>
              <a:rPr lang="ru-RU" sz="2200" b="1" kern="1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Развивающая предметно-пространственная среда должна обеспечивать 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97487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03897210"/>
              </p:ext>
            </p:extLst>
          </p:nvPr>
        </p:nvGraphicFramePr>
        <p:xfrm>
          <a:off x="1115616" y="2204864"/>
          <a:ext cx="3816424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043608" y="859607"/>
            <a:ext cx="4104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Развивающая предметно-пространственная среда должна быть: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627" y="2564904"/>
            <a:ext cx="2418186" cy="1725199"/>
          </a:xfrm>
          <a:prstGeom prst="rect">
            <a:avLst/>
          </a:prstGeom>
          <a:ln w="50800" cmpd="thickThin"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19" y="4725144"/>
            <a:ext cx="2304256" cy="1728193"/>
          </a:xfrm>
          <a:prstGeom prst="rect">
            <a:avLst/>
          </a:prstGeom>
          <a:ln w="50800" cmpd="thickThin">
            <a:solidFill>
              <a:schemeClr val="accent3">
                <a:lumMod val="75000"/>
              </a:schemeClr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60764" y="305046"/>
            <a:ext cx="3011685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394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793178"/>
              </p:ext>
            </p:extLst>
          </p:nvPr>
        </p:nvGraphicFramePr>
        <p:xfrm>
          <a:off x="1043608" y="337661"/>
          <a:ext cx="7920880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7313" algn="l"/>
                        </a:tabLst>
                        <a:defRPr/>
                      </a:pPr>
                      <a:r>
                        <a:rPr lang="ru-RU" sz="2000" u="sng" dirty="0" smtClean="0">
                          <a:solidFill>
                            <a:schemeClr val="tx1"/>
                          </a:solidFill>
                        </a:rPr>
                        <a:t>Насыщенность</a:t>
                      </a:r>
                      <a:r>
                        <a:rPr lang="ru-RU" sz="2000" u="sn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среды</a:t>
                      </a:r>
                      <a:r>
                        <a:rPr lang="ru-RU" sz="2000" b="0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0" i="1" u="none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kumimoji="0" lang="ru-RU" sz="16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разнообразие материалов, оборудования и инвентаря - в здании и на участке)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должна соответствовать: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возрастным возможностям детей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lang="ru-RU" sz="1800" b="1" dirty="0" smtClean="0"/>
                        <a:t>содержанию Программы</a:t>
                      </a:r>
                      <a:endParaRPr lang="ru-RU" sz="1800" b="1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авая фигурная скобка 5"/>
          <p:cNvSpPr/>
          <p:nvPr/>
        </p:nvSpPr>
        <p:spPr>
          <a:xfrm>
            <a:off x="5148064" y="474758"/>
            <a:ext cx="227456" cy="1010026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Сайвер\Desktop\РАЗВИВАЮЩАЯ СРЕДА\2013-11-13\02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15616" y="2178395"/>
            <a:ext cx="2593415" cy="1851640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863478"/>
            <a:ext cx="1878401" cy="2487179"/>
          </a:xfrm>
          <a:prstGeom prst="rect">
            <a:avLst/>
          </a:prstGeom>
          <a:ln w="50800" cmpd="thickThin">
            <a:solidFill>
              <a:schemeClr val="accent3">
                <a:lumMod val="75000"/>
              </a:schemeClr>
            </a:solidFill>
          </a:ln>
        </p:spPr>
      </p:pic>
      <p:pic>
        <p:nvPicPr>
          <p:cNvPr id="2053" name="Picture 5" descr="C:\Users\Сайвер\Desktop\РАЗВИВАЮЩАЯ СРЕДА\к обл. семинару\Физическое развитие\_DSC1975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45879" y="4581128"/>
            <a:ext cx="2566441" cy="1865748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Сайвер\Desktop\РАЗВИВАЮЩАЯ СРЕДА\IMG_405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204864"/>
            <a:ext cx="2540120" cy="1902204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Сайвер\Desktop\РАЗВИВАЮЩАЯ СРЕДА\IMG_4049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6974" y="4581128"/>
            <a:ext cx="2630697" cy="1793740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6390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411408"/>
              </p:ext>
            </p:extLst>
          </p:nvPr>
        </p:nvGraphicFramePr>
        <p:xfrm>
          <a:off x="1128345" y="356254"/>
          <a:ext cx="7848872" cy="1992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4176464"/>
              </a:tblGrid>
              <a:tr h="646129">
                <a:tc rowSpan="3">
                  <a:txBody>
                    <a:bodyPr/>
                    <a:lstStyle/>
                    <a:p>
                      <a:pPr algn="just"/>
                      <a:r>
                        <a:rPr lang="ru-RU" sz="2000" b="1" u="sng" dirty="0" err="1" smtClean="0">
                          <a:solidFill>
                            <a:schemeClr val="tx1"/>
                          </a:solidFill>
                        </a:rPr>
                        <a:t>Трансформируемость</a:t>
                      </a: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 пространства</a:t>
                      </a:r>
                      <a:r>
                        <a:rPr lang="ru-RU" sz="2000" b="1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0" i="0" u="none" baseline="0" dirty="0" smtClean="0">
                          <a:solidFill>
                            <a:schemeClr val="tx1"/>
                          </a:solidFill>
                        </a:rPr>
                        <a:t>обеспечивает</a:t>
                      </a:r>
                      <a:r>
                        <a:rPr lang="ru-RU" sz="1600" b="0" i="0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0" i="1" dirty="0" smtClean="0">
                          <a:solidFill>
                            <a:schemeClr val="tx1"/>
                          </a:solidFill>
                        </a:rPr>
                        <a:t>возможность изменений предметно-пространственной среды </a:t>
                      </a:r>
                      <a:r>
                        <a:rPr lang="ru-RU" sz="2000" b="0" i="0" dirty="0" smtClean="0">
                          <a:solidFill>
                            <a:schemeClr val="tx1"/>
                          </a:solidFill>
                        </a:rPr>
                        <a:t> в зависимости:</a:t>
                      </a:r>
                      <a:endParaRPr lang="ru-RU" sz="1600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182563">
                        <a:buFont typeface="Arial" pitchFamily="34" charset="0"/>
                        <a:buChar char="•"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от образовательной ситуации,</a:t>
                      </a:r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  <a:tr h="64612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2438" indent="-182563">
                        <a:buFont typeface="Arial" pitchFamily="34" charset="0"/>
                        <a:buChar char="•"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от меняющихся интересов детей,</a:t>
                      </a:r>
                      <a:endParaRPr lang="ru-RU" sz="1800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  <a:tr h="70036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2438" indent="-182563">
                        <a:buFont typeface="Arial" pitchFamily="34" charset="0"/>
                        <a:buChar char="•"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от возможностей детей.</a:t>
                      </a:r>
                      <a:endParaRPr lang="ru-RU" sz="1800" dirty="0"/>
                    </a:p>
                  </a:txBody>
                  <a:tcPr>
                    <a:lnL w="381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4825325" y="360120"/>
            <a:ext cx="227456" cy="129614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5374" y="2564904"/>
            <a:ext cx="3394643" cy="2263095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4653136"/>
            <a:ext cx="2362844" cy="1944216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3252" y="2564904"/>
            <a:ext cx="2232248" cy="2952328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8541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458213"/>
              </p:ext>
            </p:extLst>
          </p:nvPr>
        </p:nvGraphicFramePr>
        <p:xfrm>
          <a:off x="1156106" y="429368"/>
          <a:ext cx="792088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64807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sng" dirty="0" err="1" smtClean="0">
                          <a:solidFill>
                            <a:schemeClr val="tx1"/>
                          </a:solidFill>
                        </a:rPr>
                        <a:t>Полифункциональность</a:t>
                      </a: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 материалов</a:t>
                      </a:r>
                      <a:r>
                        <a:rPr lang="ru-RU" sz="2000" b="0" u="none" dirty="0" smtClean="0">
                          <a:solidFill>
                            <a:schemeClr val="tx1"/>
                          </a:solidFill>
                        </a:rPr>
                        <a:t> предполагает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</a:p>
                    <a:p>
                      <a:pPr algn="ctr"/>
                      <a:r>
                        <a:rPr lang="ru-RU" sz="2000" u="sng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u="sn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tabLst>
                          <a:tab pos="3590925" algn="l"/>
                        </a:tabLst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возможность разнообразного использования различных составляющих предметной среды </a:t>
                      </a:r>
                      <a:r>
                        <a:rPr kumimoji="0" lang="ru-RU" sz="16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(детская мебель, маты, мягкие модули, ширмы и т.д.)</a:t>
                      </a:r>
                      <a:endParaRPr lang="ru-RU" sz="16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0" algn="l"/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не обладающих жёстко закреплённым способом употребления </a:t>
                      </a:r>
                      <a:r>
                        <a:rPr kumimoji="0" lang="ru-RU" sz="16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(полифункциональных)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предметов </a:t>
                      </a: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(в том числе</a:t>
                      </a:r>
                      <a:r>
                        <a:rPr lang="ru-RU" sz="1600" i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 природные материалы, предметы-заместители)</a:t>
                      </a:r>
                      <a:endParaRPr lang="ru-RU" sz="1600" b="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  <a:alpha val="5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Стрелка вправо 10"/>
          <p:cNvSpPr/>
          <p:nvPr/>
        </p:nvSpPr>
        <p:spPr>
          <a:xfrm rot="5400000">
            <a:off x="3024886" y="956618"/>
            <a:ext cx="339922" cy="90010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6776461" y="956618"/>
            <a:ext cx="339922" cy="90010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йвер\Desktop\РАЗВИВАЮЩАЯ СРЕДА\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77072"/>
            <a:ext cx="1648811" cy="1607684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2697" y="3429000"/>
            <a:ext cx="1664298" cy="2496447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7306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623496"/>
              </p:ext>
            </p:extLst>
          </p:nvPr>
        </p:nvGraphicFramePr>
        <p:xfrm>
          <a:off x="971600" y="116632"/>
          <a:ext cx="8064895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3168352"/>
                <a:gridCol w="3024335"/>
              </a:tblGrid>
              <a:tr h="1390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20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sz="20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20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Вариативность среды</a:t>
                      </a:r>
                      <a:r>
                        <a:rPr kumimoji="0" lang="ru-RU" sz="20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предполагает: 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наличие различных пространств </a:t>
                      </a:r>
                      <a:endParaRPr lang="ru-RU" sz="16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0"/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для игры, конструирования, уединения и пр.</a:t>
                      </a:r>
                      <a:endParaRPr lang="ru-RU" sz="15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разнообразных материалов, игр, игрушек и оборудования</a:t>
                      </a:r>
                      <a:endParaRPr lang="ru-RU" sz="1600" b="1" dirty="0"/>
                    </a:p>
                  </a:txBody>
                  <a:tcPr>
                    <a:lnL w="381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0"/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обеспечивающих свободный выбор детей</a:t>
                      </a:r>
                      <a:endParaRPr lang="ru-RU" sz="15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периодическую сменяемость игрового материала</a:t>
                      </a:r>
                      <a:endParaRPr lang="ru-RU" sz="1600" b="1" dirty="0"/>
                    </a:p>
                  </a:txBody>
                  <a:tcPr>
                    <a:lnL w="381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539750" indent="0" algn="l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стимулируют игровую, двигательную, познавательную и исследовательскую активность детей</a:t>
                      </a:r>
                      <a:endParaRPr lang="ru-RU" sz="15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2313" indent="-182563">
                        <a:buFont typeface="Arial" pitchFamily="34" charset="0"/>
                        <a:buChar char="•"/>
                        <a:tabLst>
                          <a:tab pos="0" algn="l"/>
                          <a:tab pos="808038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появление новых предметов</a:t>
                      </a:r>
                      <a:endParaRPr lang="ru-RU" sz="1600" b="1" dirty="0"/>
                    </a:p>
                  </a:txBody>
                  <a:tcPr>
                    <a:lnL w="381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Левая фигурная скобка 4"/>
          <p:cNvSpPr/>
          <p:nvPr/>
        </p:nvSpPr>
        <p:spPr>
          <a:xfrm>
            <a:off x="2339752" y="2708920"/>
            <a:ext cx="72008" cy="457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18733" y="188640"/>
            <a:ext cx="22122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5840469" y="295541"/>
            <a:ext cx="432052" cy="9001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flipV="1">
            <a:off x="5837200" y="838470"/>
            <a:ext cx="432052" cy="9062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6056495" y="1645061"/>
            <a:ext cx="284763" cy="1207876"/>
          </a:xfrm>
          <a:prstGeom prst="rightBrac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02762" y="1628800"/>
            <a:ext cx="22122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7861" y="3301282"/>
            <a:ext cx="2238515" cy="3224062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Сайвер\Desktop\РАЗВИВАЮЩАЯ СРЕДА\Новая папка 1\CRW_526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16824"/>
            <a:ext cx="2664296" cy="1776198"/>
          </a:xfrm>
          <a:prstGeom prst="rect">
            <a:avLst/>
          </a:prstGeom>
          <a:noFill/>
          <a:ln w="50800" cmpd="thickThin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27368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438</Words>
  <Application>Microsoft Office PowerPoint</Application>
  <PresentationFormat>Экран (4:3)</PresentationFormat>
  <Paragraphs>76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1_Тема Office</vt:lpstr>
      <vt:lpstr> Предметно-пространственная развивающая среда – основа реализации образовательной программы дошкольного образования</vt:lpstr>
      <vt:lpstr>Презентация PowerPoint</vt:lpstr>
      <vt:lpstr>Условия реализации основной образовательной программы дошкольного образования:</vt:lpstr>
      <vt:lpstr>       возможность общения и совместной деятельности детей и взрослых (в том числе детей разного возраста; во всей группе и в малых группах), возможность двигательной активности детей,  возможности для уединения.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организации развивающей предметно-пространственной среды необходимо учитывать: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Сайвер</dc:creator>
  <cp:lastModifiedBy>Пользователь</cp:lastModifiedBy>
  <cp:revision>79</cp:revision>
  <dcterms:created xsi:type="dcterms:W3CDTF">2013-11-12T10:19:12Z</dcterms:created>
  <dcterms:modified xsi:type="dcterms:W3CDTF">2014-10-29T07:56:17Z</dcterms:modified>
</cp:coreProperties>
</file>