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0" r:id="rId4"/>
    <p:sldId id="258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D169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53"/>
    <p:restoredTop sz="95756"/>
  </p:normalViewPr>
  <p:slideViewPr>
    <p:cSldViewPr snapToGrid="0">
      <p:cViewPr varScale="1">
        <p:scale>
          <a:sx n="39" d="100"/>
          <a:sy n="39" d="100"/>
        </p:scale>
        <p:origin x="-13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dirty="0"/>
              <a:t>      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представляет собой, на Ваш взгляд, идиома?</a:t>
            </a:r>
          </a:p>
        </c:rich>
      </c:tx>
      <c:layout>
        <c:manualLayout>
          <c:xMode val="edge"/>
          <c:yMode val="edge"/>
          <c:x val="3.9722407702273164E-2"/>
          <c:y val="2.1615466802600184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        Что представляет собой, на Ваш взгляд, идиома?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78A-5B49-ABFC-EE7BE1F31F86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8A-5B49-ABFC-EE7BE1F31F86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78A-5B49-ABFC-EE7BE1F31F86}"/>
              </c:ext>
            </c:extLst>
          </c:dPt>
          <c:dPt>
            <c:idx val="3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9F8-854E-BC41-B559A52AE94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6350" cap="flat" cmpd="sng" algn="in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Фраза или устойчивое выражение, имеющее переносное значение.</c:v>
                </c:pt>
                <c:pt idx="1">
                  <c:v>Фраза или устойчивое выражение, имеющее прямое значение.</c:v>
                </c:pt>
                <c:pt idx="2">
                  <c:v>Затрудняюсь ответить.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0.29000000000000026</c:v>
                </c:pt>
                <c:pt idx="1">
                  <c:v>0.24000000000000013</c:v>
                </c:pt>
                <c:pt idx="2">
                  <c:v>0.47000000000000008</c:v>
                </c:pt>
                <c:pt idx="3" formatCode="General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2B-452D-8F31-1864C0816BBF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5858087786281361"/>
          <c:y val="0.37071312743892026"/>
          <c:w val="0.32692314277398277"/>
          <c:h val="0.3567620030729706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       Для чего используется идиома в речи?</a:t>
            </a:r>
          </a:p>
        </c:rich>
      </c:tx>
      <c:layout>
        <c:manualLayout>
          <c:xMode val="edge"/>
          <c:yMode val="edge"/>
          <c:x val="9.8231756848018603E-2"/>
          <c:y val="0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        Для чего используется идиома в речи?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91A-44EC-A823-EBD0A2C6449B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1A-44EC-A823-EBD0A2C6449B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91A-44EC-A823-EBD0A2C6449B}"/>
              </c:ext>
            </c:extLst>
          </c:dPt>
          <c:dPt>
            <c:idx val="3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9E8-D24C-9BC1-30C6730B6483}"/>
              </c:ext>
            </c:extLst>
          </c:dPt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91A-44EC-A823-EBD0A2C6449B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91A-44EC-A823-EBD0A2C6449B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91A-44EC-A823-EBD0A2C6449B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Чтобы дать представление о культуре народа.</c:v>
                </c:pt>
                <c:pt idx="1">
                  <c:v>Чтобы сделать речь яркой и выразительной.</c:v>
                </c:pt>
                <c:pt idx="2">
                  <c:v>Чтобы сделать речь более понятной.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0.39000000000000035</c:v>
                </c:pt>
                <c:pt idx="1">
                  <c:v>0.4</c:v>
                </c:pt>
                <c:pt idx="2">
                  <c:v>0.21000000000000013</c:v>
                </c:pt>
                <c:pt idx="3" formatCode="General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91A-44EC-A823-EBD0A2C6449B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0607300924679464"/>
          <c:y val="0.37671099198018343"/>
          <c:w val="0.38031326225490208"/>
          <c:h val="0.3341325692726810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  Важно ли знакомиться с идиомами при изучении иностранного языка?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  Важно ли знакомиться с идиомами при изучении иностранного языка?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16-9C4F-BEFC-5482DF3310A4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16-9C4F-BEFC-5482DF3310A4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16-9C4F-BEFC-5482DF3310A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Важно.</c:v>
                </c:pt>
                <c:pt idx="1">
                  <c:v>Нет.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0.72000000000000053</c:v>
                </c:pt>
                <c:pt idx="1">
                  <c:v>8.0000000000000043E-2</c:v>
                </c:pt>
                <c:pt idx="2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216-9C4F-BEFC-5482DF3310A4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226194832122313"/>
          <c:y val="0.44430635446526656"/>
          <c:w val="0.40003554440436973"/>
          <c:h val="0.2730301180399454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Часто ли Вы сталкиваетесь с идиомами в текстах учебников английского языка и/или при выполнении олимпиадных заданий? 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4. Часто ли Вы сталкиваетесь с идиомами в текстах учебников английского языка и/или при выполнении олимпиадных заданий? 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52-204D-B91F-5EA98BBFE896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B52-204D-B91F-5EA98BBFE896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B52-204D-B91F-5EA98BBFE8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Нет.</c:v>
                </c:pt>
                <c:pt idx="2">
                  <c:v>Не придаю этому значения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0.81</c:v>
                </c:pt>
                <c:pt idx="1">
                  <c:v>8.0000000000000043E-2</c:v>
                </c:pt>
                <c:pt idx="2">
                  <c:v>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B52-204D-B91F-5EA98BBFE896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   Испытываете ли Вы трудности в переводе идиоматических выражений при выполнении заданий?</a:t>
            </a:r>
          </a:p>
        </c:rich>
      </c:tx>
      <c:layout>
        <c:manualLayout>
          <c:xMode val="edge"/>
          <c:yMode val="edge"/>
          <c:x val="0"/>
          <c:y val="2.4632062605522708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5.        Испытываете ли Вы трудности в переводе идиоматических выражений при выполнении заданий?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81-194B-8494-ABDE23B6D000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81-194B-8494-ABDE23B6D0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0.74000000000000055</c:v>
                </c:pt>
                <c:pt idx="1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81-194B-8494-ABDE23B6D000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309926327508307"/>
          <c:y val="0.50058848648259002"/>
          <c:w val="0.20764332539327296"/>
          <c:h val="0.264602659292995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6.        Какой метод из перечисленных является, на Ваш взгляд, наиболее эффективным для запоминания идиом?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        Какой метод из перечисленных является, на Ваш взгляд, наиболее эффективным для запоминания идиом?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03-9B41-956A-F16C4776CC3A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03-9B41-956A-F16C4776CC3A}"/>
              </c:ext>
            </c:extLst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703-9B41-956A-F16C4776CC3A}"/>
              </c:ext>
            </c:extLst>
          </c:dPt>
          <c:dPt>
            <c:idx val="3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703-9B41-956A-F16C4776CC3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Использование ассоциации</c:v>
                </c:pt>
                <c:pt idx="1">
                  <c:v>Изучение истории возникновения идиомы</c:v>
                </c:pt>
                <c:pt idx="2">
                  <c:v>Изучение идиом по тематическим блокам</c:v>
                </c:pt>
                <c:pt idx="3">
                  <c:v>Подборка аналогов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0.18000000000000013</c:v>
                </c:pt>
                <c:pt idx="1">
                  <c:v>0.34</c:v>
                </c:pt>
                <c:pt idx="2">
                  <c:v>0.37000000000000027</c:v>
                </c:pt>
                <c:pt idx="3">
                  <c:v>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703-9B41-956A-F16C4776CC3A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1042914027555861"/>
          <c:y val="0.45674406155558911"/>
          <c:w val="0.37428968613030966"/>
          <c:h val="0.4590304471042621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in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3CEAC-BD27-514E-AA77-34569FAE178E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DFB0A-0364-0745-B661-C5467BB405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7903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DFB0A-0364-0745-B661-C5467BB4057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084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6/13/2023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B6F515-4AB0-7D7E-1939-A6105400A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9946" y="1136822"/>
            <a:ext cx="8546411" cy="1400638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г..Подольск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№ 31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09A7C71-CA87-618F-E582-8218C5F9B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6072" y="3701467"/>
            <a:ext cx="4618507" cy="1826153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выполнили: 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Малютина Валерия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ученица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Научный руководитель: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Грабусова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Валентиновна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  <a:p>
            <a:pPr algn="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AFEA18A-AF2E-26DF-E7C5-5746830969DF}"/>
              </a:ext>
            </a:extLst>
          </p:cNvPr>
          <p:cNvSpPr txBox="1"/>
          <p:nvPr/>
        </p:nvSpPr>
        <p:spPr>
          <a:xfrm>
            <a:off x="3080109" y="3059668"/>
            <a:ext cx="7353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rPr>
              <a:t>Идиомы с именами собственными в английском языке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DEE5AE7-764C-9DB0-6F54-79508C517FDE}"/>
              </a:ext>
            </a:extLst>
          </p:cNvPr>
          <p:cNvSpPr txBox="1"/>
          <p:nvPr/>
        </p:nvSpPr>
        <p:spPr>
          <a:xfrm>
            <a:off x="4440227" y="6433276"/>
            <a:ext cx="2606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Подольск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p:txBody>
      </p:sp>
    </p:spTree>
    <p:extLst>
      <p:ext uri="{BB962C8B-B14F-4D97-AF65-F5344CB8AC3E}">
        <p14:creationId xmlns="" xmlns:p14="http://schemas.microsoft.com/office/powerpoint/2010/main" val="392334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="" xmlns:a16="http://schemas.microsoft.com/office/drawing/2014/main" id="{55B9F290-853C-49BF-2622-796942DA299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846449520"/>
              </p:ext>
            </p:extLst>
          </p:nvPr>
        </p:nvGraphicFramePr>
        <p:xfrm>
          <a:off x="1267269" y="1668875"/>
          <a:ext cx="4856440" cy="4108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BFF513D7-4771-B108-59B7-80953CBA3267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327552596"/>
              </p:ext>
            </p:extLst>
          </p:nvPr>
        </p:nvGraphicFramePr>
        <p:xfrm>
          <a:off x="5705855" y="1668875"/>
          <a:ext cx="6167490" cy="4191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52489" y="321025"/>
            <a:ext cx="1885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338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="" xmlns:a16="http://schemas.microsoft.com/office/drawing/2014/main" id="{06930F46-6A83-AA4F-5E66-672B2F1C7DEC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708736392"/>
              </p:ext>
            </p:extLst>
          </p:nvPr>
        </p:nvGraphicFramePr>
        <p:xfrm>
          <a:off x="1094509" y="1882235"/>
          <a:ext cx="5320146" cy="4199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="" xmlns:a16="http://schemas.microsoft.com/office/drawing/2014/main" id="{344894C2-0A5E-AF6D-53BC-3A03CB330AF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261207543"/>
              </p:ext>
            </p:extLst>
          </p:nvPr>
        </p:nvGraphicFramePr>
        <p:xfrm>
          <a:off x="6345383" y="1882235"/>
          <a:ext cx="5500254" cy="4186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46452" y="431861"/>
            <a:ext cx="1885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854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запоминания идиом: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82436" y="1526787"/>
            <a:ext cx="10210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ассоциации.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истории возникновения идиомы.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508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Подборка аналогов.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450850"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идиом по тематическим блокам.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27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un9-19.userapi.com/impg/zim9wPUUefFRfJdsHFwx3hp_-ECrXJYyIRDGYA/IcPNn526KnA.jpg?size=900x1176&amp;quality=96&amp;sign=39e0a44c7d9a2eb54124e5cfdef94cdd&amp;c_uniq_tag=4K2xNN11iRvwzyXH_Ijx1Jp4Q9tGcWjLnYCEBqpXYrU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137" y="474518"/>
            <a:ext cx="4238537" cy="5538355"/>
          </a:xfrm>
          <a:prstGeom prst="rect">
            <a:avLst/>
          </a:prstGeom>
          <a:noFill/>
        </p:spPr>
      </p:pic>
      <p:pic>
        <p:nvPicPr>
          <p:cNvPr id="2052" name="Picture 4" descr="https://books-spb.ru/wa-data/public/shop/products/02/29/12902/images/1295/1295.750x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8547" y="471055"/>
            <a:ext cx="4307997" cy="566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57164" cy="14859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Классификация идиом с именами собственными: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54727" y="1623859"/>
            <a:ext cx="85898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 с библейскими именами;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 с именами, связанными с античной мифологией;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 с традиционными мужскими и женскими именами;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 с именами литературных героев;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 с топонимами;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Идиомы с именами реальных людей.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128" y="187036"/>
            <a:ext cx="9601200" cy="54725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52945" y="989894"/>
            <a:ext cx="1061258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Идиомы, отражая в своей семантике длительный процесс развития культуры того или иного народа, фиксируют и передают от поколения к поколению культурные установки и стереотипы. 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собственные, входящие в их состав, имеют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определенные значения и придают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высказыванию эмоциональную окраску и выразительность.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язык является  своеобразным «датчиком культуры», отражением обычаев, традиций, ценности и способов мышления общества, то возможно и фразеологическая категоризация идиом, критерием для которой служат социологические факторы. Наиболее удобными способом классификации идиом в учебных целях представляется тематический принцип.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основе происхождения идиом с именами собственными лежат религиозные обряды, античная мифология, легенды, реальные персоны. Большую роль для английской фразеологии сыграли литературные произведения, так как имена многих персонажей входят в состав идиом.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Созданный в ходе работы над проектом комплекс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тренировочных  упражнений (тренажёр)  с использованием идиом с именами собственными для подготовки к олимпиадам по английскому языку может быть использован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 английского языка при подготовке к олимпиадам и конкурсам, а также в качестве страноведческого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1891C9-FC94-FC9A-48A6-F0377D348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910" y="272527"/>
            <a:ext cx="10568940" cy="621792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комплекс тренировочных  упражнений (тренажёр)  с использованием идиом с именами собственными для подготовки к олимпиадам и конкурсам по английскому языку.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Проанализировать литературу по теме проекта и уточнить понятия «имя собственное», «идиома».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Рассмотреть различные виды классификации идиом.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Найти и описать смысловое значение идиом с именами собственными и провести их классификацию.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4) Создать комплекс тренировочных упражнений.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806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1F85BD-9085-029F-B020-09B852A4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18" y="228600"/>
            <a:ext cx="10002982" cy="589510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информации: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Справочная и учебная литература:</a:t>
            </a: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Кунин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А.В. Вопросы английской фразеологии (коммуникативный и фразеологический аспекты).– М.,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1987.–148с.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Леонович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О.А. В мире английских имен: Учеб. пособие по лексикологии. – М.: ООО «Издательство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Астрель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2002. – 160с.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Кунин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А.В. Англо-русский фразеологический словарь, 6-е изд. – М.: Живой язык, 2005. – 944с.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Ожегов С.И. Словарь русского языка, 14-е изд. – М.: Русский язык,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1984.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1135с.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Longman Dictionary of English Idioms. – Harlow and London,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7024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6C40EF-CFAC-EA4A-1619-5DC3DD87E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037" y="623843"/>
            <a:ext cx="10397209" cy="5424031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Общенаучные: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Математические: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Работа с понятиями.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Анкетирование.                      1) Шкалирование.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Синтез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Классификация.</a:t>
            </a:r>
          </a:p>
        </p:txBody>
      </p:sp>
    </p:spTree>
    <p:extLst>
      <p:ext uri="{BB962C8B-B14F-4D97-AF65-F5344CB8AC3E}">
        <p14:creationId xmlns="" xmlns:p14="http://schemas.microsoft.com/office/powerpoint/2010/main" val="42012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043" y="729205"/>
            <a:ext cx="9803757" cy="739377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9042" y="1898248"/>
            <a:ext cx="9803757" cy="3969152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Постановка цели и разработка задач. Определение проблемы и ее актуальности.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материалов, изучение источников.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Анкетирование. Систематизация материала. Выполнение презентации проектной работы. Оформление проекта.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Заключительный.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конференции (представление готового продукта). Подведение итогов.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248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EDDD8D-7C99-EE68-69A4-C177BDEA2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0095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Теоретический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703509"/>
            <a:ext cx="9601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Идиома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единица языка, представляющая собой устойчивое сочетание, значение которого не мотивируется составляющими  его словами, т.е. значение частей не сводится к значению целого.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(Новый словарь методических терминов и понятий, 2009)</a:t>
            </a:r>
          </a:p>
          <a:p>
            <a:pPr algn="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собственное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существительное, называющее предмет, лицо или явление как единичное, индивидуальное, безотносительно к признакам, служащим для выделения класса предметов.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(Словарь русского языка, 1984) </a:t>
            </a:r>
          </a:p>
        </p:txBody>
      </p:sp>
    </p:spTree>
    <p:extLst>
      <p:ext uri="{BB962C8B-B14F-4D97-AF65-F5344CB8AC3E}">
        <p14:creationId xmlns="" xmlns:p14="http://schemas.microsoft.com/office/powerpoint/2010/main" val="86881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744" y="509286"/>
            <a:ext cx="9850056" cy="166241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Важность изучения идиом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897" y="1582341"/>
            <a:ext cx="1086158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Идиомы могут быть проводниками определённой идеологии; </a:t>
            </a:r>
          </a:p>
          <a:p>
            <a:pPr marL="342900" lvl="0" indent="-342900" fontAlgn="base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Идиомы формируют отношение к проблеме с той или иной точки зрения на неё;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  Идиомы помогают в воспитании личности, помогают сформировать такие необходимы каждому гражданину понятия и качества, как патриотизм, ответственность за свои слова и поступки перед близкими и всем обществом;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  Идиомы помогают глубже проникнуть в психологию национального характера, лучше понять культуры и историю страны, изучаемого языка и свою собственную.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  Идиомы помогают расширить языковой кругозор и улучшить языковую компетенцию.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8350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Способы классификации идиом: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704109"/>
            <a:ext cx="486870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значению;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тематическому принципу;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функциональному принципу.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148" y="184484"/>
            <a:ext cx="10129652" cy="198721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196180725"/>
              </p:ext>
            </p:extLst>
          </p:nvPr>
        </p:nvGraphicFramePr>
        <p:xfrm>
          <a:off x="1195943" y="2139432"/>
          <a:ext cx="5121730" cy="4095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3017566222"/>
              </p:ext>
            </p:extLst>
          </p:nvPr>
        </p:nvGraphicFramePr>
        <p:xfrm>
          <a:off x="6445150" y="2171700"/>
          <a:ext cx="5597291" cy="4042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52305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1352</TotalTime>
  <Words>424</Words>
  <Application>Microsoft Office PowerPoint</Application>
  <PresentationFormat>Произвольный</PresentationFormat>
  <Paragraphs>66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Уголки</vt:lpstr>
      <vt:lpstr>Московская область г..Подольск МОУ СОШ № 31   индивидуальный проект</vt:lpstr>
      <vt:lpstr>Цель работы:  Создать комплекс тренировочных  упражнений (тренажёр)  с использованием идиом с именами собственными для подготовки к олимпиадам и конкурсам по английскому языку. Задачи:  1) Проанализировать литературу по теме проекта и уточнить понятия «имя собственное», «идиома». 2) Рассмотреть различные виды классификации идиом. 3) Найти и описать смысловое значение идиом с именами собственными и провести их классификацию. 4) Создать комплекс тренировочных упражнений.</vt:lpstr>
      <vt:lpstr>                                Источники информации:    Справочная и учебная литература: 1. Кунин А.В. Вопросы английской фразеологии (коммуникативный и фразеологический аспекты).– М., Высш. шк., 1987.–148с. 2. Леонович О.А. В мире английских имен: Учеб. пособие по лексикологии. – М.: ООО «Издательство Астрель», 2002. – 160с.  Словари:  1. Кунин А.В. Англо-русский фразеологический словарь, 6-е изд. – М.: Живой язык, 2005. – 944с. 2. Ожегов С.И. Словарь русского языка, 14-е изд. – М.: Русский язык, 1984. – 1135с. 3. Longman Dictionary of English Idioms. – Harlow and London, 2010.  </vt:lpstr>
      <vt:lpstr>Методы исследования:        Общенаучные:                          Эмпирические:                           Математические:   1) Работа с понятиями.              1) Анкетирование.                      1) Шкалирование.  2) Анализ  3) Синтез.  4) Обобщение.  5) Сравнение.  6) Классификация.</vt:lpstr>
      <vt:lpstr>Этапы работы над проектом:</vt:lpstr>
      <vt:lpstr>Теоретический этап</vt:lpstr>
      <vt:lpstr>Важность изучения идиом:</vt:lpstr>
      <vt:lpstr>Способы классификации идиом:</vt:lpstr>
      <vt:lpstr>Практический этап  Анкетирование: </vt:lpstr>
      <vt:lpstr>Слайд 10</vt:lpstr>
      <vt:lpstr>Слайд 11</vt:lpstr>
      <vt:lpstr>Приемы запоминания идиом:</vt:lpstr>
      <vt:lpstr>Слайд 13</vt:lpstr>
      <vt:lpstr>Классификация идиом с именами собственными:</vt:lpstr>
      <vt:lpstr>Выводы: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Автономная некоммерческаЯ организация средняя общеобразовательная школа  «Ломоносовская школа-пансион» итоговый индивидуальный проект.</dc:title>
  <dc:creator>Microsoft Office User</dc:creator>
  <cp:lastModifiedBy>ученик</cp:lastModifiedBy>
  <cp:revision>39</cp:revision>
  <dcterms:created xsi:type="dcterms:W3CDTF">2022-08-26T21:22:24Z</dcterms:created>
  <dcterms:modified xsi:type="dcterms:W3CDTF">2023-06-13T14:31:53Z</dcterms:modified>
</cp:coreProperties>
</file>