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7" r:id="rId4"/>
    <p:sldId id="265" r:id="rId5"/>
    <p:sldId id="266" r:id="rId6"/>
    <p:sldId id="258" r:id="rId7"/>
    <p:sldId id="267" r:id="rId8"/>
    <p:sldId id="268" r:id="rId9"/>
    <p:sldId id="269" r:id="rId10"/>
    <p:sldId id="270" r:id="rId11"/>
    <p:sldId id="271" r:id="rId12"/>
    <p:sldId id="259" r:id="rId13"/>
    <p:sldId id="260" r:id="rId14"/>
    <p:sldId id="261" r:id="rId15"/>
    <p:sldId id="262" r:id="rId16"/>
    <p:sldId id="263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6987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8903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822774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77955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302185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03883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867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7636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274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5107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6157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5461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6919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6639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143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6284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39B30-0000-4CA8-A238-0A32CC601477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49D2692-909C-4A6C-97C8-E9D1A8D76F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3540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2059709"/>
            <a:ext cx="8915399" cy="176414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федеральной образовательной программы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9011660" cy="176196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объединение учителей начальных классов</a:t>
            </a:r>
          </a:p>
          <a:p>
            <a:pPr>
              <a:lnSpc>
                <a:spcPct val="11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9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НОО УМК «Школа России»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933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05495"/>
            <a:ext cx="8911687" cy="754314"/>
          </a:xfrm>
        </p:spPr>
        <p:txBody>
          <a:bodyPr/>
          <a:lstStyle/>
          <a:p>
            <a:r>
              <a:rPr lang="ru-RU" dirty="0"/>
              <a:t>Литературное чтение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6854" y="736979"/>
            <a:ext cx="10917758" cy="5841242"/>
          </a:xfrm>
        </p:spPr>
        <p:txBody>
          <a:bodyPr/>
          <a:lstStyle/>
          <a:p>
            <a:r>
              <a:rPr lang="ru-RU" b="1" dirty="0" smtClean="0"/>
              <a:t>4 класс (65 тем):</a:t>
            </a:r>
          </a:p>
          <a:p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1884819"/>
              </p:ext>
            </p:extLst>
          </p:nvPr>
        </p:nvGraphicFramePr>
        <p:xfrm>
          <a:off x="450376" y="1228296"/>
          <a:ext cx="1134129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706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6706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45827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Раскрытие главной идеи произведения А.Т. Твардовского «О Родине большой и малой» (отрывок): чувство любви к своей стране и малой родине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Отражение нравственных ценностей на примере фольклорных сказок народов России и мира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5827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Любовь к природе и родному краю – тема произведений поэтов. [[На примере стихотворений С.А. Есенина]]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Осознание понятий взаимопомощь и дружба в сказках народов России и мира. На примере [[осетинской народной сказки «Что дороже?»]]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5827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Проявление любви к родной земле в литературе народов России. [[На примере стихотворений Р.Г. Гамзатова]]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Представление в сказке нравственных ценностей, быта и культуры народов мира. На примере [[немецкой народной сказки «Три бабочки»]]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8838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Образ Александра Невского в произведении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С.Т.Романовского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«Ледовое побоище»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Сравнение фольклорных произведений разных народов: тема, герои, сюжет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45827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Характеристика народной исторической песни: темы, образы, герои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[[Резервный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урок.Отражение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народной былинной темы в творчестве художника В.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М.Васнецова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]]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45827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Тема Великой Отечественной войны в произведениях литературы. На примере [[рассказа М.С.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Ефетов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«Девочка из Сталинграда»]]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[[Резервный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урок.Работа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 детскими книгами на тему: «Фольклор (устное народное творчество)»: собиратели фольклора (А.Н. Афанасьев, В.И. Даль)]]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45827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Осознание понятий поступок, подвиг на примере произведений о Великой Отечественной войне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Особенности басни как лиро-эпического жанра. Басни стихотворные и прозаические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45827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Наблюдение за художественными особенностями текста авторской песни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Сравнение басен: темы и герои, особенности языка. На примере басен Крылов И.А. «Стрекоза и муравей», И.И.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Хемницера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«Стрекоза», Л.Н. Толстого «Стрекоза и муравьи»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45827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Проявление народной культуры в разнообразных видах фольклора: словесном, музыкальном, обрядовом (календарном)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Сходство фольклорных и литературных произведений А.С. Пушкина, В.А. Жуковского по тематике, художественным образам («бродячие» сюжеты)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45827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Разнообразие малых жанров фольклора (назначение, сравнение, классификация)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Картины осени в лирических произведениях А.С. Пушкина: сравнения, эпитет, олицетворения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45827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Представление в сказке народного быта и культуры: сказки о животных, бытовые, волшебные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Восприятие пейзажной лирики А.С. Пушкина: средства художественной выразительности в стихотворении «Зимняя дорога» [[и других его стихотворениях]]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45827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Характеристика героев волшебной сказки: чем занимались, какими качествами обладают. На примере [[русской народной сказки «Семь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Семионов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»]]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Отражение темы дружбы в произведениях А.С. Пушкина. На примере [[стихотворения «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И.И.Пущину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»]]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691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46439"/>
            <a:ext cx="8911687" cy="14016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99410041"/>
              </p:ext>
            </p:extLst>
          </p:nvPr>
        </p:nvGraphicFramePr>
        <p:xfrm>
          <a:off x="587375" y="146050"/>
          <a:ext cx="11217276" cy="7924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08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608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Патриотическое звучание стихотворения М.Ю. Лермонтова «Москва, Москва! …Люблю тебя как сын…»: метафора как «свёрнутое» сравнение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Темы лирических произведений А.А. Блока. [[На примере стихотворения «Рождество»]]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Строфа как элемент композиции стихотворения М.Ю. Лермонтова «Парус»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Темы лирических произведений К.Д. Бальмонта. [[На примере стихотворения «У чудищ»]]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Работа со стихотворением М.Ю. Лермонтова «Утёс»: характеристика средств художественной выразительности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Средства создания речевой выразительности в стихотворения К.Д. Бальмонта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Наблюдение за художественными особенностями лирических произведений М.Ю. Лермонтова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[[Резервный урок. Выразительность поэтических картин родной природы. На примере стихотворения И.А. Бунина «Детство»]]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Литературная сказка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effectLst/>
                        </a:rPr>
                        <a:t>П.П.Ершова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 «Конёк-Горбунок»: сюжет и построение (композиция) сказки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Наблюдательность писателей, выражающаяся в описании жизни животных. [[На примере рассказа А.И. Куприна «Скворцы»]]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Описание явления природы в стихотворении В.А. Жуковский «Загадка»: приёмы создания художественного образа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Особенности художественного описания родной природы. На примере рассказа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effectLst/>
                        </a:rPr>
                        <a:t>В.П.Астафьева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 [[«Весенний остров»]]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Сравнение образа радуги в стихотворениях В.А. Жуковского «Загадка» и Ф.И. Тютчева «Как неожиданно и ярко»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Образ автора в рассказе В.П. Астафьев «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effectLst/>
                        </a:rPr>
                        <a:t>Капалуха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Басни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effectLst/>
                        </a:rPr>
                        <a:t>Л.Н.Толстого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: выделение жанровых особенностей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Отражение темы «Материнская любовь» в рассказе В.П. Астафьева «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effectLst/>
                        </a:rPr>
                        <a:t>Капалуха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» [[и стихотворении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effectLst/>
                        </a:rPr>
                        <a:t>С.Есенина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 «Лебёдушка»]]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Чтение научно-познавательных рассказов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effectLst/>
                        </a:rPr>
                        <a:t>Л.Н.Толстого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. Примеры текста-рассуждения в рассказе «Черепаха»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Знакомство с пьесой как жанром литературы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Анализ художественных рассказов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effectLst/>
                        </a:rPr>
                        <a:t>Л.Н.Толстого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. Особенности художественного текста-описания на примере рассказа «Русак»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Пьеса и сказка: драматическое и эпическое произведения, их структурные и жанровые особенности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Знакомство с отрывками из повести Н.Г. Гарин-Михайловского «Детство Тёмы» (отдельные главы): основные события сюжета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Работа с пьесой-сказкой С.Я. Маршака «Двенадцать месяцев»: сюжет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Отличие автора от героя и рассказчика на примере рассказов М.М. Зощенко «О Лёньке и Миньке»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Понимание содержания и назначения авторских ремарок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1274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77422"/>
            <a:ext cx="8911687" cy="655092"/>
          </a:xfrm>
        </p:spPr>
        <p:txBody>
          <a:bodyPr/>
          <a:lstStyle/>
          <a:p>
            <a:pPr algn="ctr"/>
            <a:r>
              <a:rPr lang="ru-RU" dirty="0" smtClean="0"/>
              <a:t>Математика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9809" y="946244"/>
            <a:ext cx="11068334" cy="5331726"/>
          </a:xfrm>
        </p:spPr>
        <p:txBody>
          <a:bodyPr>
            <a:normAutofit/>
          </a:bodyPr>
          <a:lstStyle/>
          <a:p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6626083"/>
              </p:ext>
            </p:extLst>
          </p:nvPr>
        </p:nvGraphicFramePr>
        <p:xfrm>
          <a:off x="859808" y="719666"/>
          <a:ext cx="10644804" cy="6314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22402"/>
                <a:gridCol w="5322402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класс (1 тема)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Изображение на клетчатой бумаге прямоугольника с заданным значением площади. </a:t>
                      </a:r>
                      <a:endParaRPr lang="en-US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таблицы (содержащей не более 4-х данных); извлечение данного из строки, столбца; внесение одного-двух данных в таблицу. </a:t>
                      </a:r>
                      <a:endParaRPr lang="ru-RU" sz="1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Верные (истинные) и неверные (ложные) утверждения: конструирование, проверка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класс (5 тем)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Формализованное описание последовательности действий (инструкция, план, </a:t>
                      </a:r>
                      <a:endParaRPr lang="ru-RU" sz="1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Табличное умножение в пределах 50. 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Столбчатая диаграмма: чтение, использование данных для решения учебных и практических задач.</a:t>
                      </a:r>
                      <a:endParaRPr lang="en-US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Расчётные задачи на увеличение/уменьшение величины на несколько единиц/в несколько раз.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Алгоритмы изучения материала, выполнения обучающих и тестовых заданий на доступных электронных средствах обучения (интерактивной доске, компьютере, других устройствах).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Конструирование утверждений с использованием слов «каждый», «все».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класс (4 темы)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дополнение моделей (схем, изображений)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Проверка результата вычислений, в том числе с помощью калькулятора.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Правила работы с электронными средствами обучения (электронной формой учебника, компьютерными тренажёрами).</a:t>
                      </a:r>
                      <a:endParaRPr lang="ru-RU" sz="1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Поиск информации в справочной литературе, сети Интернет. 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класс (6 тема):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Запись информации на столбчатой диаграмме.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Переместительное, сочетательное свойства сложения, умножения при вычислениях.</a:t>
                      </a:r>
                      <a:endParaRPr lang="en-US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Доступные электронные средства обучения, пособия, тренажёры, их использование под руководством педагога и самостоятельно. Правила безопасной работы с электронными источниками информации (электронная форма учебника, электронные словари, образовательные сайты, ориентированные на детей младшего школьного возраста).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5357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1856" y="142371"/>
            <a:ext cx="8911687" cy="699723"/>
          </a:xfrm>
        </p:spPr>
        <p:txBody>
          <a:bodyPr/>
          <a:lstStyle/>
          <a:p>
            <a:pPr algn="ctr"/>
            <a:r>
              <a:rPr lang="ru-RU" dirty="0" smtClean="0"/>
              <a:t>Окружающий мир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1445" y="1096371"/>
            <a:ext cx="10808576" cy="5495498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8640777"/>
              </p:ext>
            </p:extLst>
          </p:nvPr>
        </p:nvGraphicFramePr>
        <p:xfrm>
          <a:off x="545910" y="719666"/>
          <a:ext cx="11150220" cy="6126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751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5751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4572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класс (4 темы):</a:t>
                      </a:r>
                    </a:p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Правила нравственного поведения в социуме. Внимание, уважительное отношение к людям с ограниченными возможностями здоровья, забота о них.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2401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Школа. Школьные традиции и праздники. Адрес школы. Классный, школьный коллектив. Друзья, взаимоотношения между ними; ценность дружбы, согласия, взаимной помощи.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труда в жизни человека и общества. Трудолюбие как общественно значимая ценность в культуре народов России. Особенности труда людей родного края, их профессии.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8059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Совместная деятельность с одноклассниками - учеба, игры, отдых. Рабочее место школьника: удобное размещение учебных материалов и учебного оборудования; поза; освещение рабочего места. Правила безопасной работы на учебном месте.</a:t>
                      </a:r>
                    </a:p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Природные сообщества: лес, луг, пруд. Взаимосвязи в природном сообществе: растения - пища и укрытие для животных; животные - распространители плодов и семян растений. Влияние человека на природные сообщества. Природные сообщества родного края (2 - 3 примера на основе наблюдений). Правила нравственного поведения в природных сообществах.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8059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Режим труда и отдыха.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Безопасность в информационно-телекоммуникационной сети "Интернет" (ориентирование в признаках мошеннических действий, защита персональной информации, правила коммуникации в мессенджерах и социальных группах) в условиях контролируемого доступа в информационно-телекоммуникационную сеть "Интернет".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4572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Первоначальные сведения о родном крае. Название своего населенного пункта (города, села), региона. Культурные объекты родного края.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класс (3 темы):</a:t>
                      </a:r>
                    </a:p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4572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класс (1 тема):</a:t>
                      </a:r>
                    </a:p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Правила нравственного поведения в социуме, отношение к людям независимо от их национальности, социального статуса, религиозной принадлежности.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0230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Безопасность в информационно-коммуникационной сети "Интернет" (коммуникация в мессенджерах и социальных группах) в условиях контролируемого доступа в информационно-телекоммуникационную сеть "Интернет".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Здоровый образ жизни: профилактика вредных привычек.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0230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класс (5 тем):</a:t>
                      </a:r>
                    </a:p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Безопасность в информационно-телекоммуникационной сети "Интернет" (поиск достоверной информации, опознавание государственных образовательных ресурсов и детских развлекательных порталов) в условиях контролируемого доступа в информационно-телекоммуникационную сеть "Интернет".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4572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Семья - коллектив близких, родных людей. Семейный бюджет, доходы и расходы семьи. Уважение к семейным ценностям.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7336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241973"/>
            <a:ext cx="8911687" cy="1280890"/>
          </a:xfrm>
        </p:spPr>
        <p:txBody>
          <a:bodyPr/>
          <a:lstStyle/>
          <a:p>
            <a:pPr algn="ctr"/>
            <a:r>
              <a:rPr lang="ru-RU" dirty="0" smtClean="0"/>
              <a:t>Изобразительное искусство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5343" y="900752"/>
            <a:ext cx="10549269" cy="5010470"/>
          </a:xfrm>
        </p:spPr>
        <p:txBody>
          <a:bodyPr>
            <a:normAutofit fontScale="25000" lnSpcReduction="20000"/>
          </a:bodyPr>
          <a:lstStyle/>
          <a:p>
            <a:r>
              <a:rPr lang="ru-RU" sz="6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6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(6 тем):</a:t>
            </a:r>
          </a:p>
          <a:p>
            <a:pPr marL="0" indent="0">
              <a:buNone/>
            </a:pP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Изображать можно линией.</a:t>
            </a:r>
          </a:p>
          <a:p>
            <a:pPr marL="0" indent="0">
              <a:buNone/>
            </a:pP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Изображать можно в объёме.</a:t>
            </a:r>
          </a:p>
          <a:p>
            <a:pPr marL="0" indent="0">
              <a:buNone/>
            </a:pP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Узоры на крыльях.</a:t>
            </a:r>
          </a:p>
          <a:p>
            <a:pPr marL="0" indent="0">
              <a:buNone/>
            </a:pP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Украшений помогает сделать праздник.</a:t>
            </a:r>
          </a:p>
          <a:p>
            <a:pPr marL="0" indent="0">
              <a:buNone/>
            </a:pP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Художники и зрители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Азбука цифровой графики» </a:t>
            </a:r>
          </a:p>
          <a:p>
            <a:pPr marL="0" indent="0">
              <a:buNone/>
            </a:pPr>
            <a:r>
              <a:rPr lang="ru-RU" sz="6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2 класс (3 темы):</a:t>
            </a:r>
          </a:p>
          <a:p>
            <a:pPr marL="0" indent="0">
              <a:buNone/>
            </a:pP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 здания.</a:t>
            </a:r>
          </a:p>
          <a:p>
            <a:pPr marL="0" indent="0">
              <a:buNone/>
            </a:pP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и художник.</a:t>
            </a:r>
          </a:p>
          <a:p>
            <a:pPr marL="0" indent="0">
              <a:buNone/>
            </a:pP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«Азбука цифровой графики» </a:t>
            </a:r>
          </a:p>
          <a:p>
            <a:pPr marL="0" indent="0">
              <a:buNone/>
            </a:pPr>
            <a:r>
              <a:rPr lang="ru-RU" sz="6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3 класс (3 темы):</a:t>
            </a:r>
            <a:br>
              <a:rPr lang="ru-RU" sz="6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Памятники архитектуры.</a:t>
            </a:r>
          </a:p>
          <a:p>
            <a:pPr marL="0" indent="0">
              <a:buNone/>
            </a:pP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Музеи искусства.</a:t>
            </a:r>
          </a:p>
          <a:p>
            <a:pPr marL="0" indent="0">
              <a:buNone/>
            </a:pP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«Азбука цифровой графики» </a:t>
            </a:r>
          </a:p>
          <a:p>
            <a:pPr marL="0" indent="0">
              <a:buNone/>
            </a:pPr>
            <a:r>
              <a:rPr lang="ru-RU" sz="6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4 класс (2 темы):</a:t>
            </a:r>
          </a:p>
          <a:p>
            <a:pPr marL="0" indent="0">
              <a:buNone/>
            </a:pP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«Графика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«Азбука цифровой графики»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4231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967" y="1446663"/>
            <a:ext cx="11300346" cy="4464559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класс (1 тема):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коммуникативные технологии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класс (2 темы):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Художественная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мастерская,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Чертёжная мастерская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 - коммуникативные технологии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класс (2 темы):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работы с  природным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материалом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 - коммуникативные технологии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класс (4 темы):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— технологии работы с  текстильными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материалами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«Конструктором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—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робототехника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 - коммуникативные технологии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08426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ОРКСЭ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4149" y="1214651"/>
            <a:ext cx="11286699" cy="4696571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Модуль «Светская этика» (5 тем):</a:t>
            </a:r>
          </a:p>
          <a:p>
            <a:r>
              <a:rPr lang="ru-RU" dirty="0">
                <a:solidFill>
                  <a:schemeClr val="tx1"/>
                </a:solidFill>
              </a:rPr>
              <a:t>Россия — наша Родина. </a:t>
            </a:r>
          </a:p>
          <a:p>
            <a:r>
              <a:rPr lang="ru-RU" dirty="0">
                <a:solidFill>
                  <a:schemeClr val="tx1"/>
                </a:solidFill>
              </a:rPr>
              <a:t>« Основной Закон (Конституция) в России как источник общепринятых норм гражданкой этики в российском обществе</a:t>
            </a:r>
            <a:r>
              <a:rPr lang="ru-RU" dirty="0" smtClean="0">
                <a:solidFill>
                  <a:schemeClr val="tx1"/>
                </a:solidFill>
              </a:rPr>
              <a:t>.»</a:t>
            </a:r>
          </a:p>
          <a:p>
            <a:r>
              <a:rPr lang="ru-RU" dirty="0">
                <a:solidFill>
                  <a:schemeClr val="tx1"/>
                </a:solidFill>
              </a:rPr>
              <a:t>Праздники </a:t>
            </a:r>
            <a:r>
              <a:rPr lang="ru-RU" dirty="0" smtClean="0">
                <a:solidFill>
                  <a:schemeClr val="tx1"/>
                </a:solidFill>
              </a:rPr>
              <a:t>как одна </a:t>
            </a:r>
            <a:r>
              <a:rPr lang="ru-RU" dirty="0">
                <a:solidFill>
                  <a:schemeClr val="tx1"/>
                </a:solidFill>
              </a:rPr>
              <a:t>из форм исторической памяти </a:t>
            </a:r>
          </a:p>
          <a:p>
            <a:r>
              <a:rPr lang="ru-RU" dirty="0">
                <a:solidFill>
                  <a:schemeClr val="tx1"/>
                </a:solidFill>
              </a:rPr>
              <a:t>Действие с приставкой «СО</a:t>
            </a:r>
            <a:r>
              <a:rPr lang="ru-RU" dirty="0" smtClean="0">
                <a:solidFill>
                  <a:schemeClr val="tx1"/>
                </a:solidFill>
              </a:rPr>
              <a:t>»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Трудовая </a:t>
            </a:r>
            <a:r>
              <a:rPr lang="ru-RU" dirty="0">
                <a:solidFill>
                  <a:schemeClr val="tx1"/>
                </a:solidFill>
              </a:rPr>
              <a:t>мораль. Нравственные традиции предпринимательства.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Модуль «Православие» (4 темы):</a:t>
            </a:r>
          </a:p>
          <a:p>
            <a:r>
              <a:rPr lang="ru-RU" dirty="0">
                <a:solidFill>
                  <a:schemeClr val="tx1"/>
                </a:solidFill>
              </a:rPr>
              <a:t>Россия — наша Родина. </a:t>
            </a:r>
          </a:p>
          <a:p>
            <a:r>
              <a:rPr lang="ru-RU" dirty="0">
                <a:solidFill>
                  <a:schemeClr val="tx1"/>
                </a:solidFill>
              </a:rPr>
              <a:t>Культура и религия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</a:rPr>
              <a:t>Как христианство пришло на Русь.</a:t>
            </a:r>
          </a:p>
          <a:p>
            <a:r>
              <a:rPr lang="ru-RU" dirty="0">
                <a:solidFill>
                  <a:schemeClr val="tx1"/>
                </a:solidFill>
              </a:rPr>
              <a:t>Христианская семья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Модуль «Мировые религиозные культуры» (0 тем)</a:t>
            </a:r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2192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99386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2059709"/>
            <a:ext cx="8915399" cy="176414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федеральной образовательной программы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9011660" cy="176196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объединение учителей начальных классов</a:t>
            </a:r>
          </a:p>
          <a:p>
            <a:pPr>
              <a:lnSpc>
                <a:spcPct val="11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площадке Королёва, 8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НОО УМК «Школа России»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ru-RU" sz="1900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МО Смирнова Н.А.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7894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15853963"/>
              </p:ext>
            </p:extLst>
          </p:nvPr>
        </p:nvGraphicFramePr>
        <p:xfrm>
          <a:off x="902524" y="498765"/>
          <a:ext cx="10450285" cy="568023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11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914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7224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100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15421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489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Ссылка (тема)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Функциональная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грамотность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Соответствие/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несоответствие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Учебное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пособие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(при несоответствии)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60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Различение предложения и слова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Глобальная компетенция, читательская грамотность и языковая грамотность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660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предложением: выделение слов, изменение их порядка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Глобальная компетенция, читательская грамотность и языковая грамотность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660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Составление предложения из слов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Глобальная компетенция, читательская грамотность и языковая грамотность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660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Различение слова и обозначаемого им предмета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Глобальная компетенция, читательская грамотность и языковая грамотность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60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Слово как объекта изучения, материала для анализа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Глобальная компетенция, читательская грамотность и языковая грамотность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660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Звуки речи Интонационное выделение звука в слове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Глобальная компетенция, читательская грамотность и языковая грамотность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9990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Определяем самый частый звук в стихотворении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Глобальная компетенция, читательская грамотность и языковая грамотность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https://obrazovanie-gid.ru/konspekty/zvukopis-v-stihotvornom-hudozhestvennom-tekste-1-klass-konspekt-uroka.html</a:t>
                      </a:r>
                      <a:endParaRPr lang="ru-RU" sz="12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8" marR="31438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83329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3583" y="624110"/>
            <a:ext cx="10481030" cy="1280890"/>
          </a:xfrm>
        </p:spPr>
        <p:txBody>
          <a:bodyPr/>
          <a:lstStyle/>
          <a:p>
            <a:pPr algn="ctr"/>
            <a:r>
              <a:rPr lang="ru-RU" dirty="0" smtClean="0"/>
              <a:t>Русский язык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264554"/>
            <a:ext cx="10467382" cy="5354609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класс обучение грамоте и русский язык (11 тем) 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букв е, ё, ю,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Отрабатываем умение задать вопрос 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слову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представление о родственных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словах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связи слов в предложении при помощи смысловых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вопросов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приемам самопроверки после списывания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запоминать слова с непроверяемыми гласными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согласными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оформления предложений: прописная буква в начале и знак в конце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Знаки препинания в конце предложения: точка, вопросительный и восклицательный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Прописная буква в именах собственных: в именах и фамилиях людей. Прописная буква в именах собственных: в кличках животных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Объяснительный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диктант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небольших устных рассказов на основе наблюдений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45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9243" y="624110"/>
            <a:ext cx="10235370" cy="1341168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9243" y="2133600"/>
            <a:ext cx="10235369" cy="377762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класс (6 тем):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 как явление национальной культуры. Многообразие языкового пространства России 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мира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Суффикс как часть слова 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суффиксов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слова: систематизация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знаний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слова: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за правописанием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приставок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класс (1 тема):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 как государственный язык Российской Федерации</a:t>
            </a: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125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9743" y="0"/>
            <a:ext cx="9634869" cy="62779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Русский язык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206" y="627797"/>
            <a:ext cx="11095179" cy="604595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 (25 тем):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45474301"/>
              </p:ext>
            </p:extLst>
          </p:nvPr>
        </p:nvGraphicFramePr>
        <p:xfrm>
          <a:off x="805219" y="1442997"/>
          <a:ext cx="10699394" cy="53298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270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7230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3592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 как язык межнационального общения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Правописание суффиксов глаголов</a:t>
                      </a:r>
                    </a:p>
                    <a:p>
                      <a:pPr indent="0">
                        <a:lnSpc>
                          <a:spcPct val="100000"/>
                        </a:lnSpc>
                      </a:pP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звуков русского языка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Мягкий знак на конце наречий после шипящих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Соотношение звукового и буквенного состава слов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Наблюдение за знаками препинания в предложении с прямой речью после слов автора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Повторяем лексику: наблюдаем за использованием в речи устаревших слов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Речь: диалогическая и монологическая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Повелительное наклонение глагола: наблюдение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Речевая культура диалога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 повелительного наклонения глагола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Вспоминаем, как написать письмо, поздравительную открытку, объявление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919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Особенности разбора глаголов по составу слова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Нормы речевого этикета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Глагол в словосочетании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Можно ли по-разному читать один и тот же текст?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Частица не, её значение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Чем изучающее чтение отличается от ознакомительного чтения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Союз как часть речи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Текст. Образные языковые средства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[[Резервный урок по разделу морфология: тема "Числительное"]]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Редактируем предложенный текст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[[Резервный урок по разделу синтаксис: синтаксический анализ предложения]]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Пишем сочинение-рассуждение [[на тему]]</a:t>
                      </a:r>
                    </a:p>
                    <a:p>
                      <a:pPr indent="0">
                        <a:lnSpc>
                          <a:spcPct val="100000"/>
                        </a:lnSpc>
                      </a:pP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Правописание суффиксов имён прилагательных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8270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0095" y="29295"/>
            <a:ext cx="8911687" cy="6121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Литературное чтение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7797" y="641445"/>
            <a:ext cx="10876815" cy="6100549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класс обучение грамоте и литературное чтение (15 тем):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[[Резервный урок. Совершенствование навыка чтения. А.А. Шибаев "Беспокойные соседки", "Познакомились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"]]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[[Резервный урок. Слушание литературных (авторских) сказок. Сказка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К.Чуковского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"Муха-Цокотуха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"]]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[[Резервный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урок.Определение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темы произведения: о животных. На примере произведений Е.И.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Чарушина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]]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[[Резервный урок. Слушание литературных (авторских) сказок. Русская народная сказка "Лисичка-сестричка и волк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"]]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[[Резервный урок. Чтение произведений о детях Н.Н. Носова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]]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[[Резервный урок. Слушание литературных произведений. Е.Ф. Трутнева "Когда это бывает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?"]]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героев в фольклорных (народных) сказках о животных. На примере сказок «Лисица и тетерев», «Лиса и рак» [[и других на выбор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]]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Реальность и волшебство в литературных (авторских) сказках. На примере произведений В.Г.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Сутеева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[[и других на выбор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]]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героя произведения: оценка поступков и поведения. На примере произведения Е.А. Пермяка «Торопливый ножик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 произведений о маме: проявление любви и заботы о родных людях. На примере стихотворения А.Л.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«Мама» [[и других на выбор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]]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Выделение главной мысли (идеи): заботливое и внимательное отношение к родным и близким людям. На примере стихотворения Е.А. Благинина «Посидим в тишине» [[и других на выбор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]]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 отражённых в произведении понятий: чувство любви матери к ребёнку, детей к матери, близким. На примере произведения А.В. Митяева «За что я люблю маму» [[и других на выбор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]]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текстом произведения: характеристика героя, его внешности, действий. На примере произведения Е.И.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Чарушина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«Про Томку» [[и других на выбор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]]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 фантазии и чудес в произведениях Б.В.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Заходера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«Моя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Вообразилия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Ю.П.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Мориц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«Сто фантазий» [[и других на выбор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]]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фольклорных и авторских произведений о чудесах и фантазии: сходство и различие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400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7606" y="286602"/>
            <a:ext cx="10017006" cy="55955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Литературное чтение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6161" y="846161"/>
            <a:ext cx="10658451" cy="5718412"/>
          </a:xfrm>
        </p:spPr>
        <p:txBody>
          <a:bodyPr>
            <a:normAutofit/>
          </a:bodyPr>
          <a:lstStyle/>
          <a:p>
            <a:r>
              <a:rPr lang="ru-RU" b="1" dirty="0" smtClean="0"/>
              <a:t>2 класс (26 тем):</a:t>
            </a:r>
          </a:p>
          <a:p>
            <a:endParaRPr lang="ru-RU" b="1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94154391"/>
              </p:ext>
            </p:extLst>
          </p:nvPr>
        </p:nvGraphicFramePr>
        <p:xfrm>
          <a:off x="620747" y="1170042"/>
          <a:ext cx="11109278" cy="56421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46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55463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958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Патриотическое звучание произведения Ф.П. Савинова «Родина» [[и другие по выбору]]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прихода весны в произведениях [[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В.А.Жуковского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«Жаворонок» и «Приход весны»]]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647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Отражение темы Родина в произведении И.С. Никитина «Русь»</a:t>
                      </a:r>
                    </a:p>
                    <a:p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Сравнение образов одуванчика в произведениях О.И.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Высотской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«Одуванчик» и М.М. Пришвина «Золотой луг»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60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Любовь к природе – тема произведений о Родине. На примере произведения [[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К.Г.Паустовского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«Мещёрская сторона»]]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Сравнение народной колыбельной песни и стихотворения А.А. Плещеева «Песня матери»: любовь и переживание матери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3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заголовка стихотворения А.А. Прокофьева "Родина" и соотнесение его с главной мыслью произведения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взаимооотношений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взрослых и детей на примере [[рассказа Е.А. Пермяка «Случай с кошельком»]]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22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представление о волшебной сказке: присказки, повторы. Русская народная сказка «Снегурочка»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заголовка и соотнесение его с главной мыслью произведения: В.А. Осеева «Сыновья»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100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Сравнение героев рассказов Н.Н. Носова «На горке» и «Заплатка»</a:t>
                      </a:r>
                    </a:p>
                    <a:p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текстом произведения С.В. Михалкова «Быль для детей»: осознание темы Великой Отечественной войны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4256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Картины зимнего леса в рассказе И.С. Соколова-Микитова «Зима в лесу»</a:t>
                      </a:r>
                    </a:p>
                    <a:p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Хитрец и глупец в фольклорных (народных) сказках. [[Произведения по выбору, например, норвежская сказка «Лис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Миккель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медведь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Бамсе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и русская народная сказка «Вершки и корешки»]]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87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героев [[русской народной сказки «Дети Деда Мороза»]]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Отражение темы дружбы в сказке [[братьев Гримм «Бременские музыканты»]]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48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Фольклорная основа авторской сказки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В.И.Даля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«Девочка Снегурочка»</a:t>
                      </a:r>
                    </a:p>
                    <a:p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Фантазёры и мечтатели – герои произведений. [[Произведения по выбору, например,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Э.Распе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«Необыкновенный олень»]]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5958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Фольклорная основа литературной (авторской) сказки В.Ф. Одоевского «Мороз Иванович»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Книга как источник необходимых знаний. На примере произведения [[Г.А.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Ладонщиков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«Лучший друг»]]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129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Отражение образов животных в устном народном творчестве (фольклоре). [[На примере русской народной песни «Коровушка»]]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[[Резервный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урок.Восприятие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лета в произведении И.З. Сурикова «Лето»]]</a:t>
                      </a:r>
                    </a:p>
                    <a:p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6712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с художниками-иллюстраторами, анималистами Е.И.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Чарушиным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В.В. Бианки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[[Резервный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урок.Шутливое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искажение действительности. На примере произведения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Ю.Мориц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Хохотальная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путаница»]]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51368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Картины весеннего леса в рассказе Г.А.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Скребицкого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«Четыре художника»</a:t>
                      </a:r>
                    </a:p>
                    <a:p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[[Резервный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урок.Средства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создания комического в произведении. На примере произведения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Д.Хармса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«Весёлый старичок»]]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3632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173734"/>
            <a:ext cx="8911687" cy="59054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Литературное чтение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6979" y="764275"/>
            <a:ext cx="10763920" cy="5691116"/>
          </a:xfrm>
        </p:spPr>
        <p:txBody>
          <a:bodyPr>
            <a:normAutofit/>
          </a:bodyPr>
          <a:lstStyle/>
          <a:p>
            <a:r>
              <a:rPr lang="ru-RU" b="1" dirty="0" smtClean="0"/>
              <a:t>3 класс (54 темы):</a:t>
            </a:r>
          </a:p>
          <a:p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3140764"/>
              </p:ext>
            </p:extLst>
          </p:nvPr>
        </p:nvGraphicFramePr>
        <p:xfrm>
          <a:off x="532261" y="1188769"/>
          <a:ext cx="10968638" cy="56543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43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843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Раскрытие главной идеи произведения К.Д. Ушинского «Наше отечество»: чувство любви к Родине, сопричастность к прошлому и настоящему своей страны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чувств и настроения, вызываемых лирическим произведением. [[На примере произведения Н.А. Некрасова «Однажды в студёную зимнюю пору…» (отрывок)]]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297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Патриотическое звучание стихотворения С.А. Васильева «Россия»: интонация, темп, ритм, логические ударения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Поэты о красоте родной природы. На примере произведения [[Н.А. Некрасова «Железная дорога» (отрывок)]]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427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образа Родины в произведениях писателей. [[Произведения по выбору, например, Т.В. Бокова «Родина»]]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Описание природы (пейзаж) в художественном произведении. [[На примере произведения </a:t>
                      </a:r>
                      <a:r>
                        <a:rPr lang="ru-RU" sz="11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А.П.Чехова</a:t>
                      </a: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«Степь» (отрывок)]]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192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речи: использование образных слов, пословиц и поговорок, крылатых выражений. Книги и словари, созданные В.И. Далем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Животные в литературных сказках. На примере произведения [[И.С. Соколова-Микитова «</a:t>
                      </a:r>
                      <a:r>
                        <a:rPr lang="ru-RU" sz="11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Листопадничек</a:t>
                      </a: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498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Представление в сказке народного быта и культуры. [[Произведения по выбору, например, русская народная сказка «Дочь-семилетка»]]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образов героев-животных в литературных сказках. [[На примере произведения Д.Н. Мамин-Сибиряка «Умнее всех»]]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546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главного героя (где жил, чем занимался, какими качествами обладал). На примере образа Ильи Муромца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Поучительный смысл сказок о животных. На примере произведения [[Д.Н. Мамин-Сибиряка «Умнее всех»]]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960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детскими книгами на тему: «Фольклор»: использование аппарата издания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Наблюдение за описанием зимнего пейзажа. На примере [[стихотворения С.Д. Дрожжина «Зимний день»]]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3192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[[Резервный урок. Работа со словарём: язык былины, устаревшие слова, их место и представление в современной лексике]]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со стихотворением С.А. Есенина «Берёза»: средства выразительности в произведении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3301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[[Резервный </a:t>
                      </a:r>
                      <a:r>
                        <a:rPr lang="ru-RU" sz="11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урок.Репродукции</a:t>
                      </a: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картин В.М. Васнецова как иллюстрации к эпизодам фольклорного произведения]]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Взаимоотношения человека и животных – тема произведения Д.Н. Мамин-Сибиряка «Приёмыш»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3192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Сравнение стихотворений об осени. На примере произведений Ф.И. Тютчева «Есть в осени первоначальной…» и А.Н. </a:t>
                      </a:r>
                      <a:r>
                        <a:rPr lang="ru-RU" sz="11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Майкова</a:t>
                      </a: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«Осень»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Отражение темы дружба животных в рассказах писателей. [[На примере произведения А.И. Куприна «Барбос и </a:t>
                      </a:r>
                      <a:r>
                        <a:rPr lang="ru-RU" sz="11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Жулька</a:t>
                      </a: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51291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Особенности авторской сказки Л.Н. Толстого [[«Ореховая ветка»]]: основные события, главные герои, волшебные помощники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картин природы в произведениях поэтов. На примере стихотворения [[</a:t>
                      </a:r>
                      <a:r>
                        <a:rPr lang="ru-RU" sz="11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И.А.Бунина</a:t>
                      </a: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«Первый снег»]]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7036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баснями Л.Н. Толстого: выделение жанровых особенностей. На примере басни [[«Белка и волк»]]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Судьбы крестьянских детей в произведениях писателей. [[На примере рассказа А.П. Чехова «Ванька»]]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3192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Различение художественного и научно-познавательного текстов «Лебеди» и «Зайцы» Л.Н. Толстого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Отражение в произведении важных человеческих качеств: честности, стойкости, ответственности. [[На примере рассказа Л. Пантелеева «Честное слово»]]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397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25930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2263" y="600501"/>
            <a:ext cx="10972349" cy="593677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76379558"/>
              </p:ext>
            </p:extLst>
          </p:nvPr>
        </p:nvGraphicFramePr>
        <p:xfrm>
          <a:off x="409432" y="259306"/>
          <a:ext cx="11491416" cy="83616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57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457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527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Представление темы «Дети на войне» в рассказе [[Л. Пантелеева «На ялике»]]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характеров героев-животных в рассказах писателей. На примере [[рассказа Пришвина М.М. «Выскочка»]]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1527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Мужество и бесстрашие – качества, проявляемые детьми в военное время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Характеристика героя «Денискиных рассказов» В.Ю. Драгунского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7433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Составление портрета главного героя рассказа [[Л.А. Кассиля «Алексей Андреевич»]]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Средства выразительности текста юмористического содержания: преувеличение. На примере произведений В.Ю. Драгунского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1527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Отличие автора от героя и рассказчика. На примере рассказа [А.П. Гайдара «Горячий камень»]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Волшебные предметы и помощники в литературных сказках Ш. Перро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1527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события сюжета произведения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А.П.Гайдара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«Тимур и его команда» (отрывки)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Особенности авторских сказок: раскрытие главной мысли, композиция, герои. [[На примере сказок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Р.Киплинга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]]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7433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Раскрытие темы «Разные детские судьбы» в произведениях писателей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Взаимоотношения человека и животных в рассказах зарубежных писателей. [[На примере рассказа Джека Лондона «Бурый волк»]]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74335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Произведения Паустовского К.Г. о природе и животных. Главная мысль (идея) рассказа «Барсучий нос»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Средства создания образов героев-животных в рассказах зарубежных писателей. На примере [[рассказа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Э.Сетон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-Томпсона «Чинк»]]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74335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Работа с рассказом Паустовского К.Г. «Кот-ворюга»: анализ композиции, составление плана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Расширение знаний о писателях, как переводчиках зарубежной литературы. На примере переводов С.Я. Маршака, К.И. Чуковского, Б.В.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Заходера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874335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Раскрытие темы взаимоотношения человека и животного на примере [[рассказа Паустовского К.Г. «Заячьи лапы»]]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[[Резервный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урок.Осознание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важности читательской деятельности. Работа со стихотворением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Б.Заходера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«Что такое стихи»]]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09641"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509641"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509641"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840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219</TotalTime>
  <Words>3564</Words>
  <Application>Microsoft Office PowerPoint</Application>
  <PresentationFormat>Произвольный</PresentationFormat>
  <Paragraphs>333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Легкий дым</vt:lpstr>
      <vt:lpstr>Анализ федеральной образовательной программы</vt:lpstr>
      <vt:lpstr>Слайд 2</vt:lpstr>
      <vt:lpstr>Русский язык</vt:lpstr>
      <vt:lpstr>Русский язык</vt:lpstr>
      <vt:lpstr>Русский язык</vt:lpstr>
      <vt:lpstr>Литературное чтение</vt:lpstr>
      <vt:lpstr>Литературное чтение</vt:lpstr>
      <vt:lpstr>Литературное чтение</vt:lpstr>
      <vt:lpstr>Слайд 9</vt:lpstr>
      <vt:lpstr>Литературное чтение</vt:lpstr>
      <vt:lpstr>Слайд 11</vt:lpstr>
      <vt:lpstr>Математика </vt:lpstr>
      <vt:lpstr>Окружающий мир</vt:lpstr>
      <vt:lpstr>Изобразительное искусство</vt:lpstr>
      <vt:lpstr>Технология </vt:lpstr>
      <vt:lpstr>ОРКСЭ</vt:lpstr>
      <vt:lpstr>Слайд 17</vt:lpstr>
      <vt:lpstr>Анализ федеральной образовательной программы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федеральной образоваельной программы</dc:title>
  <dc:creator>Смирнова Наталья Александровна</dc:creator>
  <cp:lastModifiedBy>Acer</cp:lastModifiedBy>
  <cp:revision>26</cp:revision>
  <dcterms:created xsi:type="dcterms:W3CDTF">2023-05-15T09:30:04Z</dcterms:created>
  <dcterms:modified xsi:type="dcterms:W3CDTF">2023-06-13T15:50:06Z</dcterms:modified>
</cp:coreProperties>
</file>