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9"/>
  </p:notesMasterIdLst>
  <p:sldIdLst>
    <p:sldId id="256" r:id="rId2"/>
    <p:sldId id="259" r:id="rId3"/>
    <p:sldId id="257" r:id="rId4"/>
    <p:sldId id="258"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B7E7F5-D3CC-4380-A125-5D37B88F9F17}" type="datetimeFigureOut">
              <a:rPr lang="ru-RU" smtClean="0"/>
              <a:t>13.06.2023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55DF19-779F-4E1E-AC20-30D88EB5DF46}" type="slidenum">
              <a:rPr lang="ru-RU" smtClean="0"/>
              <a:t>‹#›</a:t>
            </a:fld>
            <a:endParaRPr lang="ru-RU"/>
          </a:p>
        </p:txBody>
      </p:sp>
    </p:spTree>
    <p:extLst>
      <p:ext uri="{BB962C8B-B14F-4D97-AF65-F5344CB8AC3E}">
        <p14:creationId xmlns:p14="http://schemas.microsoft.com/office/powerpoint/2010/main" val="1189423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F55DF19-779F-4E1E-AC20-30D88EB5DF46}" type="slidenum">
              <a:rPr lang="ru-RU" smtClean="0"/>
              <a:t>5</a:t>
            </a:fld>
            <a:endParaRPr lang="ru-RU"/>
          </a:p>
        </p:txBody>
      </p:sp>
    </p:spTree>
    <p:extLst>
      <p:ext uri="{BB962C8B-B14F-4D97-AF65-F5344CB8AC3E}">
        <p14:creationId xmlns:p14="http://schemas.microsoft.com/office/powerpoint/2010/main" val="3984873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3896050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1518310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F5434BE-3989-4E65-BA7B-B02F96C1B83A}"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75247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8594ABD-6F21-442F-A9EF-A1E5737D916F}"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1656147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8594ABD-6F21-442F-A9EF-A1E5737D916F}"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5434BE-3989-4E65-BA7B-B02F96C1B83A}"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990813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8594ABD-6F21-442F-A9EF-A1E5737D916F}"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4147956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8252935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2436527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2413120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8594ABD-6F21-442F-A9EF-A1E5737D916F}" type="datetimeFigureOut">
              <a:rPr lang="ru-RU" smtClean="0"/>
              <a:t>13.06.2023</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148722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8594ABD-6F21-442F-A9EF-A1E5737D916F}"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2766056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8594ABD-6F21-442F-A9EF-A1E5737D916F}" type="datetimeFigureOut">
              <a:rPr lang="ru-RU" smtClean="0"/>
              <a:t>13.06.2023</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3122896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8594ABD-6F21-442F-A9EF-A1E5737D916F}" type="datetimeFigureOut">
              <a:rPr lang="ru-RU" smtClean="0"/>
              <a:t>13.06.2023</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342384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594ABD-6F21-442F-A9EF-A1E5737D916F}" type="datetimeFigureOut">
              <a:rPr lang="ru-RU" smtClean="0"/>
              <a:t>13.06.2023</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1816866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594ABD-6F21-442F-A9EF-A1E5737D916F}"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2656893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8594ABD-6F21-442F-A9EF-A1E5737D916F}" type="datetimeFigureOut">
              <a:rPr lang="ru-RU" smtClean="0"/>
              <a:t>13.06.2023</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5434BE-3989-4E65-BA7B-B02F96C1B83A}" type="slidenum">
              <a:rPr lang="ru-RU" smtClean="0"/>
              <a:t>‹#›</a:t>
            </a:fld>
            <a:endParaRPr lang="ru-RU"/>
          </a:p>
        </p:txBody>
      </p:sp>
    </p:spTree>
    <p:extLst>
      <p:ext uri="{BB962C8B-B14F-4D97-AF65-F5344CB8AC3E}">
        <p14:creationId xmlns:p14="http://schemas.microsoft.com/office/powerpoint/2010/main" val="548970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8594ABD-6F21-442F-A9EF-A1E5737D916F}" type="datetimeFigureOut">
              <a:rPr lang="ru-RU" smtClean="0"/>
              <a:t>13.06.2023</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F5434BE-3989-4E65-BA7B-B02F96C1B83A}" type="slidenum">
              <a:rPr lang="ru-RU" smtClean="0"/>
              <a:t>‹#›</a:t>
            </a:fld>
            <a:endParaRPr lang="ru-RU"/>
          </a:p>
        </p:txBody>
      </p:sp>
    </p:spTree>
    <p:extLst>
      <p:ext uri="{BB962C8B-B14F-4D97-AF65-F5344CB8AC3E}">
        <p14:creationId xmlns:p14="http://schemas.microsoft.com/office/powerpoint/2010/main" val="3770696281"/>
      </p:ext>
    </p:extLst>
  </p:cSld>
  <p:clrMap bg1="dk1" tx1="lt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49397" y="-193430"/>
            <a:ext cx="8915399" cy="2262779"/>
          </a:xfrm>
        </p:spPr>
        <p:txBody>
          <a:bodyPr>
            <a:normAutofit fontScale="90000"/>
          </a:bodyPr>
          <a:lstStyle/>
          <a:p>
            <a:r>
              <a:rPr lang="ru-RU" dirty="0" smtClean="0">
                <a:solidFill>
                  <a:schemeClr val="accent1">
                    <a:lumMod val="75000"/>
                  </a:schemeClr>
                </a:solidFill>
              </a:rPr>
              <a:t>Презентация на тему: </a:t>
            </a:r>
            <a:r>
              <a:rPr lang="en-US" dirty="0" smtClean="0">
                <a:solidFill>
                  <a:schemeClr val="accent1">
                    <a:lumMod val="75000"/>
                  </a:schemeClr>
                </a:solidFill>
              </a:rPr>
              <a:t>“</a:t>
            </a:r>
            <a:r>
              <a:rPr lang="en-US" dirty="0">
                <a:solidFill>
                  <a:schemeClr val="accent1">
                    <a:lumMod val="75000"/>
                  </a:schemeClr>
                </a:solidFill>
              </a:rPr>
              <a:t>C</a:t>
            </a:r>
            <a:r>
              <a:rPr lang="ru-RU" dirty="0" err="1" smtClean="0">
                <a:solidFill>
                  <a:schemeClr val="accent1">
                    <a:lumMod val="75000"/>
                  </a:schemeClr>
                </a:solidFill>
              </a:rPr>
              <a:t>лавянская</a:t>
            </a:r>
            <a:r>
              <a:rPr lang="ru-RU" dirty="0" smtClean="0">
                <a:solidFill>
                  <a:schemeClr val="accent1">
                    <a:lumMod val="75000"/>
                  </a:schemeClr>
                </a:solidFill>
              </a:rPr>
              <a:t> мифология</a:t>
            </a:r>
            <a:r>
              <a:rPr lang="en-US" dirty="0" smtClean="0">
                <a:solidFill>
                  <a:schemeClr val="accent1">
                    <a:lumMod val="75000"/>
                  </a:schemeClr>
                </a:solidFill>
              </a:rPr>
              <a:t>”</a:t>
            </a:r>
            <a:endParaRPr lang="ru-RU" dirty="0">
              <a:solidFill>
                <a:schemeClr val="accent1">
                  <a:lumMod val="75000"/>
                </a:schemeClr>
              </a:solidFill>
            </a:endParaRPr>
          </a:p>
        </p:txBody>
      </p:sp>
      <p:sp>
        <p:nvSpPr>
          <p:cNvPr id="3" name="Подзаголовок 2"/>
          <p:cNvSpPr>
            <a:spLocks noGrp="1"/>
          </p:cNvSpPr>
          <p:nvPr>
            <p:ph type="subTitle" idx="1"/>
          </p:nvPr>
        </p:nvSpPr>
        <p:spPr>
          <a:xfrm>
            <a:off x="2562835" y="2306740"/>
            <a:ext cx="8915399" cy="1126283"/>
          </a:xfrm>
        </p:spPr>
        <p:txBody>
          <a:bodyPr>
            <a:normAutofit/>
          </a:bodyPr>
          <a:lstStyle/>
          <a:p>
            <a:endParaRPr lang="ru-RU" sz="2400" dirty="0">
              <a:solidFill>
                <a:schemeClr val="accent1">
                  <a:lumMod val="75000"/>
                </a:schemeClr>
              </a:solidFill>
            </a:endParaRPr>
          </a:p>
        </p:txBody>
      </p:sp>
      <p:pic>
        <p:nvPicPr>
          <p:cNvPr id="3074" name="Picture 2" descr="https://pandia.ru/text/78/158/images/image006_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2451" y="3103685"/>
            <a:ext cx="6122133"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230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4802" y="1090103"/>
            <a:ext cx="8911687" cy="1280890"/>
          </a:xfrm>
        </p:spPr>
        <p:txBody>
          <a:bodyPr/>
          <a:lstStyle/>
          <a:p>
            <a:pPr algn="just"/>
            <a:r>
              <a:rPr lang="ru-RU" dirty="0" smtClean="0">
                <a:solidFill>
                  <a:schemeClr val="accent1">
                    <a:lumMod val="20000"/>
                    <a:lumOff val="80000"/>
                  </a:schemeClr>
                </a:solidFill>
              </a:rPr>
              <a:t>Что такое мифология</a:t>
            </a:r>
            <a:endParaRPr lang="ru-RU" dirty="0">
              <a:solidFill>
                <a:schemeClr val="accent1">
                  <a:lumMod val="20000"/>
                  <a:lumOff val="80000"/>
                </a:schemeClr>
              </a:solidFill>
            </a:endParaRPr>
          </a:p>
        </p:txBody>
      </p:sp>
      <p:sp>
        <p:nvSpPr>
          <p:cNvPr id="3" name="Объект 2"/>
          <p:cNvSpPr>
            <a:spLocks noGrp="1"/>
          </p:cNvSpPr>
          <p:nvPr>
            <p:ph idx="1"/>
          </p:nvPr>
        </p:nvSpPr>
        <p:spPr>
          <a:xfrm>
            <a:off x="1226404" y="2520462"/>
            <a:ext cx="8915400" cy="3777622"/>
          </a:xfrm>
        </p:spPr>
        <p:txBody>
          <a:bodyPr>
            <a:normAutofit/>
          </a:bodyPr>
          <a:lstStyle/>
          <a:p>
            <a:pPr algn="just"/>
            <a:r>
              <a:rPr lang="ru-RU" sz="2800" dirty="0" smtClean="0">
                <a:solidFill>
                  <a:schemeClr val="accent1">
                    <a:lumMod val="20000"/>
                    <a:lumOff val="80000"/>
                  </a:schemeClr>
                </a:solidFill>
              </a:rPr>
              <a:t>МИФОЛОГИЯ </a:t>
            </a:r>
            <a:r>
              <a:rPr lang="ru-RU" sz="2800" dirty="0">
                <a:solidFill>
                  <a:schemeClr val="accent1">
                    <a:lumMod val="20000"/>
                    <a:lumOff val="80000"/>
                  </a:schemeClr>
                </a:solidFill>
              </a:rPr>
              <a:t>(от греч. </a:t>
            </a:r>
            <a:r>
              <a:rPr lang="ru-RU" sz="2800" dirty="0" err="1">
                <a:solidFill>
                  <a:schemeClr val="accent1">
                    <a:lumMod val="20000"/>
                    <a:lumOff val="80000"/>
                  </a:schemeClr>
                </a:solidFill>
              </a:rPr>
              <a:t>μῦθος</a:t>
            </a:r>
            <a:r>
              <a:rPr lang="ru-RU" sz="2800" dirty="0">
                <a:solidFill>
                  <a:schemeClr val="accent1">
                    <a:lumMod val="20000"/>
                    <a:lumOff val="80000"/>
                  </a:schemeClr>
                </a:solidFill>
              </a:rPr>
              <a:t>– предание, сказание и </a:t>
            </a:r>
            <a:r>
              <a:rPr lang="ru-RU" sz="2800" dirty="0" err="1">
                <a:solidFill>
                  <a:schemeClr val="accent1">
                    <a:lumMod val="20000"/>
                    <a:lumOff val="80000"/>
                  </a:schemeClr>
                </a:solidFill>
              </a:rPr>
              <a:t>λόγος</a:t>
            </a:r>
            <a:r>
              <a:rPr lang="ru-RU" sz="2800" dirty="0">
                <a:solidFill>
                  <a:schemeClr val="accent1">
                    <a:lumMod val="20000"/>
                    <a:lumOff val="80000"/>
                  </a:schemeClr>
                </a:solidFill>
              </a:rPr>
              <a:t> – слово, понятие, учение) </a:t>
            </a:r>
            <a:r>
              <a:rPr lang="ru-RU" sz="2800" dirty="0" smtClean="0">
                <a:solidFill>
                  <a:schemeClr val="accent1">
                    <a:lumMod val="20000"/>
                    <a:lumOff val="80000"/>
                  </a:schemeClr>
                </a:solidFill>
              </a:rPr>
              <a:t>–</a:t>
            </a:r>
            <a:r>
              <a:rPr lang="ru-RU" sz="2800" b="1" dirty="0" smtClean="0">
                <a:solidFill>
                  <a:schemeClr val="accent1">
                    <a:lumMod val="20000"/>
                    <a:lumOff val="80000"/>
                  </a:schemeClr>
                </a:solidFill>
              </a:rPr>
              <a:t>форма </a:t>
            </a:r>
            <a:r>
              <a:rPr lang="ru-RU" sz="2800" b="1" dirty="0">
                <a:solidFill>
                  <a:schemeClr val="accent1">
                    <a:lumMod val="20000"/>
                    <a:lumOff val="80000"/>
                  </a:schemeClr>
                </a:solidFill>
              </a:rPr>
              <a:t>общественного сознания; способ понимания природной и социальной действительности, характерный для ранних этапов развития общества</a:t>
            </a:r>
            <a:r>
              <a:rPr lang="ru-RU" sz="2800" dirty="0">
                <a:solidFill>
                  <a:schemeClr val="accent1">
                    <a:lumMod val="20000"/>
                    <a:lumOff val="80000"/>
                  </a:schemeClr>
                </a:solidFill>
              </a:rPr>
              <a:t>.</a:t>
            </a:r>
          </a:p>
        </p:txBody>
      </p:sp>
    </p:spTree>
    <p:extLst>
      <p:ext uri="{BB962C8B-B14F-4D97-AF65-F5344CB8AC3E}">
        <p14:creationId xmlns:p14="http://schemas.microsoft.com/office/powerpoint/2010/main" val="631644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37848" y="615318"/>
            <a:ext cx="8911687" cy="1239859"/>
          </a:xfrm>
        </p:spPr>
        <p:txBody>
          <a:bodyPr/>
          <a:lstStyle/>
          <a:p>
            <a:r>
              <a:rPr lang="ru-RU" dirty="0" smtClean="0">
                <a:solidFill>
                  <a:schemeClr val="accent1">
                    <a:lumMod val="75000"/>
                  </a:schemeClr>
                </a:solidFill>
              </a:rPr>
              <a:t>Бог Перун</a:t>
            </a:r>
            <a:endParaRPr lang="ru-RU" dirty="0">
              <a:solidFill>
                <a:schemeClr val="accent1">
                  <a:lumMod val="75000"/>
                </a:schemeClr>
              </a:solidFill>
            </a:endParaRPr>
          </a:p>
        </p:txBody>
      </p:sp>
      <p:sp>
        <p:nvSpPr>
          <p:cNvPr id="3" name="Объект 2"/>
          <p:cNvSpPr>
            <a:spLocks noGrp="1"/>
          </p:cNvSpPr>
          <p:nvPr>
            <p:ph idx="1"/>
          </p:nvPr>
        </p:nvSpPr>
        <p:spPr>
          <a:xfrm>
            <a:off x="152400" y="1311089"/>
            <a:ext cx="8455269" cy="4949033"/>
          </a:xfrm>
        </p:spPr>
        <p:txBody>
          <a:bodyPr>
            <a:noAutofit/>
          </a:bodyPr>
          <a:lstStyle/>
          <a:p>
            <a:pPr algn="just"/>
            <a:r>
              <a:rPr lang="ru-RU" sz="2000" dirty="0" smtClean="0">
                <a:solidFill>
                  <a:schemeClr val="accent1">
                    <a:lumMod val="20000"/>
                    <a:lumOff val="80000"/>
                  </a:schemeClr>
                </a:solidFill>
              </a:rPr>
              <a:t>Перун </a:t>
            </a:r>
            <a:r>
              <a:rPr lang="ru-RU" sz="2000" dirty="0">
                <a:solidFill>
                  <a:schemeClr val="accent1">
                    <a:lumMod val="20000"/>
                    <a:lumOff val="80000"/>
                  </a:schemeClr>
                </a:solidFill>
              </a:rPr>
              <a:t>считался верховным божеством большинства древнеславянских религиозных культов - бог грома и молнии, подобно Зевсу - громовержцу и многим другим главенствующим богам иных верований. Перун обитает на небе и повелевает небесным огнем. Оружие его – каменные стрелы, которые он мечет на землю, таким образом, создавая грозу. Издревле символами Перуна были четверг, конь, дуб. Перун был воинственным богом и покровителем русской княжеской дружины, помогающий </a:t>
            </a:r>
            <a:r>
              <a:rPr lang="ru-RU" sz="2000" dirty="0" err="1">
                <a:solidFill>
                  <a:schemeClr val="accent1">
                    <a:lumMod val="20000"/>
                    <a:lumOff val="80000"/>
                  </a:schemeClr>
                </a:solidFill>
              </a:rPr>
              <a:t>русичам</a:t>
            </a:r>
            <a:r>
              <a:rPr lang="ru-RU" sz="2000" dirty="0">
                <a:solidFill>
                  <a:schemeClr val="accent1">
                    <a:lumMod val="20000"/>
                    <a:lumOff val="80000"/>
                  </a:schemeClr>
                </a:solidFill>
              </a:rPr>
              <a:t> одерживать победы в сражениях. Самый популярный миф о Перуне – миф о том, что Перун своими молниями уничтожает нечистую силу, бродящую по земле. Например, согласно </a:t>
            </a:r>
            <a:r>
              <a:rPr lang="ru-RU" sz="2000" dirty="0" err="1">
                <a:solidFill>
                  <a:schemeClr val="accent1">
                    <a:lumMod val="20000"/>
                    <a:lumOff val="80000"/>
                  </a:schemeClr>
                </a:solidFill>
              </a:rPr>
              <a:t>поверию</a:t>
            </a:r>
            <a:r>
              <a:rPr lang="ru-RU" sz="2000" dirty="0">
                <a:solidFill>
                  <a:schemeClr val="accent1">
                    <a:lumMod val="20000"/>
                    <a:lumOff val="80000"/>
                  </a:schemeClr>
                </a:solidFill>
              </a:rPr>
              <a:t>, Перун бьет именно в то дерево, за которым прячется черт.</a:t>
            </a:r>
          </a:p>
        </p:txBody>
      </p:sp>
      <p:pic>
        <p:nvPicPr>
          <p:cNvPr id="1026" name="Picture 2" descr="https://pandia.ru/text/78/158/images/image008_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7654" y="1169377"/>
            <a:ext cx="3124200" cy="4459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6446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accent1">
                    <a:lumMod val="75000"/>
                  </a:schemeClr>
                </a:solidFill>
              </a:rPr>
              <a:t>Бог Велес</a:t>
            </a:r>
            <a:endParaRPr lang="ru-RU" dirty="0">
              <a:solidFill>
                <a:schemeClr val="accent1">
                  <a:lumMod val="75000"/>
                </a:schemeClr>
              </a:solidFill>
            </a:endParaRPr>
          </a:p>
        </p:txBody>
      </p:sp>
      <p:sp>
        <p:nvSpPr>
          <p:cNvPr id="3" name="Объект 2"/>
          <p:cNvSpPr>
            <a:spLocks noGrp="1"/>
          </p:cNvSpPr>
          <p:nvPr>
            <p:ph idx="1"/>
          </p:nvPr>
        </p:nvSpPr>
        <p:spPr>
          <a:xfrm>
            <a:off x="285628" y="1359876"/>
            <a:ext cx="8915400" cy="4135315"/>
          </a:xfrm>
        </p:spPr>
        <p:txBody>
          <a:bodyPr/>
          <a:lstStyle/>
          <a:p>
            <a:pPr algn="just"/>
            <a:r>
              <a:rPr lang="ru-RU" sz="2000" dirty="0" smtClean="0">
                <a:solidFill>
                  <a:schemeClr val="accent1">
                    <a:lumMod val="20000"/>
                    <a:lumOff val="80000"/>
                  </a:schemeClr>
                </a:solidFill>
              </a:rPr>
              <a:t>Велесу</a:t>
            </a:r>
            <a:r>
              <a:rPr lang="ru-RU" sz="2000" dirty="0">
                <a:solidFill>
                  <a:schemeClr val="accent1">
                    <a:lumMod val="20000"/>
                    <a:lumOff val="80000"/>
                  </a:schemeClr>
                </a:solidFill>
              </a:rPr>
              <a:t>, несомненно, поклонялись на всей восточнославянской территории. В отличие от Перуна, царствовавшего на небесах, обитель Велеса находилась в подземном мире. Его называли «скотьим богом», он был покровителем хозяйства, земледелия и, прежде </a:t>
            </a:r>
            <a:r>
              <a:rPr lang="ru-RU" sz="2000" dirty="0" smtClean="0">
                <a:solidFill>
                  <a:schemeClr val="accent1">
                    <a:lumMod val="20000"/>
                    <a:lumOff val="80000"/>
                  </a:schemeClr>
                </a:solidFill>
              </a:rPr>
              <a:t>всего скотоводство. </a:t>
            </a:r>
            <a:r>
              <a:rPr lang="ru-RU" sz="2000" dirty="0">
                <a:solidFill>
                  <a:schemeClr val="accent1">
                    <a:lumMod val="20000"/>
                    <a:lumOff val="80000"/>
                  </a:schemeClr>
                </a:solidFill>
              </a:rPr>
              <a:t>Положение Велеса в пантеоне языческих богов славян было высоким, ведь </a:t>
            </a:r>
            <a:r>
              <a:rPr lang="ru-RU" sz="2000" dirty="0" smtClean="0">
                <a:solidFill>
                  <a:schemeClr val="accent1">
                    <a:lumMod val="20000"/>
                    <a:lumOff val="80000"/>
                  </a:schemeClr>
                </a:solidFill>
              </a:rPr>
              <a:t>скотоводство играло </a:t>
            </a:r>
            <a:r>
              <a:rPr lang="ru-RU" sz="2000" dirty="0">
                <a:solidFill>
                  <a:schemeClr val="accent1">
                    <a:lumMod val="20000"/>
                    <a:lumOff val="80000"/>
                  </a:schemeClr>
                </a:solidFill>
              </a:rPr>
              <a:t>важнейшую роль в жизни древних славян и олицетворяло богатство и плодородие. Символами Велеса были шерсть, волос, которые означали достаток, плодовитость. Отсюда пошел обычай сажать новобрачных на шерстяной тулуп, а первую брачную ночь молодые проводили на шкурах. Велес был покровителем певцов и сказателей.</a:t>
            </a:r>
          </a:p>
          <a:p>
            <a:endParaRPr lang="ru-RU" dirty="0"/>
          </a:p>
        </p:txBody>
      </p:sp>
      <p:pic>
        <p:nvPicPr>
          <p:cNvPr id="2050" name="Picture 2" descr="https://pandia.ru/text/78/158/images/image009_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46223" y="1509348"/>
            <a:ext cx="2845777" cy="4551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5197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1763" y="307731"/>
            <a:ext cx="8911687" cy="1280890"/>
          </a:xfrm>
        </p:spPr>
        <p:txBody>
          <a:bodyPr>
            <a:normAutofit fontScale="90000"/>
          </a:bodyPr>
          <a:lstStyle/>
          <a:p>
            <a:r>
              <a:rPr lang="ru-RU" sz="4400" b="1" dirty="0" err="1">
                <a:solidFill>
                  <a:schemeClr val="accent1">
                    <a:lumMod val="75000"/>
                  </a:schemeClr>
                </a:solidFill>
              </a:rPr>
              <a:t>Стрибог</a:t>
            </a:r>
            <a:r>
              <a:rPr lang="ru-RU" b="1" dirty="0"/>
              <a:t/>
            </a:r>
            <a:br>
              <a:rPr lang="ru-RU" b="1" dirty="0"/>
            </a:br>
            <a:endParaRPr lang="ru-RU" dirty="0"/>
          </a:p>
        </p:txBody>
      </p:sp>
      <p:sp>
        <p:nvSpPr>
          <p:cNvPr id="3" name="Объект 2"/>
          <p:cNvSpPr>
            <a:spLocks noGrp="1"/>
          </p:cNvSpPr>
          <p:nvPr>
            <p:ph idx="1"/>
          </p:nvPr>
        </p:nvSpPr>
        <p:spPr>
          <a:xfrm>
            <a:off x="602149" y="1099039"/>
            <a:ext cx="6264643" cy="5442438"/>
          </a:xfrm>
        </p:spPr>
        <p:txBody>
          <a:bodyPr>
            <a:noAutofit/>
          </a:bodyPr>
          <a:lstStyle/>
          <a:p>
            <a:pPr algn="just"/>
            <a:r>
              <a:rPr lang="ru-RU" dirty="0" err="1">
                <a:solidFill>
                  <a:schemeClr val="accent1">
                    <a:lumMod val="20000"/>
                    <a:lumOff val="80000"/>
                  </a:schemeClr>
                </a:solidFill>
              </a:rPr>
              <a:t>Стрибог</a:t>
            </a:r>
            <a:r>
              <a:rPr lang="ru-RU" dirty="0">
                <a:solidFill>
                  <a:schemeClr val="accent1">
                    <a:lumMod val="20000"/>
                    <a:lumOff val="80000"/>
                  </a:schemeClr>
                </a:solidFill>
              </a:rPr>
              <a:t> относился к числу перворожденных из искр богов или же из дыхания Рода (версии несколько разняться, но все сходятся в одном – это один из высших богов). </a:t>
            </a:r>
            <a:r>
              <a:rPr lang="ru-RU" dirty="0" err="1">
                <a:solidFill>
                  <a:schemeClr val="accent1">
                    <a:lumMod val="20000"/>
                    <a:lumOff val="80000"/>
                  </a:schemeClr>
                </a:solidFill>
              </a:rPr>
              <a:t>Стрибог</a:t>
            </a:r>
            <a:r>
              <a:rPr lang="ru-RU" dirty="0">
                <a:solidFill>
                  <a:schemeClr val="accent1">
                    <a:lumMod val="20000"/>
                    <a:lumOff val="80000"/>
                  </a:schemeClr>
                </a:solidFill>
              </a:rPr>
              <a:t> по праву считается одним из воинствующих богов, которые борются на стороне света. Он всегда символизировал ветер, он покровительствовал птицам и просто стихии воздуха. Предки почитали </a:t>
            </a:r>
            <a:r>
              <a:rPr lang="ru-RU" dirty="0" err="1">
                <a:solidFill>
                  <a:schemeClr val="accent1">
                    <a:lumMod val="20000"/>
                    <a:lumOff val="80000"/>
                  </a:schemeClr>
                </a:solidFill>
              </a:rPr>
              <a:t>Стрибога</a:t>
            </a:r>
            <a:r>
              <a:rPr lang="ru-RU" dirty="0">
                <a:solidFill>
                  <a:schemeClr val="accent1">
                    <a:lumMod val="20000"/>
                    <a:lumOff val="80000"/>
                  </a:schemeClr>
                </a:solidFill>
              </a:rPr>
              <a:t> не менее, чем Перуна, так как он из старшего поколения божеств. Представляли его всего седовласым стариком с луком в руках, не особо разговорчивого, но при этом сильного и справедливого. Благодаря тому, что </a:t>
            </a:r>
            <a:r>
              <a:rPr lang="ru-RU" dirty="0" err="1">
                <a:solidFill>
                  <a:schemeClr val="accent1">
                    <a:lumMod val="20000"/>
                    <a:lumOff val="80000"/>
                  </a:schemeClr>
                </a:solidFill>
              </a:rPr>
              <a:t>Стрибог</a:t>
            </a:r>
            <a:r>
              <a:rPr lang="ru-RU" dirty="0">
                <a:solidFill>
                  <a:schemeClr val="accent1">
                    <a:lumMod val="20000"/>
                    <a:lumOff val="80000"/>
                  </a:schemeClr>
                </a:solidFill>
              </a:rPr>
              <a:t> считался богом ветра, его особенно почитали купцы и торговцы, так как их паруса наполнял именно он. Уважали этого бога еще и за то, что он может быть неподконтрольным, разрушить ураганом все, что ему не по душе.</a:t>
            </a:r>
            <a:endParaRPr lang="ru-RU" b="1" dirty="0">
              <a:solidFill>
                <a:schemeClr val="accent1">
                  <a:lumMod val="20000"/>
                  <a:lumOff val="80000"/>
                </a:schemeClr>
              </a:solidFill>
            </a:endParaRPr>
          </a:p>
        </p:txBody>
      </p:sp>
      <p:pic>
        <p:nvPicPr>
          <p:cNvPr id="4" name="Рисунок 3" descr="Стрибог - Српска историја - Сазнајте више - Кликните на линк"/>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7528" y="1169375"/>
            <a:ext cx="5214472" cy="3982916"/>
          </a:xfrm>
          <a:prstGeom prst="rect">
            <a:avLst/>
          </a:prstGeom>
        </p:spPr>
      </p:pic>
    </p:spTree>
    <p:extLst>
      <p:ext uri="{BB962C8B-B14F-4D97-AF65-F5344CB8AC3E}">
        <p14:creationId xmlns:p14="http://schemas.microsoft.com/office/powerpoint/2010/main" val="166382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65486" y="246041"/>
            <a:ext cx="8911687" cy="1275029"/>
          </a:xfrm>
        </p:spPr>
        <p:txBody>
          <a:bodyPr/>
          <a:lstStyle/>
          <a:p>
            <a:r>
              <a:rPr lang="ru-RU" b="1" dirty="0">
                <a:solidFill>
                  <a:schemeClr val="accent1">
                    <a:lumMod val="75000"/>
                  </a:schemeClr>
                </a:solidFill>
              </a:rPr>
              <a:t>Род</a:t>
            </a:r>
            <a:r>
              <a:rPr lang="ru-RU" b="1" dirty="0"/>
              <a:t/>
            </a:r>
            <a:br>
              <a:rPr lang="ru-RU" b="1" dirty="0"/>
            </a:br>
            <a:endParaRPr lang="ru-RU" dirty="0"/>
          </a:p>
        </p:txBody>
      </p:sp>
      <p:sp>
        <p:nvSpPr>
          <p:cNvPr id="3" name="Объект 2"/>
          <p:cNvSpPr>
            <a:spLocks noGrp="1"/>
          </p:cNvSpPr>
          <p:nvPr>
            <p:ph idx="1"/>
          </p:nvPr>
        </p:nvSpPr>
        <p:spPr>
          <a:xfrm>
            <a:off x="602151" y="861647"/>
            <a:ext cx="6396526" cy="6317200"/>
          </a:xfrm>
        </p:spPr>
        <p:txBody>
          <a:bodyPr>
            <a:normAutofit/>
          </a:bodyPr>
          <a:lstStyle/>
          <a:p>
            <a:pPr algn="just"/>
            <a:r>
              <a:rPr lang="ru-RU" sz="2000" dirty="0">
                <a:solidFill>
                  <a:schemeClr val="accent1">
                    <a:lumMod val="20000"/>
                    <a:lumOff val="80000"/>
                  </a:schemeClr>
                </a:solidFill>
              </a:rPr>
              <a:t>Род – это больше, чем просто создатель мира. Именно благодаря ему появилось мироздание в том виде, который нам привычен. О том, откуда появился Род, древние славяне предпочитали не задумываться, ведь появление верховного бога – это не тема для рассуждения простых смертных. До появления Рода не было ни света, ни тьмы, не было ничего. Именно благодаря ему на земле появилось все живое. После сотворения мира Род разделил его на Явь, Правь, Навь. Род является прародителем всех славянских богов и </a:t>
            </a:r>
            <a:r>
              <a:rPr lang="ru-RU" sz="2000" dirty="0" err="1">
                <a:solidFill>
                  <a:schemeClr val="accent1">
                    <a:lumMod val="20000"/>
                    <a:lumOff val="80000"/>
                  </a:schemeClr>
                </a:solidFill>
              </a:rPr>
              <a:t>прабогов</a:t>
            </a:r>
            <a:r>
              <a:rPr lang="ru-RU" sz="2000" dirty="0">
                <a:solidFill>
                  <a:schemeClr val="accent1">
                    <a:lumMod val="20000"/>
                    <a:lumOff val="80000"/>
                  </a:schemeClr>
                </a:solidFill>
              </a:rPr>
              <a:t>. Этого бога древние славяне особо почитали, поэтому в нашем языке так много слов, связанных с самым дорогим, берет свои корни от слова «род».</a:t>
            </a:r>
          </a:p>
        </p:txBody>
      </p:sp>
      <p:pic>
        <p:nvPicPr>
          <p:cNvPr id="4" name="Рисунок 3" descr="Бог Род - Верховное Божество в пантеоне язычества в Славянской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6351" y="773724"/>
            <a:ext cx="5008685" cy="5155516"/>
          </a:xfrm>
          <a:prstGeom prst="rect">
            <a:avLst/>
          </a:prstGeom>
        </p:spPr>
      </p:pic>
    </p:spTree>
    <p:extLst>
      <p:ext uri="{BB962C8B-B14F-4D97-AF65-F5344CB8AC3E}">
        <p14:creationId xmlns:p14="http://schemas.microsoft.com/office/powerpoint/2010/main" val="4026560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solidFill>
                  <a:schemeClr val="accent1">
                    <a:lumMod val="75000"/>
                  </a:schemeClr>
                </a:solidFill>
              </a:rPr>
              <a:t>Леля</a:t>
            </a:r>
            <a:endParaRPr lang="ru-RU" sz="4800" dirty="0">
              <a:solidFill>
                <a:schemeClr val="accent1">
                  <a:lumMod val="75000"/>
                </a:schemeClr>
              </a:solidFill>
            </a:endParaRPr>
          </a:p>
        </p:txBody>
      </p:sp>
      <p:sp>
        <p:nvSpPr>
          <p:cNvPr id="3" name="Объект 2"/>
          <p:cNvSpPr>
            <a:spLocks noGrp="1"/>
          </p:cNvSpPr>
          <p:nvPr>
            <p:ph idx="1"/>
          </p:nvPr>
        </p:nvSpPr>
        <p:spPr>
          <a:xfrm>
            <a:off x="1030311" y="1544514"/>
            <a:ext cx="7111366" cy="5040924"/>
          </a:xfrm>
        </p:spPr>
        <p:txBody>
          <a:bodyPr>
            <a:noAutofit/>
          </a:bodyPr>
          <a:lstStyle/>
          <a:p>
            <a:pPr algn="just"/>
            <a:r>
              <a:rPr lang="ru-RU" dirty="0">
                <a:solidFill>
                  <a:schemeClr val="accent1">
                    <a:lumMod val="20000"/>
                    <a:lumOff val="80000"/>
                  </a:schemeClr>
                </a:solidFill>
              </a:rPr>
              <a:t>И</a:t>
            </a:r>
            <a:r>
              <a:rPr lang="ru-RU" sz="2000" dirty="0">
                <a:solidFill>
                  <a:schemeClr val="accent1">
                    <a:lumMod val="20000"/>
                    <a:lumOff val="80000"/>
                  </a:schemeClr>
                </a:solidFill>
              </a:rPr>
              <a:t>здавна весна у славян была символом пробуждения жизни, поэтому и образ ее молодая богиня Леля, в которой сочетаются весна, девичья любовь и красота. Образ Лели – это чистая юная девушка, которой уже пора выходить замуж. Лелю редко отожествляли с бытом, так как она думает больше о духовном, а не о материальном. Даже само имя «Леля» в переводе с санскрита переводится как «игра». Символизировала эту богиню привычная славянскому взору березка – хрупкая, радостная и игривая. Леля покровительствовала всем молодым девушкам, мечтавшим выйти замуж, даровала им искренние чувства и подбирала пару, с которой они могли беззаботно прожить всю </a:t>
            </a:r>
            <a:r>
              <a:rPr lang="ru-RU" sz="2000" dirty="0" smtClean="0">
                <a:solidFill>
                  <a:schemeClr val="accent1">
                    <a:lumMod val="20000"/>
                    <a:lumOff val="80000"/>
                  </a:schemeClr>
                </a:solidFill>
              </a:rPr>
              <a:t>жизнь.</a:t>
            </a:r>
            <a:endParaRPr lang="ru-RU" sz="2000" dirty="0">
              <a:solidFill>
                <a:schemeClr val="accent1">
                  <a:lumMod val="20000"/>
                  <a:lumOff val="80000"/>
                </a:schemeClr>
              </a:solidFill>
            </a:endParaRPr>
          </a:p>
        </p:txBody>
      </p:sp>
      <p:pic>
        <p:nvPicPr>
          <p:cNvPr id="4" name="Рисунок 3" descr="Русские Боги. Леля, Ярило и Даждьбог"/>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70277" y="896816"/>
            <a:ext cx="3821723" cy="5447334"/>
          </a:xfrm>
          <a:prstGeom prst="rect">
            <a:avLst/>
          </a:prstGeom>
        </p:spPr>
      </p:pic>
    </p:spTree>
    <p:extLst>
      <p:ext uri="{BB962C8B-B14F-4D97-AF65-F5344CB8AC3E}">
        <p14:creationId xmlns:p14="http://schemas.microsoft.com/office/powerpoint/2010/main" val="556130030"/>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47</TotalTime>
  <Words>673</Words>
  <Application>Microsoft Office PowerPoint</Application>
  <PresentationFormat>Широкоэкранный</PresentationFormat>
  <Paragraphs>14</Paragraphs>
  <Slides>7</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7</vt:i4>
      </vt:variant>
    </vt:vector>
  </HeadingPairs>
  <TitlesOfParts>
    <vt:vector size="12" baseType="lpstr">
      <vt:lpstr>Arial</vt:lpstr>
      <vt:lpstr>Calibri</vt:lpstr>
      <vt:lpstr>Century Gothic</vt:lpstr>
      <vt:lpstr>Wingdings 3</vt:lpstr>
      <vt:lpstr>Легкий дым</vt:lpstr>
      <vt:lpstr>Презентация на тему: “Cлавянская мифология”</vt:lpstr>
      <vt:lpstr>Что такое мифология</vt:lpstr>
      <vt:lpstr>Бог Перун</vt:lpstr>
      <vt:lpstr>Бог Велес</vt:lpstr>
      <vt:lpstr>Стрибог </vt:lpstr>
      <vt:lpstr>Род </vt:lpstr>
      <vt:lpstr>Леля</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“Cлавянская мифология”</dc:title>
  <dc:creator>User</dc:creator>
  <cp:lastModifiedBy>User</cp:lastModifiedBy>
  <cp:revision>7</cp:revision>
  <dcterms:created xsi:type="dcterms:W3CDTF">2023-05-16T14:44:44Z</dcterms:created>
  <dcterms:modified xsi:type="dcterms:W3CDTF">2023-06-13T15:44:56Z</dcterms:modified>
</cp:coreProperties>
</file>