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62" r:id="rId3"/>
    <p:sldId id="263" r:id="rId4"/>
    <p:sldId id="277" r:id="rId5"/>
    <p:sldId id="278" r:id="rId6"/>
    <p:sldId id="266" r:id="rId7"/>
    <p:sldId id="265" r:id="rId8"/>
    <p:sldId id="275" r:id="rId9"/>
    <p:sldId id="267" r:id="rId10"/>
    <p:sldId id="264" r:id="rId11"/>
    <p:sldId id="274" r:id="rId12"/>
    <p:sldId id="273" r:id="rId13"/>
    <p:sldId id="279" r:id="rId14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43"/>
    <p:restoredTop sz="95814"/>
  </p:normalViewPr>
  <p:slideViewPr>
    <p:cSldViewPr snapToGrid="0" snapToObjects="1">
      <p:cViewPr varScale="1">
        <p:scale>
          <a:sx n="92" d="100"/>
          <a:sy n="92" d="100"/>
        </p:scale>
        <p:origin x="-62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F6B871-AF6F-45EF-9985-FFA3CDB885C3}" type="datetimeFigureOut">
              <a:rPr lang="ru-RU" smtClean="0"/>
              <a:pPr/>
              <a:t>08.12.2022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6B0CB7-AAB1-4ED7-9667-CACA69E964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085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>
                <a:latin typeface="Times New Roman" pitchFamily="18" charset="0"/>
              </a:rPr>
              <a:t>*</a:t>
            </a:r>
            <a:endParaRPr lang="ru-RU" sz="1200" i="0">
              <a:latin typeface="Times New Roman" pitchFamily="18" charset="0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>
                <a:latin typeface="Times New Roman" pitchFamily="18" charset="0"/>
              </a:rPr>
              <a:t>16.07.1996</a:t>
            </a:r>
            <a:endParaRPr lang="ru-RU" sz="1200" i="0">
              <a:latin typeface="Times New Roman" pitchFamily="18" charset="0"/>
            </a:endParaRPr>
          </a:p>
        </p:txBody>
      </p:sp>
      <p:sp>
        <p:nvSpPr>
          <p:cNvPr id="2150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>
                <a:latin typeface="Times New Roman" pitchFamily="18" charset="0"/>
              </a:rPr>
              <a:t>*</a:t>
            </a:r>
            <a:endParaRPr lang="ru-RU" sz="1200" i="0">
              <a:latin typeface="Times New Roman" pitchFamily="18" charset="0"/>
            </a:endParaRPr>
          </a:p>
        </p:txBody>
      </p:sp>
      <p:sp>
        <p:nvSpPr>
          <p:cNvPr id="215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>
                <a:latin typeface="Times New Roman" pitchFamily="18" charset="0"/>
              </a:rPr>
              <a:t>##</a:t>
            </a:r>
            <a:endParaRPr lang="ru-RU" sz="1200" i="0">
              <a:latin typeface="Times New Roman" pitchFamily="18" charset="0"/>
            </a:endParaRPr>
          </a:p>
        </p:txBody>
      </p:sp>
      <p:sp>
        <p:nvSpPr>
          <p:cNvPr id="215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>
                <a:latin typeface="Times New Roman" pitchFamily="18" charset="0"/>
              </a:rPr>
              <a:t>*</a:t>
            </a:r>
            <a:endParaRPr lang="ru-RU" sz="1200" i="0">
              <a:latin typeface="Times New Roman" pitchFamily="18" charset="0"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>
                <a:latin typeface="Times New Roman" pitchFamily="18" charset="0"/>
              </a:rPr>
              <a:t>16.07.1996</a:t>
            </a:r>
            <a:endParaRPr lang="ru-RU" sz="1200" i="0">
              <a:latin typeface="Times New Roman" pitchFamily="18" charset="0"/>
            </a:endParaRPr>
          </a:p>
        </p:txBody>
      </p:sp>
      <p:sp>
        <p:nvSpPr>
          <p:cNvPr id="2253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>
                <a:latin typeface="Times New Roman" pitchFamily="18" charset="0"/>
              </a:rPr>
              <a:t>*</a:t>
            </a:r>
            <a:endParaRPr lang="ru-RU" sz="1200" i="0">
              <a:latin typeface="Times New Roman" pitchFamily="18" charset="0"/>
            </a:endParaRPr>
          </a:p>
        </p:txBody>
      </p:sp>
      <p:sp>
        <p:nvSpPr>
          <p:cNvPr id="225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>
                <a:latin typeface="Times New Roman" pitchFamily="18" charset="0"/>
              </a:rPr>
              <a:t>##</a:t>
            </a:r>
            <a:endParaRPr lang="ru-RU" sz="1200" i="0">
              <a:latin typeface="Times New Roman" pitchFamily="18" charset="0"/>
            </a:endParaRPr>
          </a:p>
        </p:txBody>
      </p:sp>
      <p:sp>
        <p:nvSpPr>
          <p:cNvPr id="225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>
                <a:latin typeface="Times New Roman" pitchFamily="18" charset="0"/>
              </a:rPr>
              <a:t>*</a:t>
            </a:r>
            <a:endParaRPr lang="ru-RU" sz="1200" i="0">
              <a:latin typeface="Times New Roman" pitchFamily="18" charset="0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>
                <a:latin typeface="Times New Roman" pitchFamily="18" charset="0"/>
              </a:rPr>
              <a:t>16.07.1996</a:t>
            </a:r>
            <a:endParaRPr lang="ru-RU" sz="1200" i="0">
              <a:latin typeface="Times New Roman" pitchFamily="18" charset="0"/>
            </a:endParaRPr>
          </a:p>
        </p:txBody>
      </p:sp>
      <p:sp>
        <p:nvSpPr>
          <p:cNvPr id="3482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>
                <a:latin typeface="Times New Roman" pitchFamily="18" charset="0"/>
              </a:rPr>
              <a:t>*</a:t>
            </a:r>
            <a:endParaRPr lang="ru-RU" sz="1200" i="0">
              <a:latin typeface="Times New Roman" pitchFamily="18" charset="0"/>
            </a:endParaRPr>
          </a:p>
        </p:txBody>
      </p:sp>
      <p:sp>
        <p:nvSpPr>
          <p:cNvPr id="348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0963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>
                <a:latin typeface="Times New Roman" pitchFamily="18" charset="0"/>
              </a:rPr>
              <a:t>##</a:t>
            </a:r>
            <a:endParaRPr lang="ru-RU" sz="1200" i="0">
              <a:latin typeface="Times New Roman" pitchFamily="18" charset="0"/>
            </a:endParaRPr>
          </a:p>
        </p:txBody>
      </p:sp>
      <p:sp>
        <p:nvSpPr>
          <p:cNvPr id="348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AE4E103-2C58-154D-A5A1-B50FB8FAE6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9414B0A7-9BAF-A846-8456-AEA1FC320F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C17CCB0-9DDC-ED4B-BECC-6B8CDD0430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D2EDE-C4FB-B940-A6EC-D0AF96EF5C3A}" type="datetimeFigureOut">
              <a:rPr lang="x-none" smtClean="0"/>
              <a:pPr/>
              <a:t>08.12.2022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D41E7C7-7410-934B-BA1C-16CF9600D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2388599-5AF6-9B49-B010-46E66BAB7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pPr/>
              <a:t>‹#›</a:t>
            </a:fld>
            <a:endParaRPr lang="x-none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CD19D002-DAFB-BD42-AA0E-7590DBE3E8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DCD2A861-AEA4-834F-A814-6C719DF0A30D}"/>
              </a:ext>
            </a:extLst>
          </p:cNvPr>
          <p:cNvSpPr/>
          <p:nvPr userDrawn="1"/>
        </p:nvSpPr>
        <p:spPr>
          <a:xfrm>
            <a:off x="2563585" y="1629208"/>
            <a:ext cx="7064829" cy="3761509"/>
          </a:xfrm>
          <a:prstGeom prst="rect">
            <a:avLst/>
          </a:prstGeom>
          <a:solidFill>
            <a:schemeClr val="bg1">
              <a:alpha val="83000"/>
            </a:schemeClr>
          </a:solidFill>
          <a:ln w="238125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539323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A9635E7-15C6-E240-B9F8-CB608192D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CE6A7560-6F04-4748-9467-BB22C61CAB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4F5DB32-EAD7-3E4E-B0A0-ED6385DCBE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D2EDE-C4FB-B940-A6EC-D0AF96EF5C3A}" type="datetimeFigureOut">
              <a:rPr lang="x-none" smtClean="0"/>
              <a:pPr/>
              <a:t>08.12.2022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981820E-E1AF-1F43-8CD2-C7807EE6E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C33935C-C136-C54F-BB65-3E9B30790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33690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09B73449-87C0-3D48-8EF6-89BE467B6B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6723DC0-C690-3F4A-893C-E7ED341B0E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4A5D2ED-7D68-DF4C-BCAB-269E372B4D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D2EDE-C4FB-B940-A6EC-D0AF96EF5C3A}" type="datetimeFigureOut">
              <a:rPr lang="x-none" smtClean="0"/>
              <a:pPr/>
              <a:t>08.12.2022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A8B0A65-9B91-EF4D-9632-F6F6EACF0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2F9487B-2DF4-4246-BB8A-B413E114B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9116426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77813"/>
            <a:ext cx="103632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219200" y="1600201"/>
            <a:ext cx="508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502400" y="1600201"/>
            <a:ext cx="508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882C2C-58A4-41B5-9E26-BF7BCFEB9630}" type="datetime1">
              <a:rPr lang="ru-RU"/>
              <a:pPr>
                <a:defRPr/>
              </a:pPr>
              <a:t>08.12.2022</a:t>
            </a:fld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F88806-A032-4110-A9D6-FE799F30C3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279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CBEB9EF-8829-0B40-8AD9-0BC92EA330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5A68E00-AF60-C84C-9245-8FD0E2B2AF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A3080B3-F7F7-D34E-9B4F-9DBBC7F7F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D2EDE-C4FB-B940-A6EC-D0AF96EF5C3A}" type="datetimeFigureOut">
              <a:rPr lang="x-none" smtClean="0"/>
              <a:pPr/>
              <a:t>08.12.2022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0D9F9AC-264E-6D41-BEAE-D19A9280ED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CB899E8-FF05-2E4C-83A1-32BECB74B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10758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8CCA100-FA0A-E244-AE7B-0E91B03D71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6D303A0-9C85-7D4A-99E6-B7DBA684C8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062B2F4-38D1-9846-A7D0-3E81538379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D2EDE-C4FB-B940-A6EC-D0AF96EF5C3A}" type="datetimeFigureOut">
              <a:rPr lang="x-none" smtClean="0"/>
              <a:pPr/>
              <a:t>08.12.2022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A680971-BEE5-BA4D-AF15-8E58806269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86F2FA8-F323-B344-8FEC-846AFC8CC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941489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199E861-D0F9-E044-A84D-871FAC219A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61FED37-A0DB-9B48-98FA-9917C889A4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A90A946-899E-1243-AEE8-A09FF299E7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F49421C-9FE8-3D47-BAF3-5E3446EE5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D2EDE-C4FB-B940-A6EC-D0AF96EF5C3A}" type="datetimeFigureOut">
              <a:rPr lang="x-none" smtClean="0"/>
              <a:pPr/>
              <a:t>08.12.2022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89FE881-A0C1-C24B-8553-7A31E719E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C7AF3EE-5349-504D-A8FA-314BF4BB9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23884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896EBC3-0B1F-A64B-AB15-6041A4E978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78B5058-BDC6-AC4E-9353-11BCE3167A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E6CAEC0B-4979-D943-84B3-D3BCFC0347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75ACB57-04D6-7D42-95AC-270BB7AAA29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0FC370D7-6FB9-0244-A56A-8BDD6FBB1D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85123832-F427-4C47-84CD-E21416D80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D2EDE-C4FB-B940-A6EC-D0AF96EF5C3A}" type="datetimeFigureOut">
              <a:rPr lang="x-none" smtClean="0"/>
              <a:pPr/>
              <a:t>08.12.2022</a:t>
            </a:fld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407D9336-152C-6E46-B3A2-90CAE05C0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E66021D3-F6AD-964C-A587-0B28033D19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471363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CBE2415-537F-6D4D-82E8-F3D7ECD18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402274C6-D9B8-F248-BB5F-36142A961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D2EDE-C4FB-B940-A6EC-D0AF96EF5C3A}" type="datetimeFigureOut">
              <a:rPr lang="x-none" smtClean="0"/>
              <a:pPr/>
              <a:t>08.12.2022</a:t>
            </a:fld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4F7E6E97-9019-B647-9BBF-296A83CC1E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958D0064-39D5-294F-A24D-AA8DB0296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13537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D4001C08-19E9-5248-93AE-C1FCC2561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D2EDE-C4FB-B940-A6EC-D0AF96EF5C3A}" type="datetimeFigureOut">
              <a:rPr lang="x-none" smtClean="0"/>
              <a:pPr/>
              <a:t>08.12.2022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DD57BFF-0FDD-BE4D-92C0-079205C72F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446513E-FFA1-9C47-821B-490DEC6B9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319190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BBE8027-0DCD-D246-89FC-1686561C2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EACDD3E-344D-DC44-AC21-0BBC1D8484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19B90491-2B97-FB4B-AA29-8E386E2AC6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5D44420-3182-CA42-A8B8-6E893A5B85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D2EDE-C4FB-B940-A6EC-D0AF96EF5C3A}" type="datetimeFigureOut">
              <a:rPr lang="x-none" smtClean="0"/>
              <a:pPr/>
              <a:t>08.12.2022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43B3C58-DB0B-7140-A8F3-6AD0C98BB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391C344-D131-244C-AE20-134F348F6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103573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EF22E71-F755-D042-8360-264C43126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3D8AD4D7-DB2D-F449-B644-426CB7E0EF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4882B78-EB65-AD48-95C6-0273FF4B66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2C8A4DE-25F2-C049-8790-7153D9C667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D2EDE-C4FB-B940-A6EC-D0AF96EF5C3A}" type="datetimeFigureOut">
              <a:rPr lang="x-none" smtClean="0"/>
              <a:pPr/>
              <a:t>08.12.2022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88166CE-612D-034E-8C2D-C2456C88A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CD2309F3-0509-8747-8E38-E64041BD6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777217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E46344DD-2AC8-FD4F-BF53-4838F5191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C500AF8-0A64-5C47-976B-908DE01096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8C53F57-D5B0-AC41-B6E2-5B042301A6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CD2EDE-C4FB-B940-A6EC-D0AF96EF5C3A}" type="datetimeFigureOut">
              <a:rPr lang="x-none" smtClean="0"/>
              <a:pPr/>
              <a:t>08.12.2022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2624D6C-2EB2-8447-95CE-C558607907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E76147C-2098-5E49-9670-B728C8B7AF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483B18-6DC3-1442-994D-408EB6553189}" type="slidenum">
              <a:rPr lang="x-none" smtClean="0"/>
              <a:pPr/>
              <a:t>‹#›</a:t>
            </a:fld>
            <a:endParaRPr lang="x-none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BBD37D42-0909-1D40-933A-5732A3E8DDF7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CD4602DF-5400-574F-B48C-8DCBC44C2875}"/>
              </a:ext>
            </a:extLst>
          </p:cNvPr>
          <p:cNvSpPr/>
          <p:nvPr userDrawn="1"/>
        </p:nvSpPr>
        <p:spPr>
          <a:xfrm>
            <a:off x="265792" y="246892"/>
            <a:ext cx="11660415" cy="6364215"/>
          </a:xfrm>
          <a:prstGeom prst="rect">
            <a:avLst/>
          </a:prstGeom>
          <a:solidFill>
            <a:schemeClr val="bg1">
              <a:alpha val="83000"/>
            </a:schemeClr>
          </a:solidFill>
          <a:ln w="238125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273025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9E7EF48-681F-744A-87B9-61539137D5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53901" y="860079"/>
            <a:ext cx="7324253" cy="444525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Эффективность урока – результат развития ключевых компетентностей обучающихся</a:t>
            </a:r>
            <a:endParaRPr lang="x-none" b="1" dirty="0">
              <a:solidFill>
                <a:srgbClr val="C00000"/>
              </a:solidFill>
              <a:latin typeface="Avenir Book" panose="02000503020000020003" pitchFamily="2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CB6BB5E8-462F-3041-9524-0029657497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71948" y="5455227"/>
            <a:ext cx="7209807" cy="963680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Каратаева Татьяна Алексеевна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истории и обществознания  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МОАУ 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«Гимназия №3», </a:t>
            </a:r>
            <a:b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руководитель 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региональной </a:t>
            </a:r>
            <a:r>
              <a:rPr lang="ru-RU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стажировочной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площадки 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учителей истории и обществознания  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Оренбурга со стажем до 3-х лет, </a:t>
            </a:r>
            <a:b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кандидат педагогических наук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27040222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2305051" cy="2303463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18434" name="Rectangle 2"/>
          <p:cNvSpPr>
            <a:spLocks noGrp="1"/>
          </p:cNvSpPr>
          <p:nvPr>
            <p:ph type="title" idx="4294967295"/>
          </p:nvPr>
        </p:nvSpPr>
        <p:spPr>
          <a:xfrm>
            <a:off x="2256368" y="488887"/>
            <a:ext cx="9935633" cy="1290487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algn="ctr" eaLnBrk="1" hangingPunct="1">
              <a:defRPr/>
            </a:pPr>
            <a:r>
              <a:rPr lang="ru-RU" sz="3600" b="1" dirty="0">
                <a:solidFill>
                  <a:srgbClr val="96430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Определи историческую личность</a:t>
            </a:r>
          </a:p>
        </p:txBody>
      </p:sp>
      <p:sp>
        <p:nvSpPr>
          <p:cNvPr id="18436" name="Rectangle 3"/>
          <p:cNvSpPr>
            <a:spLocks noGrp="1"/>
          </p:cNvSpPr>
          <p:nvPr>
            <p:ph type="body" idx="4294967295"/>
          </p:nvPr>
        </p:nvSpPr>
        <p:spPr>
          <a:xfrm>
            <a:off x="2405448" y="1825625"/>
            <a:ext cx="8948352" cy="4351338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</a:pPr>
            <a:r>
              <a:rPr lang="ru-RU" sz="2800" dirty="0">
                <a:solidFill>
                  <a:srgbClr val="0000CC"/>
                </a:solidFill>
                <a:latin typeface="Arial" charset="0"/>
              </a:rPr>
              <a:t>Внук Ивана </a:t>
            </a:r>
            <a:r>
              <a:rPr lang="ru-RU" sz="2800" dirty="0" err="1">
                <a:solidFill>
                  <a:srgbClr val="0000CC"/>
                </a:solidFill>
                <a:latin typeface="Arial" charset="0"/>
              </a:rPr>
              <a:t>Калиты</a:t>
            </a:r>
            <a:r>
              <a:rPr lang="ru-RU" sz="2800" dirty="0">
                <a:solidFill>
                  <a:srgbClr val="0000CC"/>
                </a:solidFill>
                <a:latin typeface="Arial" charset="0"/>
              </a:rPr>
              <a:t>.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dirty="0">
                <a:solidFill>
                  <a:srgbClr val="0000CC"/>
                </a:solidFill>
                <a:latin typeface="Arial" charset="0"/>
              </a:rPr>
              <a:t>Не подчинялся ханской воле и заявлял, что на великое княжение никого не пустит. Хан был вынужден оставить у него ярлык.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dirty="0">
                <a:solidFill>
                  <a:srgbClr val="0000CC"/>
                </a:solidFill>
                <a:latin typeface="Arial" charset="0"/>
              </a:rPr>
              <a:t>Высказал открытое неподчинение Орде и выступил против врага.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dirty="0">
                <a:solidFill>
                  <a:srgbClr val="0000CC"/>
                </a:solidFill>
                <a:latin typeface="Arial" charset="0"/>
              </a:rPr>
              <a:t>Под его руководством объединялись княжеские дружины и ополчения большинства русских земель.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dirty="0">
                <a:solidFill>
                  <a:srgbClr val="0000CC"/>
                </a:solidFill>
                <a:latin typeface="Arial" charset="0"/>
              </a:rPr>
              <a:t>«И вознес Бог нашего князя на победу над иноплеменниками»</a:t>
            </a:r>
          </a:p>
          <a:p>
            <a:pPr eaLnBrk="1" hangingPunct="1">
              <a:lnSpc>
                <a:spcPct val="80000"/>
              </a:lnSpc>
            </a:pPr>
            <a:endParaRPr lang="ru-RU" sz="2800" dirty="0">
              <a:solidFill>
                <a:srgbClr val="0000CC"/>
              </a:solidFill>
              <a:latin typeface="Arial" charset="0"/>
            </a:endParaRP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3229233" y="5675870"/>
            <a:ext cx="70196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>
                <a:solidFill>
                  <a:srgbClr val="FF0000"/>
                </a:solidFill>
                <a:latin typeface="Corbel" pitchFamily="34" charset="0"/>
              </a:rPr>
              <a:t>(Дмитрий                    Донской)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365127"/>
            <a:ext cx="11983308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24.Используя обществоведческие знания, составьте сложный план, позволяющий раскрыть по существу тему 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«Производство экономических благ».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62659" y="1680520"/>
            <a:ext cx="9775567" cy="4942702"/>
          </a:xfrm>
        </p:spPr>
        <p:txBody>
          <a:bodyPr>
            <a:normAutofit fontScale="550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1. Производство как один из видов экономической деятельности.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2. Факторы производства и их виды: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а) труд;      б) земля;          в) капитал;    г) предпринимательские способности;          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 информация.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3. Виды экономических благ: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а) частные;               б) общественные.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(При такой или близкой по смыслу формулировке п.3 достаточно двух подпунктов.)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4. Признаки экономических благ: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а) ограниченность;      б) наличие собственника или производителя;                  в) цена и др.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5. Пути повышения эффективности/рентабельности производства: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а) инновационные технологии;                б) повышение квалификации рабочих;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в) совершенствование управления деятельности предприятия;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г) привлечение инвестиций и др.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Возможны другое количество и (или) иные корректные формулировки пунктов и подпунктов плана. Они могут быть представлены в назывной, вопросной или смешанной формах</a:t>
            </a: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Наличие любых двух из 2, 3, 4 и 5 пунктов плана </a:t>
            </a:r>
            <a:r>
              <a:rPr lang="ru-RU" b="1" i="1" u="sng" dirty="0">
                <a:latin typeface="Times New Roman" pitchFamily="18" charset="0"/>
                <a:cs typeface="Times New Roman" pitchFamily="18" charset="0"/>
              </a:rPr>
              <a:t>в данной или близкой по смыслу формулировке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позволит раскрыть содержание этой темы по существу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365127"/>
            <a:ext cx="11092543" cy="1325563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25. Обоснуйте необходимость развития производства экономических благ в современной рыночной экономике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3 типы производства. функционирующих в национальной экономике РФ.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Проиллюстрируйте каждый из них примерами из общественной жизни.</a:t>
            </a:r>
          </a:p>
        </p:txBody>
      </p:sp>
      <p:pic>
        <p:nvPicPr>
          <p:cNvPr id="1026" name="Picture 2" descr="https://static.tildacdn.com/tild3034-6339-4965-b135-623230623836/_GLA94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945193"/>
            <a:ext cx="3185652" cy="2632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ligabiznesa.ru/wp-content/uploads/2020/03/2-nesmotrja-na-slozhnost-proizvodstvo-produkcii-budet-vsegda-vostrebovannym-scale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9768" y="3945193"/>
            <a:ext cx="3589441" cy="2411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autogear.ru/misc/i/gallery/65070/239503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6427" y="3945193"/>
            <a:ext cx="4237704" cy="2912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38717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Дата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9A942EB-0098-4C8A-B769-92D18E73EB8A}" type="datetime1">
              <a:rPr lang="ru-RU"/>
              <a:pPr eaLnBrk="1" hangingPunct="1"/>
              <a:t>08.12.2022</a:t>
            </a:fld>
            <a:endParaRPr lang="ru-RU"/>
          </a:p>
        </p:txBody>
      </p:sp>
      <p:sp>
        <p:nvSpPr>
          <p:cNvPr id="8196" name="Номер слайда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F23F885-406A-4534-9417-BE1432110035}" type="slidenum">
              <a:rPr lang="ru-RU"/>
              <a:pPr eaLnBrk="1" hangingPunct="1"/>
              <a:t>13</a:t>
            </a:fld>
            <a:endParaRPr lang="ru-RU"/>
          </a:p>
        </p:txBody>
      </p:sp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2075" tIns="46037" rIns="92075" bIns="46037"/>
          <a:lstStyle/>
          <a:p>
            <a:pPr eaLnBrk="1" hangingPunct="1"/>
            <a:r>
              <a:rPr lang="ru-RU" smtClean="0"/>
              <a:t>Результативность:</a:t>
            </a:r>
          </a:p>
        </p:txBody>
      </p:sp>
      <p:sp>
        <p:nvSpPr>
          <p:cNvPr id="819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19667" y="1600200"/>
            <a:ext cx="10945284" cy="4781550"/>
          </a:xfrm>
          <a:noFill/>
        </p:spPr>
        <p:txBody>
          <a:bodyPr lIns="92075" tIns="46037" rIns="92075" bIns="46037">
            <a:noAutofit/>
          </a:bodyPr>
          <a:lstStyle/>
          <a:p>
            <a:pPr eaLnBrk="1" hangingPunct="1">
              <a:lnSpc>
                <a:spcPct val="80000"/>
              </a:lnSpc>
            </a:pPr>
            <a:r>
              <a:rPr lang="ru-RU" sz="2000" b="1" dirty="0" smtClean="0"/>
              <a:t>Дети используют знания, умения и навыки, полученные на уроках, в практической деятельности.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/>
              <a:t>Формируются навыки, позволяющие продолжить обучение в профильном классе и высшем учебном заведении. 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/>
              <a:t>Дети осваивают коммуникативный, аналитический и творческий типы деятельности. 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/>
              <a:t>Учащиеся овладевают знаниями, умениями и навыками разного уровня сложности: от минимальных, соответствующих обязательным результатам обучения, до повышенных.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/>
              <a:t>У учащихся формируется представление о русском языке и литературе как о предметах, где у каждого есть возможность высказаться.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/>
              <a:t>Приобретается навык работы со справочной литературой, словарями.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/>
              <a:t>Учащиеся адекватно оценивают деятельность одноклассников (с помощью консультантов). 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/>
              <a:t>Изменяется поведение детей в коллективе: они начинают прислушиваться к мнению других, без боязни высказывают свое собственное мнение.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000" b="1" dirty="0" smtClean="0"/>
          </a:p>
        </p:txBody>
      </p:sp>
      <p:graphicFrame>
        <p:nvGraphicFramePr>
          <p:cNvPr id="8194" name="Rectangle 4"/>
          <p:cNvGraphicFramePr>
            <a:graphicFrameLocks/>
          </p:cNvGraphicFramePr>
          <p:nvPr/>
        </p:nvGraphicFramePr>
        <p:xfrm>
          <a:off x="2032000" y="1905000"/>
          <a:ext cx="8128000" cy="304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0" name="Clip" r:id="rId4" imgW="0" imgH="0" progId="">
                  <p:embed/>
                </p:oleObj>
              </mc:Choice>
              <mc:Fallback>
                <p:oleObj name="Clip" r:id="rId4" imgW="0" imgH="0" progId="">
                  <p:embed/>
                  <p:pic>
                    <p:nvPicPr>
                      <p:cNvPr id="0" name="AutoShape 2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1905000"/>
                        <a:ext cx="8128000" cy="304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9" name="Rectangle 6"/>
          <p:cNvSpPr>
            <a:spLocks noGrp="1" noChangeArrowheads="1"/>
          </p:cNvSpPr>
          <p:nvPr>
            <p:ph sz="half" idx="2"/>
          </p:nvPr>
        </p:nvSpPr>
        <p:spPr>
          <a:xfrm flipH="1">
            <a:off x="12192001" y="6858001"/>
            <a:ext cx="241300" cy="100013"/>
          </a:xfrm>
        </p:spPr>
        <p:txBody>
          <a:bodyPr>
            <a:normAutofit fontScale="25000" lnSpcReduction="20000"/>
          </a:bodyPr>
          <a:lstStyle/>
          <a:p>
            <a:pPr eaLnBrk="1" hangingPunct="1">
              <a:lnSpc>
                <a:spcPct val="80000"/>
              </a:lnSpc>
            </a:pPr>
            <a:endParaRPr lang="ru-RU" sz="1800" smtClean="0"/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02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2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Дата 3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9B51FD7-CD6E-42B8-8FBD-4AF123C471CC}" type="datetime1">
              <a:rPr lang="ru-RU"/>
              <a:pPr eaLnBrk="1" hangingPunct="1"/>
              <a:t>08.12.2022</a:t>
            </a:fld>
            <a:endParaRPr lang="ru-RU"/>
          </a:p>
        </p:txBody>
      </p:sp>
      <p:sp>
        <p:nvSpPr>
          <p:cNvPr id="12291" name="Номер слайда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A20D370-1C69-4E46-94FC-AADDE264D53A}" type="slidenum">
              <a:rPr lang="ru-RU"/>
              <a:pPr eaLnBrk="1" hangingPunct="1"/>
              <a:t>2</a:t>
            </a:fld>
            <a:endParaRPr lang="ru-RU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2075" tIns="46037" rIns="92075" bIns="46037"/>
          <a:lstStyle/>
          <a:p>
            <a:pPr algn="ctr" eaLnBrk="1" hangingPunct="1"/>
            <a:r>
              <a:rPr lang="ru-RU" dirty="0" smtClean="0"/>
              <a:t>Цель: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3001" y="1288474"/>
            <a:ext cx="9704918" cy="4751966"/>
          </a:xfrm>
          <a:noFill/>
        </p:spPr>
        <p:txBody>
          <a:bodyPr lIns="92075" tIns="46037" rIns="92075" bIns="46037"/>
          <a:lstStyle/>
          <a:p>
            <a:pPr eaLnBrk="1" hangingPunct="1">
              <a:buFont typeface="Wingdings" pitchFamily="2" charset="2"/>
              <a:buNone/>
            </a:pPr>
            <a:endParaRPr lang="ru-RU" dirty="0" smtClean="0"/>
          </a:p>
          <a:p>
            <a:pPr eaLnBrk="1" hangingPunct="1">
              <a:buFont typeface="Wingdings" pitchFamily="2" charset="2"/>
              <a:buNone/>
            </a:pPr>
            <a:r>
              <a:rPr lang="ru-RU" dirty="0" smtClean="0"/>
              <a:t>   </a:t>
            </a:r>
            <a:r>
              <a:rPr lang="ru-RU" sz="3200" b="1" dirty="0" smtClean="0"/>
              <a:t>Используя </a:t>
            </a:r>
            <a:r>
              <a:rPr lang="ru-RU" sz="3200" b="1" dirty="0" err="1" smtClean="0"/>
              <a:t>компетентностный</a:t>
            </a:r>
            <a:r>
              <a:rPr lang="ru-RU" sz="3200" b="1" dirty="0" smtClean="0"/>
              <a:t> подход, повысить эффективность уроков истории и обществознания</a:t>
            </a:r>
            <a:endParaRPr lang="ru-RU" dirty="0" smtClean="0"/>
          </a:p>
        </p:txBody>
      </p:sp>
      <p:pic>
        <p:nvPicPr>
          <p:cNvPr id="12294" name="Picture 4" descr="MCj02996910000[1]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4167" y="4652964"/>
            <a:ext cx="242146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utoUpdateAnimBg="0"/>
      <p:bldP spid="6147" grpId="0" build="p" autoUpdateAnimBg="0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Дата 3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91F7DFE-BA5F-440C-9F67-83DAC720F402}" type="datetime1">
              <a:rPr lang="ru-RU"/>
              <a:pPr eaLnBrk="1" hangingPunct="1"/>
              <a:t>08.12.2022</a:t>
            </a:fld>
            <a:endParaRPr lang="ru-RU"/>
          </a:p>
        </p:txBody>
      </p:sp>
      <p:sp>
        <p:nvSpPr>
          <p:cNvPr id="13315" name="Номер слайда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4F89489-D0FA-4F72-9E08-0EF451D5BC18}" type="slidenum">
              <a:rPr lang="ru-RU"/>
              <a:pPr eaLnBrk="1" hangingPunct="1"/>
              <a:t>3</a:t>
            </a:fld>
            <a:endParaRPr lang="ru-RU"/>
          </a:p>
        </p:txBody>
      </p:sp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2075" tIns="46037" rIns="92075" bIns="46037"/>
          <a:lstStyle/>
          <a:p>
            <a:pPr eaLnBrk="1" hangingPunct="1"/>
            <a:r>
              <a:rPr lang="ru-RU" smtClean="0"/>
              <a:t>Задачи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89101" y="1196975"/>
            <a:ext cx="9158817" cy="5040313"/>
          </a:xfrm>
          <a:noFill/>
        </p:spPr>
        <p:txBody>
          <a:bodyPr lIns="92075" tIns="46037" rIns="92075" bIns="46037"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/>
              <a:t>Учить добывать нужную информацию, используя доступные источники (справочники, учебники, словари, СМИ), передавать ее.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/>
              <a:t>Учить ставить цели и планировать деятельность для их достижения.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/>
              <a:t>Совершенствовать навыки работы в мини-группе.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/>
              <a:t>Учить высказывать и аргументированно отстаивать своё мнение. 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/>
              <a:t>Прививать навыки самостоятельной творческой работы.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/>
              <a:t>Учить грамотно использовать в речи </a:t>
            </a:r>
            <a:r>
              <a:rPr lang="ru-RU" sz="2000" b="1" dirty="0" smtClean="0"/>
              <a:t>исторические </a:t>
            </a:r>
            <a:r>
              <a:rPr lang="ru-RU" sz="2000" b="1" dirty="0" smtClean="0"/>
              <a:t>и обществоведческие </a:t>
            </a:r>
            <a:r>
              <a:rPr lang="ru-RU" sz="2000" b="1" dirty="0" smtClean="0"/>
              <a:t>термины</a:t>
            </a:r>
            <a:r>
              <a:rPr lang="ru-RU" sz="2000" b="1" dirty="0" smtClean="0"/>
              <a:t>.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/>
              <a:t>Учить применять знания и умения, полученные на уроках в реальных ситуациях.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/>
              <a:t>Прививать навыки самоконтроля и взаимоконтроля.</a:t>
            </a:r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05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5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5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5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5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5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5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54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54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54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54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4" grpId="0" autoUpdateAnimBg="0"/>
      <p:bldP spid="105475" grpId="0" build="p" autoUpdateAnimBg="0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5058" name="Picture 2" descr="https://cspsid-pechatniki.ru/800/600/http/images.myshared.ru/9/941501/slide_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2191999" cy="70345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shareslide.ru/img/thumbs/6201c383ddfceec3e07e60997a15996d-800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2962" y="0"/>
            <a:ext cx="11860040" cy="64152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96563" y="500063"/>
            <a:ext cx="11616037" cy="1143000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algn="ctr" eaLnBrk="1" hangingPunct="1">
              <a:defRPr/>
            </a:pPr>
            <a:r>
              <a:rPr lang="ru-RU" sz="4400" b="1" dirty="0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Приёмы развития познавательных  УУД  </a:t>
            </a:r>
            <a:br>
              <a:rPr lang="ru-RU" sz="4400" b="1" dirty="0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en-US" sz="4400" b="1" dirty="0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4400" b="1" dirty="0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– 11 классах:</a:t>
            </a:r>
          </a:p>
        </p:txBody>
      </p:sp>
      <p:sp>
        <p:nvSpPr>
          <p:cNvPr id="12291" name="Содержимое 2"/>
          <p:cNvSpPr>
            <a:spLocks noGrp="1"/>
          </p:cNvSpPr>
          <p:nvPr>
            <p:ph idx="4294967295"/>
          </p:nvPr>
        </p:nvSpPr>
        <p:spPr>
          <a:xfrm>
            <a:off x="2308634" y="1643064"/>
            <a:ext cx="7713552" cy="4096834"/>
          </a:xfrm>
        </p:spPr>
        <p:txBody>
          <a:bodyPr/>
          <a:lstStyle/>
          <a:p>
            <a:pPr eaLnBrk="1" hangingPunct="1"/>
            <a:r>
              <a:rPr lang="ru-RU" b="1" dirty="0">
                <a:solidFill>
                  <a:srgbClr val="0000CC"/>
                </a:solidFill>
              </a:rPr>
              <a:t>Групповое или индивидуальное составление проектов и презентаций с последующей защитой их на уроках </a:t>
            </a:r>
            <a:endParaRPr lang="en-US" b="1" dirty="0">
              <a:solidFill>
                <a:srgbClr val="0000CC"/>
              </a:solidFill>
              <a:latin typeface="Corbel" pitchFamily="34" charset="0"/>
            </a:endParaRPr>
          </a:p>
          <a:p>
            <a:pPr eaLnBrk="1" hangingPunct="1"/>
            <a:r>
              <a:rPr lang="ru-RU" b="1" dirty="0">
                <a:solidFill>
                  <a:srgbClr val="0000CC"/>
                </a:solidFill>
              </a:rPr>
              <a:t>Составление вопросов и заданий для различных викторин и конкурсов</a:t>
            </a:r>
          </a:p>
          <a:p>
            <a:pPr eaLnBrk="1" hangingPunct="1"/>
            <a:r>
              <a:rPr lang="ru-RU" b="1" dirty="0">
                <a:solidFill>
                  <a:srgbClr val="0000CC"/>
                </a:solidFill>
              </a:rPr>
              <a:t>Использование кластеров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784665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3600" b="1" i="1" dirty="0">
                <a:solidFill>
                  <a:srgbClr val="964305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Кластер</a:t>
            </a:r>
          </a:p>
        </p:txBody>
      </p:sp>
      <p:sp>
        <p:nvSpPr>
          <p:cNvPr id="15363" name="Rectangle 3"/>
          <p:cNvSpPr>
            <a:spLocks noGrp="1"/>
          </p:cNvSpPr>
          <p:nvPr>
            <p:ph type="body" idx="4294967295"/>
          </p:nvPr>
        </p:nvSpPr>
        <p:spPr>
          <a:xfrm>
            <a:off x="1391477" y="1447800"/>
            <a:ext cx="8739351" cy="4800600"/>
          </a:xfrm>
        </p:spPr>
        <p:txBody>
          <a:bodyPr>
            <a:normAutofit/>
          </a:bodyPr>
          <a:lstStyle/>
          <a:p>
            <a:pPr marL="609600" indent="-609600" eaLnBrk="1" hangingPunct="1">
              <a:lnSpc>
                <a:spcPct val="80000"/>
              </a:lnSpc>
              <a:buFont typeface="Arial" charset="0"/>
              <a:buAutoNum type="arabicPeriod"/>
              <a:defRPr/>
            </a:pPr>
            <a:r>
              <a:rPr lang="ru-RU" sz="2400" b="1" dirty="0">
                <a:solidFill>
                  <a:srgbClr val="0000CC"/>
                </a:solidFill>
                <a:latin typeface="Arial" charset="0"/>
              </a:rPr>
              <a:t>Позволяет ученикам проявить индивидуальные особенности восприятий и осмысления данного текста.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AutoNum type="arabicPeriod"/>
              <a:defRPr/>
            </a:pPr>
            <a:r>
              <a:rPr lang="ru-RU" sz="2400" b="1" dirty="0">
                <a:solidFill>
                  <a:srgbClr val="0000CC"/>
                </a:solidFill>
                <a:latin typeface="Arial" charset="0"/>
              </a:rPr>
              <a:t>Дает возможность самостоятельно оценить его сведения как главные и второстепенные.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AutoNum type="arabicPeriod"/>
              <a:defRPr/>
            </a:pPr>
            <a:r>
              <a:rPr lang="ru-RU" sz="2400" b="1" dirty="0">
                <a:solidFill>
                  <a:srgbClr val="0000CC"/>
                </a:solidFill>
                <a:latin typeface="Arial" charset="0"/>
              </a:rPr>
              <a:t>Дает возможность сформулировать собственный взгляд на проблему, представить дополнительную информацию.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AutoNum type="arabicPeriod"/>
              <a:defRPr/>
            </a:pPr>
            <a:r>
              <a:rPr lang="ru-RU" sz="2400" b="1" dirty="0">
                <a:solidFill>
                  <a:srgbClr val="0000CC"/>
                </a:solidFill>
                <a:latin typeface="Arial" charset="0"/>
              </a:rPr>
              <a:t>Помогает учащимся осознать актуальность и структуру темы.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AutoNum type="arabicPeriod"/>
              <a:defRPr/>
            </a:pPr>
            <a:r>
              <a:rPr lang="ru-RU" sz="2400" b="1" dirty="0">
                <a:solidFill>
                  <a:srgbClr val="0000CC"/>
                </a:solidFill>
                <a:latin typeface="Arial" charset="0"/>
              </a:rPr>
              <a:t>Умения, которые развиваются в процессе данной работы востребованы в экзаменационной работе по обществознанию в заданиях ЕГЭ и в олимпиадах разного уровня.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/>
          </p:cNvSpPr>
          <p:nvPr>
            <p:ph type="title" idx="4294967295"/>
          </p:nvPr>
        </p:nvSpPr>
        <p:spPr>
          <a:xfrm>
            <a:off x="1406783" y="708455"/>
            <a:ext cx="10524067" cy="1301579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algn="ctr" eaLnBrk="1" hangingPunct="1">
              <a:defRPr/>
            </a:pPr>
            <a:r>
              <a:rPr lang="ru-RU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ВНУТРЕННЯЯ ПОЛИТИКА </a:t>
            </a:r>
            <a:br>
              <a:rPr lang="ru-RU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НИКОЛАЯ ПЕРВОГО</a:t>
            </a:r>
          </a:p>
        </p:txBody>
      </p:sp>
      <p:grpSp>
        <p:nvGrpSpPr>
          <p:cNvPr id="2" name="Группа 11"/>
          <p:cNvGrpSpPr>
            <a:grpSpLocks/>
          </p:cNvGrpSpPr>
          <p:nvPr/>
        </p:nvGrpSpPr>
        <p:grpSpPr bwMode="auto">
          <a:xfrm>
            <a:off x="1583267" y="1857376"/>
            <a:ext cx="10382251" cy="5000625"/>
            <a:chOff x="1142976" y="1857364"/>
            <a:chExt cx="7786742" cy="5000636"/>
          </a:xfrm>
        </p:grpSpPr>
        <p:sp>
          <p:nvSpPr>
            <p:cNvPr id="14346" name="Rectangle 4"/>
            <p:cNvSpPr>
              <a:spLocks noChangeArrowheads="1"/>
            </p:cNvSpPr>
            <p:nvPr/>
          </p:nvSpPr>
          <p:spPr bwMode="auto">
            <a:xfrm>
              <a:off x="4044656" y="2749527"/>
              <a:ext cx="2154806" cy="1083241"/>
            </a:xfrm>
            <a:prstGeom prst="rect">
              <a:avLst/>
            </a:prstGeom>
            <a:solidFill>
              <a:srgbClr val="FF99CC"/>
            </a:solidFill>
            <a:ln w="38100">
              <a:solidFill>
                <a:srgbClr val="00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b="1" dirty="0">
                  <a:latin typeface="Corbel" pitchFamily="34" charset="0"/>
                </a:rPr>
                <a:t>РЕФОРМЫ </a:t>
              </a:r>
            </a:p>
          </p:txBody>
        </p:sp>
        <p:sp>
          <p:nvSpPr>
            <p:cNvPr id="14347" name="Oval 5"/>
            <p:cNvSpPr>
              <a:spLocks noChangeArrowheads="1"/>
            </p:cNvSpPr>
            <p:nvPr/>
          </p:nvSpPr>
          <p:spPr bwMode="auto">
            <a:xfrm>
              <a:off x="6871726" y="1857364"/>
              <a:ext cx="2057992" cy="2357454"/>
            </a:xfrm>
            <a:prstGeom prst="ellipse">
              <a:avLst/>
            </a:prstGeom>
            <a:noFill/>
            <a:ln w="38100">
              <a:solidFill>
                <a:srgbClr val="00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b="1">
                <a:latin typeface="Corbel" pitchFamily="34" charset="0"/>
              </a:endParaRPr>
            </a:p>
          </p:txBody>
        </p:sp>
        <p:sp>
          <p:nvSpPr>
            <p:cNvPr id="14348" name="Oval 6"/>
            <p:cNvSpPr>
              <a:spLocks noChangeArrowheads="1"/>
            </p:cNvSpPr>
            <p:nvPr/>
          </p:nvSpPr>
          <p:spPr bwMode="auto">
            <a:xfrm>
              <a:off x="1142976" y="1857364"/>
              <a:ext cx="2161151" cy="2357454"/>
            </a:xfrm>
            <a:prstGeom prst="ellipse">
              <a:avLst/>
            </a:prstGeom>
            <a:noFill/>
            <a:ln w="38100">
              <a:solidFill>
                <a:srgbClr val="00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r>
                <a:rPr lang="ru-RU" b="1">
                  <a:latin typeface="Corbel" pitchFamily="34" charset="0"/>
                </a:rPr>
                <a:t>            </a:t>
              </a:r>
            </a:p>
          </p:txBody>
        </p:sp>
        <p:sp>
          <p:nvSpPr>
            <p:cNvPr id="14349" name="Oval 7"/>
            <p:cNvSpPr>
              <a:spLocks noChangeArrowheads="1"/>
            </p:cNvSpPr>
            <p:nvPr/>
          </p:nvSpPr>
          <p:spPr bwMode="auto">
            <a:xfrm>
              <a:off x="3929058" y="4357694"/>
              <a:ext cx="2214579" cy="2500306"/>
            </a:xfrm>
            <a:prstGeom prst="ellipse">
              <a:avLst/>
            </a:prstGeom>
            <a:noFill/>
            <a:ln w="38100">
              <a:solidFill>
                <a:srgbClr val="00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r>
                <a:rPr lang="ru-RU" sz="1600" b="1">
                  <a:latin typeface="Corbel" pitchFamily="34" charset="0"/>
                </a:rPr>
                <a:t>     </a:t>
              </a:r>
            </a:p>
          </p:txBody>
        </p:sp>
        <p:sp>
          <p:nvSpPr>
            <p:cNvPr id="14350" name="Line 8"/>
            <p:cNvSpPr>
              <a:spLocks noChangeShapeType="1"/>
            </p:cNvSpPr>
            <p:nvPr/>
          </p:nvSpPr>
          <p:spPr bwMode="auto">
            <a:xfrm flipV="1">
              <a:off x="6266243" y="3005233"/>
              <a:ext cx="538701" cy="254302"/>
            </a:xfrm>
            <a:prstGeom prst="line">
              <a:avLst/>
            </a:prstGeom>
            <a:noFill/>
            <a:ln w="38100">
              <a:solidFill>
                <a:srgbClr val="0099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1" name="Line 9"/>
            <p:cNvSpPr>
              <a:spLocks noChangeShapeType="1"/>
            </p:cNvSpPr>
            <p:nvPr/>
          </p:nvSpPr>
          <p:spPr bwMode="auto">
            <a:xfrm>
              <a:off x="5055278" y="3897397"/>
              <a:ext cx="0" cy="446784"/>
            </a:xfrm>
            <a:prstGeom prst="line">
              <a:avLst/>
            </a:prstGeom>
            <a:noFill/>
            <a:ln w="38100">
              <a:solidFill>
                <a:srgbClr val="0099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2" name="Line 10"/>
            <p:cNvSpPr>
              <a:spLocks noChangeShapeType="1"/>
            </p:cNvSpPr>
            <p:nvPr/>
          </p:nvSpPr>
          <p:spPr bwMode="auto">
            <a:xfrm flipH="1" flipV="1">
              <a:off x="3372392" y="3005233"/>
              <a:ext cx="606966" cy="254302"/>
            </a:xfrm>
            <a:prstGeom prst="line">
              <a:avLst/>
            </a:prstGeom>
            <a:noFill/>
            <a:ln w="38100">
              <a:solidFill>
                <a:srgbClr val="0099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4340" name="Rectangle 11"/>
          <p:cNvSpPr>
            <a:spLocks/>
          </p:cNvSpPr>
          <p:nvPr/>
        </p:nvSpPr>
        <p:spPr bwMode="auto">
          <a:xfrm>
            <a:off x="624417" y="-17859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ru-RU" sz="3200" b="1">
              <a:solidFill>
                <a:schemeClr val="hlink"/>
              </a:solidFill>
              <a:latin typeface="Corbel" pitchFamily="34" charset="0"/>
            </a:endParaRPr>
          </a:p>
        </p:txBody>
      </p:sp>
      <p:sp>
        <p:nvSpPr>
          <p:cNvPr id="14342" name="Text Box 13"/>
          <p:cNvSpPr txBox="1">
            <a:spLocks noChangeArrowheads="1"/>
          </p:cNvSpPr>
          <p:nvPr/>
        </p:nvSpPr>
        <p:spPr bwMode="auto">
          <a:xfrm>
            <a:off x="1735437" y="2349500"/>
            <a:ext cx="286676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i="1" dirty="0"/>
              <a:t>КОДИФИКАЦИЯ ЗАКОНОВ РОССИЙСКОЙ ИМПЕРИИ               М.М. СПЕРАНСКИМ</a:t>
            </a:r>
          </a:p>
        </p:txBody>
      </p:sp>
      <p:sp>
        <p:nvSpPr>
          <p:cNvPr id="14343" name="Text Box 14"/>
          <p:cNvSpPr txBox="1">
            <a:spLocks noChangeArrowheads="1"/>
          </p:cNvSpPr>
          <p:nvPr/>
        </p:nvSpPr>
        <p:spPr bwMode="auto">
          <a:xfrm>
            <a:off x="8973753" y="2205039"/>
            <a:ext cx="288381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i="1" dirty="0"/>
              <a:t>ПРЕОБРАЗОВАНИЕ ГОСУДАРСТВЕННОЙ ДЕРЕВНИ                          П.Д. КИСЕЛЕВА</a:t>
            </a:r>
          </a:p>
        </p:txBody>
      </p:sp>
      <p:sp>
        <p:nvSpPr>
          <p:cNvPr id="14344" name="Text Box 15"/>
          <p:cNvSpPr txBox="1">
            <a:spLocks noChangeArrowheads="1"/>
          </p:cNvSpPr>
          <p:nvPr/>
        </p:nvSpPr>
        <p:spPr bwMode="auto">
          <a:xfrm>
            <a:off x="5458940" y="4703763"/>
            <a:ext cx="236151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i="1" dirty="0"/>
              <a:t>УКАЗ ОБ ОБЯЗАННЫХ КРЕСТЬЯНАХ</a:t>
            </a:r>
          </a:p>
        </p:txBody>
      </p:sp>
      <p:sp>
        <p:nvSpPr>
          <p:cNvPr id="14345" name="Line 16"/>
          <p:cNvSpPr>
            <a:spLocks noChangeShapeType="1"/>
          </p:cNvSpPr>
          <p:nvPr/>
        </p:nvSpPr>
        <p:spPr bwMode="auto">
          <a:xfrm>
            <a:off x="6627799" y="1690260"/>
            <a:ext cx="0" cy="1008062"/>
          </a:xfrm>
          <a:prstGeom prst="line">
            <a:avLst/>
          </a:prstGeom>
          <a:noFill/>
          <a:ln w="57150">
            <a:solidFill>
              <a:srgbClr val="0099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23784" y="534154"/>
            <a:ext cx="11080349" cy="968721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Приёмы развития познавательных  УУД </a:t>
            </a:r>
            <a:br>
              <a:rPr lang="ru-RU" sz="4400" b="1" dirty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5 – 6 классах:</a:t>
            </a:r>
          </a:p>
        </p:txBody>
      </p:sp>
      <p:sp>
        <p:nvSpPr>
          <p:cNvPr id="17411" name="Содержимое 2"/>
          <p:cNvSpPr>
            <a:spLocks noGrp="1"/>
          </p:cNvSpPr>
          <p:nvPr>
            <p:ph idx="4294967295"/>
          </p:nvPr>
        </p:nvSpPr>
        <p:spPr>
          <a:xfrm>
            <a:off x="1428751" y="2486025"/>
            <a:ext cx="9997016" cy="4800600"/>
          </a:xfrm>
        </p:spPr>
        <p:txBody>
          <a:bodyPr/>
          <a:lstStyle/>
          <a:p>
            <a:pPr eaLnBrk="1" hangingPunct="1"/>
            <a:r>
              <a:rPr lang="ru-RU" b="1" dirty="0">
                <a:solidFill>
                  <a:srgbClr val="0000CC"/>
                </a:solidFill>
              </a:rPr>
              <a:t>Определи личность или событие</a:t>
            </a:r>
          </a:p>
          <a:p>
            <a:pPr eaLnBrk="1" hangingPunct="1"/>
            <a:r>
              <a:rPr lang="ru-RU" b="1" dirty="0">
                <a:solidFill>
                  <a:srgbClr val="0000CC"/>
                </a:solidFill>
              </a:rPr>
              <a:t>Создай кроссворд ( ребус, шараду) </a:t>
            </a:r>
          </a:p>
          <a:p>
            <a:pPr eaLnBrk="1" hangingPunct="1"/>
            <a:r>
              <a:rPr lang="ru-RU" b="1" dirty="0">
                <a:solidFill>
                  <a:srgbClr val="0000CC"/>
                </a:solidFill>
              </a:rPr>
              <a:t>Текст с ошибками</a:t>
            </a:r>
          </a:p>
          <a:p>
            <a:pPr eaLnBrk="1" hangingPunct="1"/>
            <a:r>
              <a:rPr lang="ru-RU" b="1" dirty="0">
                <a:solidFill>
                  <a:srgbClr val="0000CC"/>
                </a:solidFill>
              </a:rPr>
              <a:t>Определи лишнее звено в логической цепочке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</TotalTime>
  <Words>506</Words>
  <Application>Microsoft Office PowerPoint</Application>
  <PresentationFormat>Произвольный</PresentationFormat>
  <Paragraphs>90</Paragraphs>
  <Slides>13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Office Theme</vt:lpstr>
      <vt:lpstr>Clip</vt:lpstr>
      <vt:lpstr>     Эффективность урока – результат развития ключевых компетентностей обучающихся</vt:lpstr>
      <vt:lpstr>Цель:</vt:lpstr>
      <vt:lpstr>Задачи</vt:lpstr>
      <vt:lpstr>Презентация PowerPoint</vt:lpstr>
      <vt:lpstr>Презентация PowerPoint</vt:lpstr>
      <vt:lpstr>Приёмы развития познавательных  УУД   в 10 – 11 классах:</vt:lpstr>
      <vt:lpstr>Кластер</vt:lpstr>
      <vt:lpstr>ВНУТРЕННЯЯ ПОЛИТИКА  НИКОЛАЯ ПЕРВОГО</vt:lpstr>
      <vt:lpstr>Приёмы развития познавательных  УУД  в 5 – 6 классах:</vt:lpstr>
      <vt:lpstr>Определи историческую личность</vt:lpstr>
      <vt:lpstr>24.Используя обществоведческие знания, составьте сложный план, позволяющий раскрыть по существу тему «Производство экономических благ». </vt:lpstr>
      <vt:lpstr>25. Обоснуйте необходимость развития производства экономических благ в современной рыночной экономике</vt:lpstr>
      <vt:lpstr>Результативность: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Microsoft Office User</dc:creator>
  <cp:lastModifiedBy>pk</cp:lastModifiedBy>
  <cp:revision>18</cp:revision>
  <dcterms:created xsi:type="dcterms:W3CDTF">2022-05-10T13:19:25Z</dcterms:created>
  <dcterms:modified xsi:type="dcterms:W3CDTF">2022-12-08T09:37:42Z</dcterms:modified>
</cp:coreProperties>
</file>