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5" r:id="rId8"/>
    <p:sldId id="266" r:id="rId9"/>
    <p:sldId id="267" r:id="rId10"/>
    <p:sldId id="268" r:id="rId11"/>
    <p:sldId id="270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3DC0FAF-E67B-4598-90A1-5ECF813B417C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10C4CB6-47A8-4684-A1A9-E387A5EFB8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DC0FAF-E67B-4598-90A1-5ECF813B417C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C4CB6-47A8-4684-A1A9-E387A5EFB8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DC0FAF-E67B-4598-90A1-5ECF813B417C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C4CB6-47A8-4684-A1A9-E387A5EFB8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DC0FAF-E67B-4598-90A1-5ECF813B417C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C4CB6-47A8-4684-A1A9-E387A5EFB8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DC0FAF-E67B-4598-90A1-5ECF813B417C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C4CB6-47A8-4684-A1A9-E387A5EFB8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DC0FAF-E67B-4598-90A1-5ECF813B417C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C4CB6-47A8-4684-A1A9-E387A5EFB8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DC0FAF-E67B-4598-90A1-5ECF813B417C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C4CB6-47A8-4684-A1A9-E387A5EFB8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DC0FAF-E67B-4598-90A1-5ECF813B417C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C4CB6-47A8-4684-A1A9-E387A5EFB8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DC0FAF-E67B-4598-90A1-5ECF813B417C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C4CB6-47A8-4684-A1A9-E387A5EFB8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3DC0FAF-E67B-4598-90A1-5ECF813B417C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C4CB6-47A8-4684-A1A9-E387A5EFB8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3DC0FAF-E67B-4598-90A1-5ECF813B417C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10C4CB6-47A8-4684-A1A9-E387A5EFB8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3DC0FAF-E67B-4598-90A1-5ECF813B417C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10C4CB6-47A8-4684-A1A9-E387A5EFB8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"/>
            <a:ext cx="8243918" cy="3582362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ИКТ как способ организации личностно-ориентированного обучения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3714752"/>
            <a:ext cx="4429124" cy="2000264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Выполнила: </a:t>
            </a:r>
          </a:p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Шамыкина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 Ю.М.</a:t>
            </a:r>
          </a:p>
        </p:txBody>
      </p:sp>
      <p:pic>
        <p:nvPicPr>
          <p:cNvPr id="7" name="Picture 2" descr="C:\Users\Учитель\Desktop\ю.м\34 МРСД\inBg623OMH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643182"/>
            <a:ext cx="4786346" cy="3786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Учитель\Downloads\working-caterpillar_793864-8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785794"/>
            <a:ext cx="2214546" cy="857232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481328"/>
            <a:ext cx="9144000" cy="5376672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Постоянно 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совершенствоваться во владении компьютерными технологиями. Т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ехника 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и технология стремительно эволюционируют. Учитель должен быть готов идти в ногу со временем, постоянно обучаться новым приемам подачи информации. </a:t>
            </a:r>
            <a:endParaRPr lang="ru-RU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>
              <a:buNone/>
            </a:pPr>
            <a:endParaRPr lang="ru-RU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Не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 увлекаться ИКТ сверх меры. Применение компьютерных технологий не должно быть самоцелью. Достичь эффективности в обучении можно только в том случае, если использование компьютерных технологий в данном случае уместно и оправдано. </a:t>
            </a:r>
            <a:endParaRPr lang="ru-RU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>
              <a:buNone/>
            </a:pPr>
            <a:endParaRPr lang="ru-RU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Показывать 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все возможности компьютерных программ и сервисов на личном примере. Если педагог использует достижения ИКТ в своей повседневной практике, то и для учеников не составит труда овладеть основными приемами. Главное — понимать, что за каждой ситуацией использования ИКТ стоит конкретная учебная 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задача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.</a:t>
            </a:r>
            <a:endParaRPr lang="ru-RU" b="1" dirty="0" smtClean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72866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0" dirty="0" smtClean="0"/>
              <a:t/>
            </a:r>
            <a:br>
              <a:rPr lang="ru-RU" sz="2200" b="0" dirty="0" smtClean="0"/>
            </a:br>
            <a:r>
              <a:rPr lang="ru-RU" sz="2200" b="0" dirty="0" smtClean="0"/>
              <a:t/>
            </a:r>
            <a:br>
              <a:rPr lang="ru-RU" sz="2200" b="0" dirty="0" smtClean="0"/>
            </a:br>
            <a:r>
              <a:rPr lang="ru-RU" sz="2200" b="0" dirty="0" smtClean="0"/>
              <a:t/>
            </a:r>
            <a:br>
              <a:rPr lang="ru-RU" sz="2200" b="0" dirty="0" smtClean="0"/>
            </a:br>
            <a:r>
              <a:rPr lang="ru-RU" sz="27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Чтобы </a:t>
            </a:r>
            <a:r>
              <a:rPr lang="ru-RU" sz="27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применение ИКТ на уроках в школе было действительно полезным, для педагога крайне важно:</a:t>
            </a:r>
            <a:r>
              <a:rPr lang="ru-RU" sz="3100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/>
            </a:r>
            <a:br>
              <a:rPr lang="ru-RU" sz="3100" dirty="0" smtClean="0">
                <a:solidFill>
                  <a:schemeClr val="accent2">
                    <a:lumMod val="75000"/>
                  </a:schemeClr>
                </a:solidFill>
                <a:effectLst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Учитель\Downloads\0_73287_b1c1186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57422" cy="2000240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2124246"/>
            <a:ext cx="8643998" cy="4733754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Информационные технологии расширяют возможности в предъявлении информации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Применение цвета, звука, графики и всех современных средств видеотехники воссоздают реальную обстановку действительности.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ИКТ повышают учебную мотивацию у школьников и интерес к учёбе как к процессу.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ИКТ способствуют раскрытию творческих способностей и активизируют познавательную деятельность.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Позволяют наглядно представить и увидеть результат своей деятельности.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Применяя ИКТ, ученик превращается из пассивного субъекта в активного пользователя.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 На уроках с использованием ИКТ присутствует проектная деятельность.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28794" y="142852"/>
            <a:ext cx="7215206" cy="171451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Преимущества использования ИКТ в образовании перед традиционным обучением с учётом личностно-ориентированного подхода.</a:t>
            </a:r>
            <a:endParaRPr lang="ru-RU" sz="28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357290" y="214290"/>
            <a:ext cx="7786710" cy="664371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Я уверена, что 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использование информационных 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технологий может преобразовать преподавание традиционных учебных предметов, рационализировав детский труд, оптимизировав процессы понимания и запоминания учебного материала, а главное, подняв на неизменно более высокий уровень интерес детей к учебе. Как сказал академик Сахаров “Сама техника не может быть опасна или не опасна. Все зависит от целей человека, который с ней работает.”</a:t>
            </a:r>
            <a:endParaRPr lang="ru-RU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5" name="Picture 2" descr="C:\Users\Учитель\Downloads\Kids-Reading-PNG-H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214578" cy="2214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15436" cy="4071966"/>
          </a:xfrm>
        </p:spPr>
        <p:txBody>
          <a:bodyPr>
            <a:noAutofit/>
          </a:bodyPr>
          <a:lstStyle/>
          <a:p>
            <a:pPr algn="r"/>
            <a:r>
              <a:rPr lang="ru-RU" sz="2800" b="0" dirty="0" smtClean="0">
                <a:solidFill>
                  <a:schemeClr val="accent2">
                    <a:lumMod val="75000"/>
                  </a:schemeClr>
                </a:solidFill>
              </a:rPr>
              <a:t>«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Дети</a:t>
            </a:r>
            <a:r>
              <a:rPr lang="ru-RU" sz="2800" b="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 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охотно</a:t>
            </a:r>
            <a:r>
              <a:rPr lang="ru-RU" sz="2800" b="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 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всегда</a:t>
            </a:r>
            <a:r>
              <a:rPr lang="ru-RU" sz="2800" b="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 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чем</a:t>
            </a:r>
            <a:r>
              <a:rPr lang="ru-RU" sz="2800" b="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 -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нибудь</a:t>
            </a:r>
            <a:r>
              <a:rPr lang="ru-RU" sz="2800" b="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 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занимаются</a:t>
            </a:r>
            <a:r>
              <a:rPr lang="ru-RU" sz="2800" b="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. </a:t>
            </a:r>
            <a:br>
              <a:rPr lang="ru-RU" sz="2800" b="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Это</a:t>
            </a:r>
            <a:r>
              <a:rPr lang="ru-RU" sz="2800" b="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 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весьма</a:t>
            </a:r>
            <a:r>
              <a:rPr lang="ru-RU" sz="2800" b="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 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полезно</a:t>
            </a:r>
            <a:r>
              <a:rPr lang="ru-RU" sz="2800" b="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, а потому не только не следует 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этому</a:t>
            </a:r>
            <a:r>
              <a:rPr lang="ru-RU" sz="2800" b="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 мешать, но нужно принимать меры к тому, чтобы 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всегда</a:t>
            </a:r>
            <a:r>
              <a:rPr lang="ru-RU" sz="2800" b="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 у них было что делать». </a:t>
            </a:r>
            <a:br>
              <a:rPr lang="ru-RU" sz="2800" b="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</a:br>
            <a:r>
              <a:rPr lang="ru-RU" sz="1400" b="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Ян Амос Коменский.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5" name="Picture 4" descr="C:\Users\Учитель\Desktop\ю.м\34 МРСД\547750dde7568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2928934"/>
            <a:ext cx="5214942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0"/>
            <a:ext cx="2285984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429264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формированию мотивов учения, развитию устойчивых познавательных потребностей и интересов учащихся;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развитию продуктивных приемов и навыков учебной работы, «умения учиться» ;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раскрытию индивидуальных особенностей и способностей детей;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развитию навыков самоконтроля, самоорганизации и саморегуляции;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становлению адекватной самооценки, развитию критичности по отношению к себе и окружающим;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усвоению социальных норм, нравственного развития 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учащихся; </a:t>
            </a:r>
            <a:endParaRPr lang="ru-RU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развитию навыков общения со сверстниками, установлению прочных дружеских контактов.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Современная педагогика ориентирована на: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Учитель\Desktop\ю.м\34 МРСД\1637217771_13-papik-pro-p-risunok-dlya-klassnoi-rukovoditelnitsi-13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AF9"/>
              </a:clrFrom>
              <a:clrTo>
                <a:srgbClr val="FFFA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472" y="4000480"/>
            <a:ext cx="4000528" cy="2857520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525963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Учителя с детьми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Детей друг с другом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Каждого ребёнка с учителем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Ученик с детским коллективом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Учителя с законными представителями детей (семьёй)</a:t>
            </a:r>
            <a:endParaRPr lang="ru-RU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274638"/>
            <a:ext cx="854395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Успех процесса обучения зависит от взаимоотношений: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Учитель\Downloads\png-transparent-school-mathematics-student-teacher-schoo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786190"/>
            <a:ext cx="2071702" cy="3071810"/>
          </a:xfrm>
          <a:prstGeom prst="rect">
            <a:avLst/>
          </a:prstGeom>
          <a:noFill/>
        </p:spPr>
      </p:pic>
      <p:pic>
        <p:nvPicPr>
          <p:cNvPr id="6" name="Picture 3" descr="C:\Users\Учитель\Downloads\1673295964_gas-kvas-com-p-anime-risunki-v-shkolu-52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1285860"/>
            <a:ext cx="2734101" cy="2071702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500175"/>
            <a:ext cx="8786842" cy="421484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По мнению И. С. </a:t>
            </a:r>
            <a:r>
              <a:rPr lang="ru-RU" sz="2800" b="1" dirty="0" err="1" smtClean="0">
                <a:solidFill>
                  <a:srgbClr val="7030A0"/>
                </a:solidFill>
                <a:latin typeface="Arial Black" pitchFamily="34" charset="0"/>
              </a:rPr>
              <a:t>Якиманской</a:t>
            </a: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, </a:t>
            </a:r>
            <a:endParaRPr lang="ru-RU" sz="28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признание </a:t>
            </a: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ученика </a:t>
            </a: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ГЛАВНОЙ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действующей </a:t>
            </a: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фигурой всего </a:t>
            </a:r>
            <a:endParaRPr lang="ru-RU" sz="28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образовательного </a:t>
            </a: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процесса и </a:t>
            </a:r>
            <a:endParaRPr lang="ru-RU" sz="28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algn="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есть </a:t>
            </a: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личностно-ориентированная педагогика. </a:t>
            </a: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  Цель </a:t>
            </a: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технологии </a:t>
            </a: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личностно -ориентированного </a:t>
            </a:r>
          </a:p>
          <a:p>
            <a:pPr algn="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обучения </a:t>
            </a: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– максимальное </a:t>
            </a: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развитие индивидуальных, познавательных способностей </a:t>
            </a:r>
            <a:endParaRPr lang="ru-RU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</a:rPr>
              <a:t>Личностно-ориентированный подход в образовании</a:t>
            </a:r>
            <a:endParaRPr lang="ru-RU" dirty="0">
              <a:solidFill>
                <a:schemeClr val="accent2">
                  <a:lumMod val="75000"/>
                </a:schemeClr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Учитель\Downloads\D_qHwVce0g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857520" cy="2214554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928802"/>
            <a:ext cx="9144000" cy="4786346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самостоятельно приобретать и творчески использовать полученные знания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;</a:t>
            </a:r>
          </a:p>
          <a:p>
            <a:endParaRPr lang="ru-RU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принимать самостоятельные и ответственные решения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;</a:t>
            </a:r>
          </a:p>
          <a:p>
            <a:endParaRPr lang="ru-RU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планировать свою деятельность, прогнозировать и оценивать её результаты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;</a:t>
            </a:r>
          </a:p>
          <a:p>
            <a:endParaRPr lang="ru-RU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принимать ответственность за себя и своё окружение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;</a:t>
            </a:r>
          </a:p>
          <a:p>
            <a:endParaRPr lang="ru-RU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строить с другими людьми отношения сотрудничества и поддержки.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28860" y="142852"/>
            <a:ext cx="6715140" cy="127478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Личностно-ориентированное обучение формирует следующие умения:</a:t>
            </a:r>
            <a:endParaRPr lang="ru-RU" sz="28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357166"/>
            <a:ext cx="8858280" cy="128588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ИКТ технологии в обучении это: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1214422"/>
            <a:ext cx="8643998" cy="5429288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7030A0"/>
                </a:solidFill>
                <a:effectLst/>
                <a:latin typeface="Arial Black" pitchFamily="34" charset="0"/>
              </a:rPr>
              <a:t>Информационно – коммуникативными технологиями называют методы, производственные процессы и программно-технические средства, которые применяют, чтобы собрать, обработать, сохранить, распространить, отобразить или использовать информацию в интересах пользователей.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</a:rPr>
            </a:b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/>
            </a:r>
            <a:br>
              <a:rPr lang="ru-RU" sz="4400" dirty="0" smtClean="0">
                <a:solidFill>
                  <a:schemeClr val="accent2">
                    <a:lumMod val="75000"/>
                  </a:schemeClr>
                </a:solidFill>
                <a:effectLst/>
              </a:rPr>
            </a:b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</a:rPr>
              <a:t>Машины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</a:rPr>
              <a:t>должны работать.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</a:rPr>
              <a:t/>
            </a:r>
            <a:br>
              <a:rPr lang="ru-RU" sz="2000" dirty="0" smtClean="0"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</a:rPr>
            </a:b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</a:rPr>
              <a:t>Люди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</a:rPr>
              <a:t>должны думать. </a:t>
            </a:r>
            <a:r>
              <a:rPr lang="ru-RU" sz="2000" dirty="0" smtClean="0">
                <a:effectLst/>
                <a:latin typeface="Arial Black" pitchFamily="34" charset="0"/>
              </a:rPr>
              <a:t/>
            </a:r>
            <a:br>
              <a:rPr lang="ru-RU" sz="2000" dirty="0" smtClean="0">
                <a:effectLst/>
                <a:latin typeface="Arial Black" pitchFamily="34" charset="0"/>
              </a:rPr>
            </a:br>
            <a:r>
              <a:rPr lang="ru-RU" sz="2000" dirty="0" smtClean="0">
                <a:effectLst/>
                <a:latin typeface="Arial Black" pitchFamily="34" charset="0"/>
              </a:rPr>
              <a:t>                     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</a:rPr>
              <a:t>Девиз компании </a:t>
            </a:r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effectLst/>
                <a:latin typeface="Arial Black" pitchFamily="34" charset="0"/>
              </a:rPr>
              <a:t>IBM</a:t>
            </a:r>
            <a:endParaRPr lang="ru-RU" sz="1400" dirty="0">
              <a:effectLst/>
              <a:latin typeface="Arial Black" pitchFamily="34" charset="0"/>
            </a:endParaRPr>
          </a:p>
        </p:txBody>
      </p:sp>
      <p:pic>
        <p:nvPicPr>
          <p:cNvPr id="4" name="Picture 4" descr="C:\Users\Учитель\Downloads\d8ef0f2fbb38a47e2b6b5d2aaa24314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3909" y="4929198"/>
            <a:ext cx="2680091" cy="17867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Учитель\Downloads\JxKz3kUNk1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43108" cy="1714511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571612"/>
            <a:ext cx="9144000" cy="5286388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33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При объяснении нового материала. </a:t>
            </a:r>
            <a:r>
              <a:rPr lang="ru-RU" sz="3300" b="1" dirty="0" smtClean="0">
                <a:solidFill>
                  <a:srgbClr val="7030A0"/>
                </a:solidFill>
                <a:latin typeface="Arial Black" pitchFamily="34" charset="0"/>
              </a:rPr>
              <a:t>С помощью ИКТ можно эффектно представить учащимся новую тему, обозначить проблему; яркая </a:t>
            </a:r>
            <a:r>
              <a:rPr lang="ru-RU" sz="3300" b="1" dirty="0" err="1" smtClean="0">
                <a:solidFill>
                  <a:srgbClr val="7030A0"/>
                </a:solidFill>
                <a:latin typeface="Arial Black" pitchFamily="34" charset="0"/>
              </a:rPr>
              <a:t>мультимедийная</a:t>
            </a:r>
            <a:r>
              <a:rPr lang="ru-RU" sz="3300" b="1" dirty="0" smtClean="0">
                <a:solidFill>
                  <a:srgbClr val="7030A0"/>
                </a:solidFill>
                <a:latin typeface="Arial Black" pitchFamily="34" charset="0"/>
              </a:rPr>
              <a:t> презентация может сопровождать речь учителя, иллюстрируя ее видео- и аудиоматериалами, картинками, схемами. </a:t>
            </a:r>
            <a:endParaRPr lang="ru-RU" sz="33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endParaRPr lang="ru-RU" sz="33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33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При </a:t>
            </a:r>
            <a:r>
              <a:rPr lang="ru-RU" sz="33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организации самостоятельной работы учащихся. </a:t>
            </a:r>
            <a:r>
              <a:rPr lang="ru-RU" sz="3300" b="1" dirty="0" smtClean="0">
                <a:solidFill>
                  <a:srgbClr val="7030A0"/>
                </a:solidFill>
                <a:latin typeface="Arial Black" pitchFamily="34" charset="0"/>
              </a:rPr>
              <a:t>Информационные технологии позволяют организовать как индивидуальную, так и групповую работу. На уроке ученики могут заниматься поиском и отбором информации, готовить творческие задания и создавать мультимедиа-продукты. </a:t>
            </a:r>
            <a:endParaRPr lang="ru-RU" sz="33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endParaRPr lang="ru-RU" sz="33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33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При </a:t>
            </a:r>
            <a:r>
              <a:rPr lang="ru-RU" sz="33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оценке и контроле успеваемости.</a:t>
            </a:r>
            <a:r>
              <a:rPr lang="ru-RU" sz="3300" b="1" dirty="0" smtClean="0">
                <a:solidFill>
                  <a:srgbClr val="7030A0"/>
                </a:solidFill>
                <a:latin typeface="Arial Black" pitchFamily="34" charset="0"/>
              </a:rPr>
              <a:t> ИКТ дают возможность проводить контрольные и самостоятельные работы в современной форме (интерактивные </a:t>
            </a:r>
            <a:r>
              <a:rPr lang="ru-RU" sz="3300" b="1" dirty="0" err="1" smtClean="0">
                <a:solidFill>
                  <a:srgbClr val="7030A0"/>
                </a:solidFill>
                <a:latin typeface="Arial Black" pitchFamily="34" charset="0"/>
              </a:rPr>
              <a:t>онлайн-тесты</a:t>
            </a:r>
            <a:r>
              <a:rPr lang="ru-RU" sz="3300" b="1" dirty="0" smtClean="0">
                <a:solidFill>
                  <a:srgbClr val="7030A0"/>
                </a:solidFill>
                <a:latin typeface="Arial Black" pitchFamily="34" charset="0"/>
              </a:rPr>
              <a:t>, викторины), а также быстро осуществлять проверку и заносить полученные результаты в базы данных.</a:t>
            </a:r>
            <a:r>
              <a:rPr lang="ru-RU" sz="3300" b="1" dirty="0" smtClean="0">
                <a:latin typeface="Arial Black" pitchFamily="34" charset="0"/>
              </a:rPr>
              <a:t/>
            </a:r>
            <a:br>
              <a:rPr lang="ru-RU" sz="3300" b="1" dirty="0" smtClean="0">
                <a:latin typeface="Arial Black" pitchFamily="34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439850"/>
          </a:xfrm>
        </p:spPr>
        <p:txBody>
          <a:bodyPr>
            <a:normAutofit fontScale="90000"/>
          </a:bodyPr>
          <a:lstStyle/>
          <a:p>
            <a:pPr algn="r"/>
            <a:r>
              <a:rPr lang="ru-RU" sz="3100" b="0" dirty="0" smtClean="0"/>
              <a:t/>
            </a:r>
            <a:br>
              <a:rPr lang="ru-RU" sz="3100" b="0" dirty="0" smtClean="0"/>
            </a:br>
            <a:r>
              <a:rPr lang="ru-RU" sz="3100" b="0" dirty="0" smtClean="0"/>
              <a:t/>
            </a:r>
            <a:br>
              <a:rPr lang="ru-RU" sz="3100" b="0" dirty="0" smtClean="0"/>
            </a:br>
            <a:r>
              <a:rPr lang="ru-RU" sz="3100" b="0" dirty="0" smtClean="0"/>
              <a:t/>
            </a:r>
            <a:br>
              <a:rPr lang="ru-RU" sz="3100" b="0" dirty="0" smtClean="0"/>
            </a:b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 каких учебных ситуациях актуально использование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ИКТ?</a:t>
            </a:r>
            <a:r>
              <a:rPr lang="ru-RU" sz="3600" dirty="0" smtClean="0"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3600" dirty="0" smtClean="0"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Учитель\Downloads\f079ad7d68265e2a7dd6bb58892dec0e_big.jpg"/>
          <p:cNvPicPr>
            <a:picLocks noChangeAspect="1" noChangeArrowheads="1"/>
          </p:cNvPicPr>
          <p:nvPr/>
        </p:nvPicPr>
        <p:blipFill>
          <a:blip r:embed="rId2"/>
          <a:srcRect l="13347" r="9902"/>
          <a:stretch>
            <a:fillRect/>
          </a:stretch>
        </p:blipFill>
        <p:spPr bwMode="auto">
          <a:xfrm>
            <a:off x="0" y="142852"/>
            <a:ext cx="2643174" cy="2000264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928802"/>
            <a:ext cx="9144000" cy="4929198"/>
          </a:xfrm>
        </p:spPr>
        <p:txBody>
          <a:bodyPr>
            <a:normAutofit fontScale="62500" lnSpcReduction="20000"/>
          </a:bodyPr>
          <a:lstStyle/>
          <a:p>
            <a:pPr marL="324000"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Создание </a:t>
            </a:r>
            <a:r>
              <a:rPr lang="ru-RU" b="1" dirty="0" err="1" smtClean="0">
                <a:solidFill>
                  <a:srgbClr val="7030A0"/>
                </a:solidFill>
                <a:latin typeface="Arial Black" pitchFamily="34" charset="0"/>
              </a:rPr>
              <a:t>мультимедийных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 презентаций. Это один из самых простых и доступных способов ярко и наглядно представить учебный материал. В качестве авторов презентаций выступают как педагоги, так и учащиеся: в первом случае презентация готовится к уроку как средство эффективной подачи нового материала, во втором — как форма творческой самостоятельной работы. </a:t>
            </a:r>
            <a:endParaRPr lang="ru-RU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marL="324000">
              <a:lnSpc>
                <a:spcPct val="12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marL="324000"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Использование интернет - ресурсов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. Включает в себя не только поиск актуальной информации, но и оперативный обмен данными. Интернет предоставляет учащимся и учителям удобные площадки для групповой работы вне урока. </a:t>
            </a:r>
            <a:endParaRPr lang="ru-RU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marL="324000">
              <a:lnSpc>
                <a:spcPct val="12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marL="324000"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Работа 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с дидактическими играми и обучающими программами. Способствует </a:t>
            </a:r>
            <a:r>
              <a:rPr lang="ru-RU" b="1" dirty="0" err="1" smtClean="0">
                <a:solidFill>
                  <a:srgbClr val="7030A0"/>
                </a:solidFill>
                <a:latin typeface="Arial Black" pitchFamily="34" charset="0"/>
              </a:rPr>
              <a:t>геймификации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 образовательного процесса, стимулирует мотивацию учащихся, позволяет осуществлять контроль и систематизацию полученных знаний в увлекательной для школьников 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форме</a:t>
            </a:r>
          </a:p>
          <a:p>
            <a:pPr marL="324000">
              <a:lnSpc>
                <a:spcPct val="12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1416" y="214290"/>
            <a:ext cx="8758302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sz="3100" b="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100" b="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100" b="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100" b="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100" b="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100" b="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100" b="0" dirty="0" smtClean="0">
                <a:solidFill>
                  <a:schemeClr val="accent2">
                    <a:lumMod val="75000"/>
                  </a:schemeClr>
                </a:solidFill>
              </a:rPr>
              <a:t>             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Направления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использования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     ИКТ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в учебном процессе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1890</TotalTime>
  <Words>391</Words>
  <Application>Microsoft Office PowerPoint</Application>
  <PresentationFormat>Экран (4:3)</PresentationFormat>
  <Paragraphs>65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Открытая</vt:lpstr>
      <vt:lpstr>ИКТ как способ организации личностно-ориентированного обучения  </vt:lpstr>
      <vt:lpstr>«Дети охотно всегда чем - нибудь занимаются.  Это весьма полезно, а потому не только не следует этому мешать, но нужно принимать меры к тому, чтобы всегда у них было что делать».  Ян Амос Коменский.</vt:lpstr>
      <vt:lpstr>Современная педагогика ориентирована на:</vt:lpstr>
      <vt:lpstr>Успех процесса обучения зависит от взаимоотношений:</vt:lpstr>
      <vt:lpstr>Личностно-ориентированный подход в образовании</vt:lpstr>
      <vt:lpstr>Личностно-ориентированное обучение формирует следующие умения:</vt:lpstr>
      <vt:lpstr>Информационно – коммуникативными технологиями называют методы, производственные процессы и программно-технические средства, которые применяют, чтобы собрать, обработать, сохранить, распространить, отобразить или использовать информацию в интересах пользователей.  Машины должны работать.  Люди должны думать.                        Девиз компании IBM</vt:lpstr>
      <vt:lpstr>   В каких учебных ситуациях актуально использование ИКТ?  </vt:lpstr>
      <vt:lpstr>                 Направления использования      ИКТ в учебном процессе  </vt:lpstr>
      <vt:lpstr>   Чтобы применение ИКТ на уроках в школе было действительно полезным, для педагога крайне важно:  </vt:lpstr>
      <vt:lpstr>Преимущества использования ИКТ в образовании перед традиционным обучением с учётом личностно-ориентированного подхода.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ИКТ как способ организации личностно-ориентированного обучения  </dc:title>
  <dc:creator>Учитель</dc:creator>
  <cp:lastModifiedBy>Учитель</cp:lastModifiedBy>
  <cp:revision>2</cp:revision>
  <dcterms:created xsi:type="dcterms:W3CDTF">2023-06-07T12:53:28Z</dcterms:created>
  <dcterms:modified xsi:type="dcterms:W3CDTF">2023-06-13T13:14:00Z</dcterms:modified>
</cp:coreProperties>
</file>