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1" r:id="rId3"/>
    <p:sldId id="257" r:id="rId4"/>
    <p:sldId id="269" r:id="rId5"/>
    <p:sldId id="270" r:id="rId6"/>
    <p:sldId id="271" r:id="rId7"/>
    <p:sldId id="272" r:id="rId8"/>
    <p:sldId id="273" r:id="rId9"/>
    <p:sldId id="259" r:id="rId10"/>
    <p:sldId id="264" r:id="rId11"/>
    <p:sldId id="265" r:id="rId12"/>
    <p:sldId id="268" r:id="rId13"/>
    <p:sldId id="258" r:id="rId14"/>
    <p:sldId id="262" r:id="rId15"/>
    <p:sldId id="263" r:id="rId16"/>
    <p:sldId id="266" r:id="rId17"/>
    <p:sldId id="267" r:id="rId18"/>
    <p:sldId id="26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9D8DB4-A71F-48DB-90E5-8EFB6B219066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8EBB4-A443-4221-B83B-0B47EEE74B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196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08EBB4-A443-4221-B83B-0B47EEE74B2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008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848600" cy="1944216"/>
          </a:xfrm>
        </p:spPr>
        <p:txBody>
          <a:bodyPr/>
          <a:lstStyle/>
          <a:p>
            <a:pPr algn="ctr"/>
            <a:r>
              <a:rPr lang="ru-RU" sz="3200" dirty="0" smtClean="0"/>
              <a:t>ФОРМИРОВАНИЕ ЛОГИЧЕСКИХ УУД на уроке физики «направление давления в жидкостях и газах. Закон Паскаля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40152" y="4581128"/>
            <a:ext cx="2664296" cy="175260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и физики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Савенко Ю.П.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796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Задание на формирование представлений о классификации, как логической операции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8294700"/>
              </p:ext>
            </p:extLst>
          </p:nvPr>
        </p:nvGraphicFramePr>
        <p:xfrm>
          <a:off x="611560" y="3140968"/>
          <a:ext cx="8229600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5282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Твердое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Жидкое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Газообразное</a:t>
                      </a:r>
                      <a:endParaRPr lang="ru-RU" dirty="0"/>
                    </a:p>
                  </a:txBody>
                  <a:tcPr/>
                </a:tc>
              </a:tr>
              <a:tr h="911861">
                <a:tc>
                  <a:txBody>
                    <a:bodyPr/>
                    <a:lstStyle/>
                    <a:p>
                      <a:r>
                        <a:rPr lang="ru-RU" dirty="0" smtClean="0"/>
                        <a:t>Имеет ли форму?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1861">
                <a:tc>
                  <a:txBody>
                    <a:bodyPr/>
                    <a:lstStyle/>
                    <a:p>
                      <a:r>
                        <a:rPr lang="ru-RU" dirty="0" smtClean="0"/>
                        <a:t>Сохраняет ли форму?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299">
                <a:tc>
                  <a:txBody>
                    <a:bodyPr/>
                    <a:lstStyle/>
                    <a:p>
                      <a:r>
                        <a:rPr lang="ru-RU" dirty="0" smtClean="0"/>
                        <a:t>Имеет ли объем?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43608" y="1556792"/>
            <a:ext cx="727280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Пронаблюдайте три состояния воды и заполните таблицу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90782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З</a:t>
            </a:r>
            <a:r>
              <a:rPr lang="ru-RU" dirty="0" smtClean="0"/>
              <a:t>адание </a:t>
            </a:r>
            <a:r>
              <a:rPr lang="ru-RU" dirty="0"/>
              <a:t>на формирование умения анализировать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Проанализируйте полученные в таблице результаты и ответьте на вопрос: Почему при переходе из одного агрегатного состояния в другое меняются характеристики одного и того же вещества, от чего они зависят?</a:t>
            </a:r>
          </a:p>
          <a:p>
            <a:pPr algn="ctr"/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914568"/>
            <a:ext cx="2881429" cy="192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1" y="4904874"/>
            <a:ext cx="2938015" cy="192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897" y="4904874"/>
            <a:ext cx="2609790" cy="192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7709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/>
              <a:t>З</a:t>
            </a:r>
            <a:r>
              <a:rPr lang="ru-RU" sz="2800" dirty="0" smtClean="0"/>
              <a:t>адание </a:t>
            </a:r>
            <a:r>
              <a:rPr lang="ru-RU" sz="2800" dirty="0"/>
              <a:t>на </a:t>
            </a:r>
            <a:r>
              <a:rPr lang="ru-RU" sz="2800" dirty="0" smtClean="0"/>
              <a:t>формирование умения анализировать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128792" cy="527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49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Задание на формирование логического УУД «Выдвижение гипотез и их обоснование»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Эксперимент </a:t>
            </a:r>
            <a:r>
              <a:rPr lang="ru-RU" i="1" dirty="0"/>
              <a:t>1. </a:t>
            </a:r>
            <a:r>
              <a:rPr lang="ru-RU" dirty="0"/>
              <a:t> Под колокол воздушного насоса помещаем слегка надутый шарик. Воздух из-под колокола начинаем  выкачивать, шарик при этом постепенно раздувается, принимая шарообразную форму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037610"/>
              </p:ext>
            </p:extLst>
          </p:nvPr>
        </p:nvGraphicFramePr>
        <p:xfrm>
          <a:off x="683568" y="3573016"/>
          <a:ext cx="7704856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214"/>
                <a:gridCol w="1926214"/>
                <a:gridCol w="1926214"/>
                <a:gridCol w="1926214"/>
              </a:tblGrid>
              <a:tr h="558062">
                <a:tc>
                  <a:txBody>
                    <a:bodyPr/>
                    <a:lstStyle/>
                    <a:p>
                      <a:r>
                        <a:rPr lang="ru-RU" dirty="0" smtClean="0"/>
                        <a:t>Начало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этап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этап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Гипотеза</a:t>
                      </a:r>
                      <a:endParaRPr lang="ru-RU" dirty="0"/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Состояние воздуха</a:t>
                      </a:r>
                      <a:r>
                        <a:rPr lang="ru-RU" baseline="0" dirty="0" smtClean="0"/>
                        <a:t> под колоколом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Состояние воздушного шарика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7003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Задание на формирование логического УУД «Выдвижение гипотез и их обоснование»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Эксперимент</a:t>
            </a:r>
            <a:r>
              <a:rPr lang="ru-RU" dirty="0" smtClean="0"/>
              <a:t> </a:t>
            </a:r>
            <a:r>
              <a:rPr lang="ru-RU" i="1" dirty="0"/>
              <a:t>2</a:t>
            </a:r>
            <a:r>
              <a:rPr lang="ru-RU" dirty="0"/>
              <a:t>. На горлышко бутылки надеваем воздушный шарик . бутылку аккуратно опускаем в сосуд с горячей водой. Шарик раздувается.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170097"/>
              </p:ext>
            </p:extLst>
          </p:nvPr>
        </p:nvGraphicFramePr>
        <p:xfrm>
          <a:off x="683568" y="3501008"/>
          <a:ext cx="7848872" cy="280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218"/>
                <a:gridCol w="1962218"/>
                <a:gridCol w="1962218"/>
                <a:gridCol w="1962218"/>
              </a:tblGrid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Начало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этап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этап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Гипотеза</a:t>
                      </a:r>
                      <a:endParaRPr lang="ru-RU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Состояние воздуха в бутылке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Состояние</a:t>
                      </a:r>
                      <a:r>
                        <a:rPr lang="ru-RU" baseline="0" dirty="0" smtClean="0"/>
                        <a:t> шарика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161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Задание на формирование логического УУД «Выдвижение гипотез и их обоснование»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Эксперимент </a:t>
            </a:r>
            <a:r>
              <a:rPr lang="ru-RU" i="1" dirty="0"/>
              <a:t>3</a:t>
            </a:r>
            <a:r>
              <a:rPr lang="ru-RU" dirty="0"/>
              <a:t>. Стеклянная трубка с поршнем соединена с цилиндром, имеющим резиновое дно. Когда поршень вдвигается, резиновое дно раздувается. Когда поршень выдвигается, происходит обратное, дно вдавливается в цилиндр. </a:t>
            </a: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503622"/>
              </p:ext>
            </p:extLst>
          </p:nvPr>
        </p:nvGraphicFramePr>
        <p:xfrm>
          <a:off x="683568" y="3501008"/>
          <a:ext cx="7848872" cy="280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218"/>
                <a:gridCol w="1962218"/>
                <a:gridCol w="1962218"/>
                <a:gridCol w="1962218"/>
              </a:tblGrid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Начало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этап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этап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Гипотеза</a:t>
                      </a:r>
                      <a:endParaRPr lang="ru-RU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Состояние воздуха в цилиндре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Состояние</a:t>
                      </a:r>
                      <a:r>
                        <a:rPr lang="ru-RU" baseline="0" dirty="0" smtClean="0"/>
                        <a:t> резинового дна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0813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Задание на формирование логического УУД «Выдвижение гипотез и их обоснование»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i="1" dirty="0" smtClean="0"/>
              <a:t>Эксперимент </a:t>
            </a:r>
            <a:r>
              <a:rPr lang="ru-RU" sz="2000" i="1" dirty="0"/>
              <a:t>4</a:t>
            </a:r>
            <a:r>
              <a:rPr lang="ru-RU" sz="2000" dirty="0"/>
              <a:t>. «Шар Паскаля» заполняем зубным порошком. Поршень вдвигаю в цилиндр, увеличивая давление газа в нем. Струйки воздуха вместе с частицами порошка выходят через отверстия в шаре  по всем направлениям.  Опыт повторяем, заполняя шар и цилиндр водой, наблюдая при этом струи, бьющие из всех отверстий.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950317"/>
              </p:ext>
            </p:extLst>
          </p:nvPr>
        </p:nvGraphicFramePr>
        <p:xfrm>
          <a:off x="683568" y="3789040"/>
          <a:ext cx="7848872" cy="280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218"/>
                <a:gridCol w="1962218"/>
                <a:gridCol w="1962218"/>
                <a:gridCol w="1962218"/>
              </a:tblGrid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Начало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этап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этап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Гипотеза</a:t>
                      </a:r>
                      <a:endParaRPr lang="ru-RU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Выполняемое действие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Наблюдаемое</a:t>
                      </a:r>
                      <a:r>
                        <a:rPr lang="ru-RU" baseline="0" dirty="0" smtClean="0"/>
                        <a:t> явление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5602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33400"/>
            <a:ext cx="8363272" cy="138343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Задание на формирование логического УУД «умение производить сравнение объектов по ключевым признакам»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1193"/>
            <a:ext cx="3563888" cy="286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794" y="2678347"/>
            <a:ext cx="5004047" cy="349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75483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3400"/>
            <a:ext cx="8291264" cy="1095400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Задание на формирование логического УУД </a:t>
            </a:r>
            <a:r>
              <a:rPr lang="ru-RU" sz="2400" dirty="0" smtClean="0"/>
              <a:t>«Умение проводить обобщение изученной информации»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Создание схем по направлению давления в жидкостях и газах на основе проведенных экспериментов, с учетом выводов, полученных в ходе учебного диалога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5"/>
            <a:ext cx="2736304" cy="398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517" y="2852935"/>
            <a:ext cx="5228270" cy="398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3564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Логические УУД формируются через: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291264" cy="50642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/>
              <a:t>Задания</a:t>
            </a:r>
            <a:r>
              <a:rPr lang="ru-RU" sz="3200" dirty="0" smtClean="0"/>
              <a:t>, направленные </a:t>
            </a:r>
            <a:r>
              <a:rPr lang="ru-RU" sz="3200" dirty="0"/>
              <a:t>на формирование и (или) развитие умений выполнять логические операции анализа, синтеза, сравнения, классификации и др.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Для </a:t>
            </a:r>
            <a:r>
              <a:rPr lang="ru-RU" sz="3200" dirty="0"/>
              <a:t>этого используются следующие </a:t>
            </a:r>
            <a:r>
              <a:rPr lang="ru-RU" sz="3200" b="1" dirty="0"/>
              <a:t>типы заданий</a:t>
            </a:r>
            <a:r>
              <a:rPr lang="ru-RU" sz="3200" dirty="0"/>
              <a:t>: установить соответствия, выполнить работу с деформированным текстом, найти лишнее, заполнить пропуски в таблице, выбрать ответ из предложенных вариантов и др.</a:t>
            </a:r>
          </a:p>
        </p:txBody>
      </p:sp>
    </p:spTree>
    <p:extLst>
      <p:ext uri="{BB962C8B-B14F-4D97-AF65-F5344CB8AC3E}">
        <p14:creationId xmlns:p14="http://schemas.microsoft.com/office/powerpoint/2010/main" val="3502030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понятием «Давление»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1635224"/>
          </a:xfrm>
        </p:spPr>
        <p:txBody>
          <a:bodyPr>
            <a:normAutofit/>
          </a:bodyPr>
          <a:lstStyle/>
          <a:p>
            <a:r>
              <a:rPr lang="ru-RU" dirty="0"/>
              <a:t>Существует такая величина, которая связывает силу, с которой тело давит на поверхность и площадь соприкосновения поверхностей. Эта величина называется давлением.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1" y="3197664"/>
            <a:ext cx="4647584" cy="3017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053" y="3212975"/>
            <a:ext cx="4380121" cy="3556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3893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определением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600" dirty="0" smtClean="0"/>
              <a:t>Соотнести понятия «Давление» с вариантами ответов (выписать из предложенных родовых понятий единственный верный вариант)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600" dirty="0" smtClean="0"/>
              <a:t> научный факт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600" dirty="0"/>
              <a:t> </a:t>
            </a:r>
            <a:r>
              <a:rPr lang="ru-RU" sz="2600" dirty="0" smtClean="0"/>
              <a:t>физическое явление (объект)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600" dirty="0"/>
              <a:t> </a:t>
            </a:r>
            <a:r>
              <a:rPr lang="ru-RU" sz="2600" dirty="0" smtClean="0"/>
              <a:t>физическое явление (процесс)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600" dirty="0"/>
              <a:t> </a:t>
            </a:r>
            <a:r>
              <a:rPr lang="ru-RU" sz="2600" dirty="0" smtClean="0"/>
              <a:t>физическая величина 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600" dirty="0"/>
              <a:t> </a:t>
            </a:r>
            <a:r>
              <a:rPr lang="ru-RU" sz="2600" dirty="0" smtClean="0"/>
              <a:t>физический закон 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600" dirty="0"/>
              <a:t> </a:t>
            </a:r>
            <a:r>
              <a:rPr lang="ru-RU" sz="2600" dirty="0" smtClean="0"/>
              <a:t>физическая теория 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600" dirty="0"/>
              <a:t> </a:t>
            </a:r>
            <a:r>
              <a:rPr lang="ru-RU" sz="2600" dirty="0" smtClean="0"/>
              <a:t>физический прибор 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2600" dirty="0" smtClean="0"/>
              <a:t> Физический эксперимент 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518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понятием «Давление»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640960" cy="1080120"/>
          </a:xfrm>
        </p:spPr>
        <p:txBody>
          <a:bodyPr>
            <a:normAutofit/>
          </a:bodyPr>
          <a:lstStyle/>
          <a:p>
            <a:endParaRPr lang="ru-RU" dirty="0"/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ru-RU" dirty="0" smtClean="0"/>
              <a:t>Какая </a:t>
            </a:r>
            <a:r>
              <a:rPr lang="ru-RU" dirty="0"/>
              <a:t>это величина (</a:t>
            </a:r>
            <a:r>
              <a:rPr lang="ru-RU" i="1" dirty="0"/>
              <a:t>векторная, скалярная</a:t>
            </a:r>
            <a:r>
              <a:rPr lang="ru-RU" dirty="0"/>
              <a:t>)? </a:t>
            </a:r>
            <a:r>
              <a:rPr lang="ru-RU" dirty="0" smtClean="0"/>
              <a:t>Почему?</a:t>
            </a:r>
          </a:p>
          <a:p>
            <a:pPr marL="0" indent="0">
              <a:buClrTx/>
              <a:buNone/>
            </a:pPr>
            <a:endParaRPr lang="ru-RU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ru-RU" dirty="0" smtClean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ru-RU" dirty="0"/>
          </a:p>
          <a:p>
            <a:pPr marL="0" indent="0">
              <a:buClrTx/>
              <a:buNone/>
            </a:pPr>
            <a:endParaRPr lang="ru-RU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37955"/>
            <a:ext cx="5688632" cy="426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8676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Работа с понятием «Давление»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8457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Какое физическое явление характеризует данная величина (а именно: </a:t>
            </a:r>
            <a:r>
              <a:rPr lang="ru-RU" i="1" dirty="0"/>
              <a:t>свойство </a:t>
            </a:r>
            <a:r>
              <a:rPr lang="ru-RU" dirty="0"/>
              <a:t>какого материального объекта, </a:t>
            </a:r>
            <a:r>
              <a:rPr lang="ru-RU" i="1" dirty="0"/>
              <a:t>характеристику </a:t>
            </a:r>
            <a:r>
              <a:rPr lang="ru-RU" dirty="0"/>
              <a:t>какого движения или взаимодействия она отражает)? </a:t>
            </a:r>
            <a:r>
              <a:rPr lang="ru-RU" dirty="0" smtClean="0"/>
              <a:t>Выберите из списка верные варианты ответа: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Материальная точка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Скорость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Земное притяжение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Сила тяготения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Объем 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Площадь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Масса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6106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Работа с понятием «Давление»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463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Определение данной физической величины, ее определительная формула. </a:t>
            </a:r>
            <a:r>
              <a:rPr lang="ru-RU" dirty="0" smtClean="0"/>
              <a:t>Соберите определение «Давления» из представленных слов: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46532"/>
            <a:ext cx="6336704" cy="402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6588224" y="2846532"/>
                <a:ext cx="1728192" cy="724686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292934"/>
                          </a:solidFill>
                          <a:latin typeface="Cambria Math"/>
                        </a:rPr>
                        <m:t>𝑣</m:t>
                      </m:r>
                      <m:r>
                        <a:rPr lang="en-US" sz="2400" b="0" i="1" smtClean="0">
                          <a:solidFill>
                            <a:srgbClr val="292934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rgbClr val="292934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rgbClr val="292934"/>
                              </a:solidFill>
                              <a:latin typeface="Cambria Math"/>
                            </a:rPr>
                            <m:t>𝑠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rgbClr val="292934"/>
                              </a:solidFill>
                              <a:latin typeface="Cambria Math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224" y="2846532"/>
                <a:ext cx="1728192" cy="7246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501208" y="3789040"/>
                <a:ext cx="1599184" cy="586699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𝑝</m:t>
                    </m:r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sz="2400" dirty="0" smtClean="0"/>
                  <a:t> </a:t>
                </a:r>
                <a:endParaRPr lang="ru-RU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1208" y="3789040"/>
                <a:ext cx="1599184" cy="58669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164288" y="4719936"/>
                <a:ext cx="1584176" cy="46166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𝑚</m:t>
                      </m:r>
                      <m:r>
                        <a:rPr lang="en-US" sz="2400" i="1" smtClean="0">
                          <a:latin typeface="Cambria Math"/>
                        </a:rPr>
                        <m:t>=</m:t>
                      </m:r>
                      <m:r>
                        <m:rPr>
                          <m:nor/>
                        </m:rPr>
                        <a:rPr lang="el-GR" sz="2400" smtClean="0">
                          <a:latin typeface="Cambria Math"/>
                          <a:ea typeface="Cambria Math"/>
                        </a:rPr>
                        <m:t>ρ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/>
                          <a:ea typeface="Cambria Math"/>
                        </a:rPr>
                        <m:t>V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4719936"/>
                <a:ext cx="1584176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926741" y="5733256"/>
                <a:ext cx="1389675" cy="66864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𝑝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𝐹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6741" y="5733256"/>
                <a:ext cx="1389675" cy="66864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9624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Работа с понятием «Давление»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Способы определения величины: </a:t>
            </a:r>
            <a:r>
              <a:rPr lang="ru-RU" i="1" dirty="0"/>
              <a:t>прямые, косвенные</a:t>
            </a:r>
            <a:r>
              <a:rPr lang="ru-RU" dirty="0"/>
              <a:t>. Суть способов, приборы, необходимые для выполнения измерений. 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2936"/>
            <a:ext cx="8208912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3268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45544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Задание на формирование представлений о классификации, как логической операции «Примеры агрегатных состояний вещества»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26250"/>
              </p:ext>
            </p:extLst>
          </p:nvPr>
        </p:nvGraphicFramePr>
        <p:xfrm>
          <a:off x="683568" y="2276872"/>
          <a:ext cx="7920880" cy="295232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80220"/>
                <a:gridCol w="1980220"/>
                <a:gridCol w="1980220"/>
                <a:gridCol w="1980220"/>
              </a:tblGrid>
              <a:tr h="936104">
                <a:tc>
                  <a:txBody>
                    <a:bodyPr/>
                    <a:lstStyle/>
                    <a:p>
                      <a:r>
                        <a:rPr lang="ru-RU" dirty="0" smtClean="0"/>
                        <a:t>Агрегатное состояние вещества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Твердое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Жидкое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Газообразное</a:t>
                      </a:r>
                      <a:endParaRPr lang="ru-RU" dirty="0"/>
                    </a:p>
                  </a:txBody>
                  <a:tcPr/>
                </a:tc>
              </a:tr>
              <a:tr h="2016224"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Древесина, металл, мел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воздух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0269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133</TotalTime>
  <Words>708</Words>
  <Application>Microsoft Office PowerPoint</Application>
  <PresentationFormat>Экран (4:3)</PresentationFormat>
  <Paragraphs>99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Ясность</vt:lpstr>
      <vt:lpstr>ФОРМИРОВАНИЕ ЛОГИЧЕСКИХ УУД на уроке физики «направление давления в жидкостях и газах. Закон Паскаля</vt:lpstr>
      <vt:lpstr>Логические УУД формируются через:</vt:lpstr>
      <vt:lpstr>Работа с понятием «Давление»</vt:lpstr>
      <vt:lpstr>Работа с определением</vt:lpstr>
      <vt:lpstr>Работа с понятием «Давление»</vt:lpstr>
      <vt:lpstr>Работа с понятием «Давление»</vt:lpstr>
      <vt:lpstr>Работа с понятием «Давление»</vt:lpstr>
      <vt:lpstr>Работа с понятием «Давление»</vt:lpstr>
      <vt:lpstr>Задание на формирование представлений о классификации, как логической операции «Примеры агрегатных состояний вещества»</vt:lpstr>
      <vt:lpstr>Задание на формирование представлений о классификации, как логической операции</vt:lpstr>
      <vt:lpstr>Задание на формирование умения анализировать</vt:lpstr>
      <vt:lpstr>Задание на формирование умения анализировать</vt:lpstr>
      <vt:lpstr>Задание на формирование логического УУД «Выдвижение гипотез и их обоснование»</vt:lpstr>
      <vt:lpstr>Задание на формирование логического УУД «Выдвижение гипотез и их обоснование»</vt:lpstr>
      <vt:lpstr>Задание на формирование логического УУД «Выдвижение гипотез и их обоснование»</vt:lpstr>
      <vt:lpstr>Задание на формирование логического УУД «Выдвижение гипотез и их обоснование»</vt:lpstr>
      <vt:lpstr>Задание на формирование логического УУД «умение производить сравнение объектов по ключевым признакам»</vt:lpstr>
      <vt:lpstr>Задание на формирование логического УУД «Умение проводить обобщение изученной информации»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ЛОГИЧЕСКИХ УУД на уроках физики</dc:title>
  <dc:creator>User</dc:creator>
  <cp:lastModifiedBy>User</cp:lastModifiedBy>
  <cp:revision>16</cp:revision>
  <dcterms:created xsi:type="dcterms:W3CDTF">2023-02-22T09:19:33Z</dcterms:created>
  <dcterms:modified xsi:type="dcterms:W3CDTF">2023-06-13T13:37:38Z</dcterms:modified>
</cp:coreProperties>
</file>