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67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01" autoAdjust="0"/>
    <p:restoredTop sz="99791" autoAdjust="0"/>
  </p:normalViewPr>
  <p:slideViewPr>
    <p:cSldViewPr>
      <p:cViewPr varScale="1">
        <p:scale>
          <a:sx n="84" d="100"/>
          <a:sy n="84" d="100"/>
        </p:scale>
        <p:origin x="33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228600" y="990600"/>
            <a:ext cx="8610600" cy="0"/>
          </a:xfrm>
          <a:prstGeom prst="line">
            <a:avLst/>
          </a:prstGeom>
          <a:noFill/>
          <a:ln w="6667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28600" y="1447800"/>
            <a:ext cx="2286000" cy="2514600"/>
            <a:chOff x="144" y="912"/>
            <a:chExt cx="1440" cy="1584"/>
          </a:xfrm>
        </p:grpSpPr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960" y="912"/>
              <a:ext cx="52" cy="97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844" y="912"/>
              <a:ext cx="52" cy="86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727" y="912"/>
              <a:ext cx="52" cy="73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610" y="912"/>
              <a:ext cx="52" cy="61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494" y="912"/>
              <a:ext cx="52" cy="49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377" y="912"/>
              <a:ext cx="52" cy="36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260" y="912"/>
              <a:ext cx="52" cy="24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144" y="912"/>
              <a:ext cx="52" cy="12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1077" y="912"/>
              <a:ext cx="49" cy="109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5" name="Rectangle 18"/>
            <p:cNvSpPr>
              <a:spLocks noChangeArrowheads="1"/>
            </p:cNvSpPr>
            <p:nvPr/>
          </p:nvSpPr>
          <p:spPr bwMode="auto">
            <a:xfrm>
              <a:off x="1191" y="912"/>
              <a:ext cx="49" cy="12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1304" y="912"/>
              <a:ext cx="49" cy="13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7" name="Rectangle 20"/>
            <p:cNvSpPr>
              <a:spLocks noChangeArrowheads="1"/>
            </p:cNvSpPr>
            <p:nvPr/>
          </p:nvSpPr>
          <p:spPr bwMode="auto">
            <a:xfrm>
              <a:off x="1418" y="912"/>
              <a:ext cx="52" cy="14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1535" y="912"/>
              <a:ext cx="49" cy="15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</p:grpSp>
      <p:sp>
        <p:nvSpPr>
          <p:cNvPr id="19" name="Line 22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95600" y="1371600"/>
            <a:ext cx="5867400" cy="2286000"/>
          </a:xfrm>
        </p:spPr>
        <p:txBody>
          <a:bodyPr/>
          <a:lstStyle>
            <a:lvl1pPr>
              <a:defRPr sz="45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5791200" cy="14478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600" b="1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0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586C6-F151-412D-A035-CB175E3B90C1}" type="datetimeFigureOut">
              <a:rPr lang="ru-RU"/>
              <a:pPr>
                <a:defRPr/>
              </a:pPr>
              <a:t>06.03.2023</a:t>
            </a:fld>
            <a:endParaRPr lang="ru-RU"/>
          </a:p>
        </p:txBody>
      </p:sp>
      <p:sp>
        <p:nvSpPr>
          <p:cNvPr id="21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AB3D468-B112-4835-B17B-B3E871AA57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9480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DDF2D-AEBE-4AFB-8167-92293A3681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8F691-6B60-42B0-8F28-FBEFFD4B5D99}" type="datetimeFigureOut">
              <a:rPr lang="ru-RU"/>
              <a:pPr>
                <a:defRPr/>
              </a:pPr>
              <a:t>06.03.2023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243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34200" y="457200"/>
            <a:ext cx="17526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676400" y="457200"/>
            <a:ext cx="51054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56D73-C83B-462C-B7AC-132A4D4EFD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BB9C5C-7223-4E7E-9D30-8EE51CC94736}" type="datetimeFigureOut">
              <a:rPr lang="ru-RU"/>
              <a:pPr>
                <a:defRPr/>
              </a:pPr>
              <a:t>06.03.2023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618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BBF0-A63B-40FD-BC06-16B709752B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42D024-3D0B-4F9A-8629-A108D3FBAFBE}" type="datetimeFigureOut">
              <a:rPr lang="ru-RU"/>
              <a:pPr>
                <a:defRPr/>
              </a:pPr>
              <a:t>06.03.2023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826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10EF3-E44D-4819-AB32-8F93E0F18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2C25C-7082-47C8-AAA8-C7FCB2DCBFED}" type="datetimeFigureOut">
              <a:rPr lang="ru-RU"/>
              <a:pPr>
                <a:defRPr/>
              </a:pPr>
              <a:t>06.03.2023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281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20577-D2DD-4533-94D9-C2CA1125CC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1049D-1273-4B6F-A7EE-9E3765D91AF6}" type="datetimeFigureOut">
              <a:rPr lang="ru-RU"/>
              <a:pPr>
                <a:defRPr/>
              </a:pPr>
              <a:t>06.03.2023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94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6E2EF-577B-4EE2-94A6-C27341E964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15E53-D87F-484A-B603-D28BCC417A59}" type="datetimeFigureOut">
              <a:rPr lang="ru-RU"/>
              <a:pPr>
                <a:defRPr/>
              </a:pPr>
              <a:t>06.03.2023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617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2D75D-9A20-42BA-97B1-F7791B63CB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0A061-E8CC-4A41-883F-6D49316B4CC9}" type="datetimeFigureOut">
              <a:rPr lang="ru-RU"/>
              <a:pPr>
                <a:defRPr/>
              </a:pPr>
              <a:t>06.03.2023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384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2872F-0C74-466E-AB49-4D38F6FDDB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F7522-F70A-4FA2-8173-53998733DAE3}" type="datetimeFigureOut">
              <a:rPr lang="ru-RU"/>
              <a:pPr>
                <a:defRPr/>
              </a:pPr>
              <a:t>06.03.2023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691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2042A-E655-4F3D-BEA7-947C979E48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2FE49-119B-42D0-B2D6-A5826293179F}" type="datetimeFigureOut">
              <a:rPr lang="ru-RU"/>
              <a:pPr>
                <a:defRPr/>
              </a:pPr>
              <a:t>06.03.2023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260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24E88-4010-4EEC-88A7-CA0646A84F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FCC995-E6FE-4997-9981-581019FEF865}" type="datetimeFigureOut">
              <a:rPr lang="ru-RU"/>
              <a:pPr>
                <a:defRPr/>
              </a:pPr>
              <a:t>06.03.2023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327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457200"/>
            <a:ext cx="70104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1981200"/>
            <a:ext cx="7010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AA95B31-956C-418C-AC9D-05A5077ED4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228600" y="304800"/>
            <a:ext cx="8610600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228600" y="457200"/>
            <a:ext cx="1246188" cy="1371600"/>
            <a:chOff x="144" y="288"/>
            <a:chExt cx="785" cy="864"/>
          </a:xfrm>
        </p:grpSpPr>
        <p:sp>
          <p:nvSpPr>
            <p:cNvPr id="1034" name="Rectangle 9"/>
            <p:cNvSpPr>
              <a:spLocks noChangeArrowheads="1"/>
            </p:cNvSpPr>
            <p:nvPr/>
          </p:nvSpPr>
          <p:spPr bwMode="auto">
            <a:xfrm>
              <a:off x="589" y="288"/>
              <a:ext cx="28" cy="5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035" name="Rectangle 10"/>
            <p:cNvSpPr>
              <a:spLocks noChangeArrowheads="1"/>
            </p:cNvSpPr>
            <p:nvPr/>
          </p:nvSpPr>
          <p:spPr bwMode="auto">
            <a:xfrm>
              <a:off x="526" y="288"/>
              <a:ext cx="28" cy="47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036" name="Rectangle 11"/>
            <p:cNvSpPr>
              <a:spLocks noChangeArrowheads="1"/>
            </p:cNvSpPr>
            <p:nvPr/>
          </p:nvSpPr>
          <p:spPr bwMode="auto">
            <a:xfrm>
              <a:off x="462" y="288"/>
              <a:ext cx="28" cy="40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037" name="Rectangle 12"/>
            <p:cNvSpPr>
              <a:spLocks noChangeArrowheads="1"/>
            </p:cNvSpPr>
            <p:nvPr/>
          </p:nvSpPr>
          <p:spPr bwMode="auto">
            <a:xfrm>
              <a:off x="398" y="288"/>
              <a:ext cx="28" cy="33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038" name="Rectangle 13"/>
            <p:cNvSpPr>
              <a:spLocks noChangeArrowheads="1"/>
            </p:cNvSpPr>
            <p:nvPr/>
          </p:nvSpPr>
          <p:spPr bwMode="auto">
            <a:xfrm>
              <a:off x="335" y="288"/>
              <a:ext cx="28" cy="2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039" name="Rectangle 14"/>
            <p:cNvSpPr>
              <a:spLocks noChangeArrowheads="1"/>
            </p:cNvSpPr>
            <p:nvPr/>
          </p:nvSpPr>
          <p:spPr bwMode="auto">
            <a:xfrm>
              <a:off x="271" y="288"/>
              <a:ext cx="28" cy="19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040" name="Rectangle 15"/>
            <p:cNvSpPr>
              <a:spLocks noChangeArrowheads="1"/>
            </p:cNvSpPr>
            <p:nvPr/>
          </p:nvSpPr>
          <p:spPr bwMode="auto">
            <a:xfrm>
              <a:off x="207" y="288"/>
              <a:ext cx="29" cy="13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041" name="Rectangle 16"/>
            <p:cNvSpPr>
              <a:spLocks noChangeArrowheads="1"/>
            </p:cNvSpPr>
            <p:nvPr/>
          </p:nvSpPr>
          <p:spPr bwMode="auto">
            <a:xfrm>
              <a:off x="144" y="288"/>
              <a:ext cx="28" cy="6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042" name="Rectangle 17"/>
            <p:cNvSpPr>
              <a:spLocks noChangeArrowheads="1"/>
            </p:cNvSpPr>
            <p:nvPr/>
          </p:nvSpPr>
          <p:spPr bwMode="auto">
            <a:xfrm>
              <a:off x="653" y="288"/>
              <a:ext cx="26" cy="5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043" name="Rectangle 18"/>
            <p:cNvSpPr>
              <a:spLocks noChangeArrowheads="1"/>
            </p:cNvSpPr>
            <p:nvPr/>
          </p:nvSpPr>
          <p:spPr bwMode="auto">
            <a:xfrm>
              <a:off x="715" y="288"/>
              <a:ext cx="26" cy="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044" name="Rectangle 19"/>
            <p:cNvSpPr>
              <a:spLocks noChangeArrowheads="1"/>
            </p:cNvSpPr>
            <p:nvPr/>
          </p:nvSpPr>
          <p:spPr bwMode="auto">
            <a:xfrm>
              <a:off x="776" y="288"/>
              <a:ext cx="27" cy="7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045" name="Rectangle 20"/>
            <p:cNvSpPr>
              <a:spLocks noChangeArrowheads="1"/>
            </p:cNvSpPr>
            <p:nvPr/>
          </p:nvSpPr>
          <p:spPr bwMode="auto">
            <a:xfrm>
              <a:off x="839" y="288"/>
              <a:ext cx="28" cy="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046" name="Rectangle 21"/>
            <p:cNvSpPr>
              <a:spLocks noChangeArrowheads="1"/>
            </p:cNvSpPr>
            <p:nvPr/>
          </p:nvSpPr>
          <p:spPr bwMode="auto">
            <a:xfrm>
              <a:off x="902" y="288"/>
              <a:ext cx="27" cy="86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</p:grpSp>
      <p:sp>
        <p:nvSpPr>
          <p:cNvPr id="62486" name="Rectangle 2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fld id="{C43536E7-E37C-433C-9197-60D4565DBA7E}" type="datetimeFigureOut">
              <a:rPr lang="ru-RU"/>
              <a:pPr>
                <a:defRPr/>
              </a:pPr>
              <a:t>06.03.2023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anose="05000000000000000000" pitchFamily="2" charset="2"/>
        <a:buChar char="o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5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p"/>
        <a:defRPr sz="22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o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696200" cy="2286000"/>
          </a:xfrm>
        </p:spPr>
        <p:txBody>
          <a:bodyPr/>
          <a:lstStyle/>
          <a:p>
            <a:pPr algn="ctr"/>
            <a:r>
              <a:rPr lang="uz-Latn-UZ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ORENTAL UNVERSITET Pedagogika pisixalogiya fakultet sirtqi 1 - kurs 5-gurux </a:t>
            </a:r>
            <a:r>
              <a:rPr lang="uz-Latn-UZ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talabasi </a:t>
            </a:r>
            <a:r>
              <a:rPr lang="uz-Latn-UZ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Roziyeva Nargizaning Pedagogika nazaryasi va tarixi  fanidan tayyorlagan slaydi</a:t>
            </a: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2755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1219200"/>
            <a:ext cx="8534400" cy="54546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O`z qarashlaridan qaytmay, ijodkorlik va insonlik shaYiini mardona himoya qildi. Uning: ‘‘Men to`rilik orqasida bosh ketsa, "ih" deydirgan yigit emasman",— degan gapi adib shaxsiyatiga xos xususiyatlarni to`liq aks ettiradi. Respublika Oliy sudi yetarli asos bo`lmasa ham Abdulla Qodiriyni jkki yil ozodlikdan mahrum etish haqida hukm chiqardi. Lekin dalillarning uydirmaligi ko`rinib turgani uchun ham o`zbekning eng mashhur adibini qamoqqa tiqishga jur'at ctishmadi. Bu sud orqali sho`rolar yozuvchini o`ziga xos yo`sinda "ogohlantirdi" Lekin adib bu ogohlantirishdan"to`ri" xulosa chiqarmadi, ya'ni haqiqatga xiyonat qilmadi.</a:t>
            </a:r>
          </a:p>
          <a:p>
            <a:pPr eaLnBrk="1" hangingPunct="1">
              <a:lnSpc>
                <a:spcPct val="90000"/>
              </a:lnSpc>
            </a:pPr>
            <a:endParaRPr lang="ru-RU" altLang="ru-RU" sz="20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1519174"/>
            <a:ext cx="8305800" cy="5302250"/>
          </a:xfrm>
        </p:spPr>
        <p:txBody>
          <a:bodyPr/>
          <a:lstStyle/>
          <a:p>
            <a:pPr eaLnBrk="1" hangingPunct="1"/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O`z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asarlari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nafaqat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O`zbekiston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balki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butun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Turkiston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xalqlari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ma'naviyati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ravnaqiga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hissa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qo`shgan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adibni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1937-yilning 31-dekabrida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yangi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yil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kechasi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ikkinchi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olib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ketishdi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davrda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Stalin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boshqarib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qataon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mashinasi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shitob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ishlar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yaxshi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yurmoi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uchun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yangidan-yangi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qurbonlar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zarur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Adolatning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ko`chasidan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ham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o`tmagan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hukumatning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uchlik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1938-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yilning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oktabrida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XX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o`zbek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nasrining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yirik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vakilini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asrimizdagi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o`zbeklarning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fidoyilaridan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birini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o`limga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hukm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qildi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Dahshatli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jihati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shundaki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hukm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4-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oktabrda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ya'ni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hukm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chiqishidan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oldin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ijro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etilgan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Qotillar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o`zbekning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iste'dodlarini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yo`qotishga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shoshilishgandi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382000" cy="1295400"/>
          </a:xfrm>
        </p:spPr>
        <p:txBody>
          <a:bodyPr/>
          <a:lstStyle/>
          <a:p>
            <a:pPr algn="ctr"/>
            <a:r>
              <a:rPr lang="uz-Latn-UZ" sz="6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E’TIBORINGIZ UCHUN RAHMAT</a:t>
            </a:r>
            <a:endParaRPr lang="ru-RU" sz="60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905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2133600"/>
            <a:ext cx="4038600" cy="3352800"/>
          </a:xfrm>
        </p:spPr>
        <p:txBody>
          <a:bodyPr/>
          <a:lstStyle/>
          <a:p>
            <a:pPr algn="ctr" eaLnBrk="1" hangingPunct="1"/>
            <a:r>
              <a:rPr lang="en-US" altLang="ru-RU" sz="4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Abdulla </a:t>
            </a:r>
            <a:r>
              <a:rPr lang="en-US" altLang="ru-RU" sz="4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Qodiriy</a:t>
            </a:r>
            <a:r>
              <a:rPr lang="en-US" altLang="ru-RU" sz="4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4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4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(1894 - 1938)</a:t>
            </a:r>
            <a:endParaRPr lang="ru-RU" altLang="ru-RU" sz="4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Рисунок 1" descr="C:\Documents and Settings\Пользователь\Мои документы\Мои результаты сканирования\сканирование0007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96" t="7596" r="4889" b="11386"/>
          <a:stretch>
            <a:fillRect/>
          </a:stretch>
        </p:blipFill>
        <p:spPr bwMode="auto">
          <a:xfrm>
            <a:off x="4648200" y="914400"/>
            <a:ext cx="43434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REJA:</a:t>
            </a:r>
            <a:endParaRPr lang="ru-RU" alt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057400"/>
            <a:ext cx="4343400" cy="4114800"/>
          </a:xfrm>
        </p:spPr>
        <p:txBody>
          <a:bodyPr/>
          <a:lstStyle/>
          <a:p>
            <a:pPr eaLnBrk="1" hangingPunct="1"/>
            <a:r>
              <a:rPr lang="en-US" alt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Hayot va ijod yo`li. </a:t>
            </a:r>
            <a:endParaRPr lang="en-US" altLang="ru-RU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Qodiriyning ijodiy faoliyati </a:t>
            </a:r>
            <a:endParaRPr lang="en-US" altLang="ru-RU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Q</a:t>
            </a:r>
            <a:r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odiriyning</a:t>
            </a:r>
            <a:r>
              <a:rPr lang="en-US" alt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“O`tgan kunlar” asari haqida.</a:t>
            </a:r>
            <a:endParaRPr lang="ru-RU" altLang="ru-RU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6" descr="ANd9GcT1Yx5PCW1yXnDLqWFvCbVjKxZ-_zT2iDIt9sHQBSrCdZ4oxMUdZ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57200"/>
            <a:ext cx="3749675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Hayot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ijod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yo`li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905000"/>
            <a:ext cx="4800600" cy="4114800"/>
          </a:xfrm>
        </p:spPr>
        <p:txBody>
          <a:bodyPr/>
          <a:lstStyle/>
          <a:p>
            <a:pPr eaLnBrk="1" hangingPunct="1"/>
            <a:r>
              <a:rPr lang="ru-RU" alt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1894-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yil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10-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aprelida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Toshkent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shahrida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bobon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oilasida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dunyoga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kelgan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Abdulla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Qodiriy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o`z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davrining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maktab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madrasalarida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o`qiganligi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ilmga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chanqoqligi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ulkan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iste'dodi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tufayli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zamonasining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bilimdon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kishilaridan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biriga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aylandi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Oiladagi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yo`qchilik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tufayli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mahalladagi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maktabga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kechikibroq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borgan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Abdulla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ikki-uch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yil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ichida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tuzukkina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savodxon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bo`ldi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124" name="AutoShape 6" descr="2Q=="/>
          <p:cNvSpPr>
            <a:spLocks noChangeAspect="1" noChangeArrowheads="1"/>
          </p:cNvSpPr>
          <p:nvPr/>
        </p:nvSpPr>
        <p:spPr bwMode="auto">
          <a:xfrm>
            <a:off x="3729038" y="2209800"/>
            <a:ext cx="168592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o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n"/>
              <a:defRPr sz="25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p"/>
              <a:defRPr sz="2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5" name="AutoShape 8" descr="2Q=="/>
          <p:cNvSpPr>
            <a:spLocks noChangeAspect="1" noChangeArrowheads="1"/>
          </p:cNvSpPr>
          <p:nvPr/>
        </p:nvSpPr>
        <p:spPr bwMode="auto">
          <a:xfrm>
            <a:off x="3729038" y="2209800"/>
            <a:ext cx="168592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" panose="05000000000000000000" pitchFamily="2" charset="2"/>
              <a:buChar char="o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n"/>
              <a:defRPr sz="25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p"/>
              <a:defRPr sz="2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6" name="Picture 10" descr="e261489ab942429a6600c1c4121ac14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524000"/>
            <a:ext cx="3224213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3048000"/>
            <a:ext cx="7010400" cy="3352800"/>
          </a:xfrm>
        </p:spPr>
        <p:txBody>
          <a:bodyPr/>
          <a:lstStyle/>
          <a:p>
            <a:pPr eaLnBrk="1" hangingPunct="1"/>
            <a:r>
              <a:rPr lang="en-US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Bo`lajak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yozuvchi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rus-tuz</a:t>
            </a:r>
            <a:r>
              <a:rPr lang="en-US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maktabini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tugatib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tirikchilik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ko`yida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yurgan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kezlarida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Rasulmuhammad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otliq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savdogar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qo`lida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ishboshqaruvchilik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qildi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Savdogar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insofli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ochiq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fikrli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oydin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kishilarni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hurmatlaydigan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boylardan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Abdulla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uning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do`konlarida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ishlab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yurib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zamonasining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qator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ilor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fikrli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kishilari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tanishdi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suhbatlar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qurdi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1914-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yilda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boyning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Rahbaroy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ismli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qiziga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uylanib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Nafiza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Habibulla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Adiba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Anisa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Ma'sud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kabi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farzandlar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ko`rdi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6147" name="Picture 8" descr="39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599" y="381000"/>
            <a:ext cx="4736757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Qodiriyning ijodiy faoliyati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95600" y="1371600"/>
            <a:ext cx="6096000" cy="4114800"/>
          </a:xfrm>
        </p:spPr>
        <p:txBody>
          <a:bodyPr/>
          <a:lstStyle/>
          <a:p>
            <a:pPr eaLnBrk="1" hangingPunct="1"/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miyonalarda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bozor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vositasi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tatarlarda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chiqadiron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gazetalarni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o`qib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dunyoda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gazeta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degan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gap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borliiga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imon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keltirdim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1913-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yilda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o`zbckcha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Sadoyi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Turkiston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Samarqand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Oina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gazetalari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chiqa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boshla</a:t>
            </a:r>
            <a:r>
              <a:rPr lang="en-US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</a:t>
            </a:r>
            <a:r>
              <a:rPr lang="en-US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nda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shularga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gap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yozib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yurish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fikri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uyondi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—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deb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yozadi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adib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keyinchalik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"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Sadoyi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Turkiston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gazetasining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1914-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yil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1-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aprcl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sonida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Abdulla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Qodiriy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deb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imzo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chekilgan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Yangi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masjid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maktab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sarlavhali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xabar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bosilgan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Qodiriy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yozuvchilik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faoliyatiga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birinchi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qadamni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tarzda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qo`ygan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Oradan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ko`p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o`tmay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"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Millatimga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Ahvolimiz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she'rlari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"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Baxtsiz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kuyov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dramasi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"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Juvonboz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hikoyasi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chiqdi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Jadidchilik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oyalari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suorilib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jamiyat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azolarini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puxta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bo`Imasa-da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zamoni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uchun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dolzarb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Yosh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yozuvchi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asarlarida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davrning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muhim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masalalarini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kowtaradi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millatning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ahvolini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yaxshilashni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astoydil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istashini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ko`rsatadi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Lekin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niyat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badiiy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ifodaning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orasida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haligancha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masofa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Qodiriy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ilk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asarlarida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fikrlarini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ochiq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aytish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oyani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yalanoch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ifodalash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yo`lidan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bordi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172" name="Picture 6" descr="baf73b4a5ea001192ecf46abba648ba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" y="1716024"/>
            <a:ext cx="28956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458200" cy="4114800"/>
          </a:xfrm>
        </p:spPr>
        <p:txBody>
          <a:bodyPr/>
          <a:lstStyle/>
          <a:p>
            <a:pPr eaLnBrk="1" hangingPunct="1"/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qanday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ishda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bo`lgani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singari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asarlarini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yozishga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ham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oyat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puxta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tayyorgarlik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ko`radigan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yozuvchi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1917 — 1918-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yillardan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boshlab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asosiy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asari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bo`lmish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O`tkan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kunlar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romani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uchun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yiishga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kirishdi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U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xalqning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hayoti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ahvoli-ruhiyasini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yirik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badiiy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asarda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tasvirlash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zaruriyatini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etardi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o`zbekning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qanday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xalq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ekanligini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ko`rsatib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beradigan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katta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hajmli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asarga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ulkan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ehtiyoj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borligini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sezardi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Adib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rornanni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1919-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yildan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yoza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boshladi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1922-yilda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birinchi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o`zbek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romanining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dastlabki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boblari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Inqilob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jurnalida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chop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etildi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1925-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yilda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romanning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bo`limlari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alohida-alohida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uch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kitob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tarzida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1926-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yilda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o`tkan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kunlar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yaxlit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asar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sifatida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bosilib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chiqdi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1928-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yilda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adibning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ikkinchi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romani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Mehrobdan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chayon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nashr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etildi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1934-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yilda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kolxozlashtirish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tufayli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o`zbeklar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hayotida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ro`y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o`zgarishlarni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aks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ettiradigan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‘‘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Obid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ketmon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qissasini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yozdi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38200" y="1905000"/>
            <a:ext cx="7693025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Bulardan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tashqari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adib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necha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o`nlab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publitsistik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maqolalar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badiiy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saviyasi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baland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hikoyalar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ham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yaratdi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Qodiriy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Amir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Umarxonning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kanizagi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“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Namoz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o`ri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"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Dahshat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singari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romanlar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yozmoqchi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bo`lib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materiallar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to`plagani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haqida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ma’lumotlar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Ammo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qonsiragan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sho`rolar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tuzumi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adibning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rejalari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amalga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oshuviga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qoy’madi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914400"/>
            <a:ext cx="8164513" cy="5486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Haq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gapni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hayiqmay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aytadigan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millatiga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o`zini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tanitayotgan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ururini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uyotayotgan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yozuvchi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o`lkamizni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egallab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bosqinchilar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ularning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mahalliy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yugurdaklariga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yoqmasligi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tayin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bois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qisqagina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umri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mobaynida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A.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Qodiriyga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necha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chovut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solishdi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1926-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yildayoq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Mushtum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jurnalining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uchinchi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sonida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bosilgan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Yiindi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gaplar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maqolasi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uchun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adib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aksil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inqilobiy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maqsadda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sho`ro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rahbarlarini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matbuot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orqali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obro`sizlantirdi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ayb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qamoqqa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olindi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Qodiriy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o`ziga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qo`yilayotgan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ayblar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asossiz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uydirma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ekanligini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maqolasida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xolis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tanqid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samimiy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hazil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qilganligini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kuchli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mantiq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isbotladi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Qamoqdagi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adolatsizlikka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qarshi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ochlik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e'lon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qildi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Uzoq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cho`zilgan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tergovda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ham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jarayonida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ham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pastkash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soxta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guvohlarni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hukmron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siyosatga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til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tekkizganligi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cho`chitmoqchi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bo`lgan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yuzsiz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kimsalarni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ayamay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fosh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etdi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скад">
  <a:themeElements>
    <a:clrScheme name="Каскад 4">
      <a:dk1>
        <a:srgbClr val="FFFFCC"/>
      </a:dk1>
      <a:lt1>
        <a:srgbClr val="FFFFFF"/>
      </a:lt1>
      <a:dk2>
        <a:srgbClr val="000066"/>
      </a:dk2>
      <a:lt2>
        <a:srgbClr val="FFFFFF"/>
      </a:lt2>
      <a:accent1>
        <a:srgbClr val="0078F0"/>
      </a:accent1>
      <a:accent2>
        <a:srgbClr val="CCECFF"/>
      </a:accent2>
      <a:accent3>
        <a:srgbClr val="AAAAB8"/>
      </a:accent3>
      <a:accent4>
        <a:srgbClr val="DADADA"/>
      </a:accent4>
      <a:accent5>
        <a:srgbClr val="AABEF6"/>
      </a:accent5>
      <a:accent6>
        <a:srgbClr val="B9D6E7"/>
      </a:accent6>
      <a:hlink>
        <a:srgbClr val="3399FF"/>
      </a:hlink>
      <a:folHlink>
        <a:srgbClr val="FFCC00"/>
      </a:folHlink>
    </a:clrScheme>
    <a:fontScheme name="Каскад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скад 1">
        <a:dk1>
          <a:srgbClr val="C0C0C0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5C5C8A"/>
        </a:accent6>
        <a:hlink>
          <a:srgbClr val="FFFF99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2">
        <a:dk1>
          <a:srgbClr val="CC99FF"/>
        </a:dk1>
        <a:lt1>
          <a:srgbClr val="FFFFFF"/>
        </a:lt1>
        <a:dk2>
          <a:srgbClr val="400040"/>
        </a:dk2>
        <a:lt2>
          <a:srgbClr val="FFFFFF"/>
        </a:lt2>
        <a:accent1>
          <a:srgbClr val="FF66FF"/>
        </a:accent1>
        <a:accent2>
          <a:srgbClr val="CC00CC"/>
        </a:accent2>
        <a:accent3>
          <a:srgbClr val="AFAAAF"/>
        </a:accent3>
        <a:accent4>
          <a:srgbClr val="DADADA"/>
        </a:accent4>
        <a:accent5>
          <a:srgbClr val="FFB8FF"/>
        </a:accent5>
        <a:accent6>
          <a:srgbClr val="B900B9"/>
        </a:accent6>
        <a:hlink>
          <a:srgbClr val="FF7C80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3">
        <a:dk1>
          <a:srgbClr val="CC99FF"/>
        </a:dk1>
        <a:lt1>
          <a:srgbClr val="FFFFFF"/>
        </a:lt1>
        <a:dk2>
          <a:srgbClr val="34022D"/>
        </a:dk2>
        <a:lt2>
          <a:srgbClr val="FFFFFF"/>
        </a:lt2>
        <a:accent1>
          <a:srgbClr val="775EC8"/>
        </a:accent1>
        <a:accent2>
          <a:srgbClr val="9933FF"/>
        </a:accent2>
        <a:accent3>
          <a:srgbClr val="AEAAAD"/>
        </a:accent3>
        <a:accent4>
          <a:srgbClr val="DADADA"/>
        </a:accent4>
        <a:accent5>
          <a:srgbClr val="BDB6E0"/>
        </a:accent5>
        <a:accent6>
          <a:srgbClr val="8A2DE7"/>
        </a:accent6>
        <a:hlink>
          <a:srgbClr val="993366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4">
        <a:dk1>
          <a:srgbClr val="FFFFCC"/>
        </a:dk1>
        <a:lt1>
          <a:srgbClr val="FFFFFF"/>
        </a:lt1>
        <a:dk2>
          <a:srgbClr val="000066"/>
        </a:dk2>
        <a:lt2>
          <a:srgbClr val="FFFFFF"/>
        </a:lt2>
        <a:accent1>
          <a:srgbClr val="0078F0"/>
        </a:accent1>
        <a:accent2>
          <a:srgbClr val="CCECFF"/>
        </a:accent2>
        <a:accent3>
          <a:srgbClr val="AAAAB8"/>
        </a:accent3>
        <a:accent4>
          <a:srgbClr val="DADADA"/>
        </a:accent4>
        <a:accent5>
          <a:srgbClr val="AABEF6"/>
        </a:accent5>
        <a:accent6>
          <a:srgbClr val="B9D6E7"/>
        </a:accent6>
        <a:hlink>
          <a:srgbClr val="3399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5">
        <a:dk1>
          <a:srgbClr val="00FFFF"/>
        </a:dk1>
        <a:lt1>
          <a:srgbClr val="FFFFFF"/>
        </a:lt1>
        <a:dk2>
          <a:srgbClr val="4E009C"/>
        </a:dk2>
        <a:lt2>
          <a:srgbClr val="FFFFFF"/>
        </a:lt2>
        <a:accent1>
          <a:srgbClr val="00A8A4"/>
        </a:accent1>
        <a:accent2>
          <a:srgbClr val="3399FF"/>
        </a:accent2>
        <a:accent3>
          <a:srgbClr val="B2AACB"/>
        </a:accent3>
        <a:accent4>
          <a:srgbClr val="DADADA"/>
        </a:accent4>
        <a:accent5>
          <a:srgbClr val="AAD1CF"/>
        </a:accent5>
        <a:accent6>
          <a:srgbClr val="2D8A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6">
        <a:dk1>
          <a:srgbClr val="CCCC33"/>
        </a:dk1>
        <a:lt1>
          <a:srgbClr val="FFFFFF"/>
        </a:lt1>
        <a:dk2>
          <a:srgbClr val="003300"/>
        </a:dk2>
        <a:lt2>
          <a:srgbClr val="FFFFCC"/>
        </a:lt2>
        <a:accent1>
          <a:srgbClr val="008000"/>
        </a:accent1>
        <a:accent2>
          <a:srgbClr val="669900"/>
        </a:accent2>
        <a:accent3>
          <a:srgbClr val="AAADAA"/>
        </a:accent3>
        <a:accent4>
          <a:srgbClr val="DADADA"/>
        </a:accent4>
        <a:accent5>
          <a:srgbClr val="AAC0AA"/>
        </a:accent5>
        <a:accent6>
          <a:srgbClr val="5C8A00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7">
        <a:dk1>
          <a:srgbClr val="CCCC99"/>
        </a:dk1>
        <a:lt1>
          <a:srgbClr val="FFFFFF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E2CAAA"/>
        </a:accent5>
        <a:accent6>
          <a:srgbClr val="8A5C2D"/>
        </a:accent6>
        <a:hlink>
          <a:srgbClr val="FFFFCC"/>
        </a:hlink>
        <a:folHlink>
          <a:srgbClr val="DDD8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8">
        <a:dk1>
          <a:srgbClr val="204162"/>
        </a:dk1>
        <a:lt1>
          <a:srgbClr val="FFFFFF"/>
        </a:lt1>
        <a:dk2>
          <a:srgbClr val="204162"/>
        </a:dk2>
        <a:lt2>
          <a:srgbClr val="003300"/>
        </a:lt2>
        <a:accent1>
          <a:srgbClr val="99CC00"/>
        </a:accent1>
        <a:accent2>
          <a:srgbClr val="336633"/>
        </a:accent2>
        <a:accent3>
          <a:srgbClr val="FFFFFF"/>
        </a:accent3>
        <a:accent4>
          <a:srgbClr val="1A3653"/>
        </a:accent4>
        <a:accent5>
          <a:srgbClr val="CAE2AA"/>
        </a:accent5>
        <a:accent6>
          <a:srgbClr val="2D5C2D"/>
        </a:accent6>
        <a:hlink>
          <a:srgbClr val="6666FF"/>
        </a:hlink>
        <a:folHlink>
          <a:srgbClr val="C5C2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скад 9">
        <a:dk1>
          <a:srgbClr val="000000"/>
        </a:dk1>
        <a:lt1>
          <a:srgbClr val="FFFFFF"/>
        </a:lt1>
        <a:dk2>
          <a:srgbClr val="1C1C34"/>
        </a:dk2>
        <a:lt2>
          <a:srgbClr val="000066"/>
        </a:lt2>
        <a:accent1>
          <a:srgbClr val="DDDDDD"/>
        </a:accent1>
        <a:accent2>
          <a:srgbClr val="6699CC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5C8AB9"/>
        </a:accent6>
        <a:hlink>
          <a:srgbClr val="005A58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456</TotalTime>
  <Words>847</Words>
  <Application>Microsoft Office PowerPoint</Application>
  <PresentationFormat>Экран (4:3)</PresentationFormat>
  <Paragraphs>18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Wingdings</vt:lpstr>
      <vt:lpstr>Calibri</vt:lpstr>
      <vt:lpstr>Каскад</vt:lpstr>
      <vt:lpstr>ORENTAL UNVERSITET Pedagogika pisixalogiya fakultet sirtqi 1 - kurs 5-gurux talabasi Roziyeva Nargizaning Pedagogika nazaryasi va tarixi  fanidan tayyorlagan slaydi</vt:lpstr>
      <vt:lpstr>Abdulla Qodiriy (1894 - 1938)</vt:lpstr>
      <vt:lpstr> REJA:</vt:lpstr>
      <vt:lpstr>Hayot va ijod yo`li. </vt:lpstr>
      <vt:lpstr>Презентация PowerPoint</vt:lpstr>
      <vt:lpstr>Qodiriyning ijodiy faoliyati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E’TIBORINGIZ UCHUN RAHMAT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Arxiv.uz</dc:creator>
  <cp:lastModifiedBy>hp</cp:lastModifiedBy>
  <cp:revision>21</cp:revision>
  <cp:lastPrinted>1601-01-01T00:00:00Z</cp:lastPrinted>
  <dcterms:created xsi:type="dcterms:W3CDTF">1601-01-01T00:00:00Z</dcterms:created>
  <dcterms:modified xsi:type="dcterms:W3CDTF">2023-03-06T12:07:12Z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