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62B32"/>
    <a:srgbClr val="363D48"/>
    <a:srgbClr val="4A536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autoAdjust="0"/>
    <p:restoredTop sz="94660"/>
  </p:normalViewPr>
  <p:slideViewPr>
    <p:cSldViewPr snapToGrid="0">
      <p:cViewPr varScale="1">
        <p:scale>
          <a:sx n="81" d="100"/>
          <a:sy n="81" d="100"/>
        </p:scale>
        <p:origin x="-78" y="-6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3CBD4333-8765-4373-994B-B2C4CD30CA8B}"/>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a16="http://schemas.microsoft.com/office/drawing/2014/main" xmlns="" id="{1202E359-43A8-4663-B374-AFF6F46EDCED}"/>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5F17E991-6BF7-42FB-BD5A-381824A00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AA2ACFB8-7506-482D-B231-C980C2D8F442}"/>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5" name="Нижний колонтитул 4">
            <a:extLst>
              <a:ext uri="{FF2B5EF4-FFF2-40B4-BE49-F238E27FC236}">
                <a16:creationId xmlns:a16="http://schemas.microsoft.com/office/drawing/2014/main" xmlns="" id="{4AC199F4-016C-452B-B92B-FD7594D64FB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234184A-E97B-4C44-A738-C6808DD2D52D}"/>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1080576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3F1E52A-445B-4003-8330-C9C1F8D14313}"/>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16384515-B604-4B81-958B-46C790F03C1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99575CF8-AA8A-4D65-81AB-92AA624C8F59}"/>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5" name="Нижний колонтитул 4">
            <a:extLst>
              <a:ext uri="{FF2B5EF4-FFF2-40B4-BE49-F238E27FC236}">
                <a16:creationId xmlns:a16="http://schemas.microsoft.com/office/drawing/2014/main" xmlns="" id="{D10C2321-D046-43DC-822E-2B925CBA568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E1DF8C07-8301-4549-A144-486E743A5E06}"/>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2408389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D57117D0-51FF-462F-87A5-8F763DB29BAC}"/>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31F9D19D-DDD9-442E-A974-5F562456FF41}"/>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D332ADB-FF6B-4182-A33F-F14AA33DE477}"/>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5" name="Нижний колонтитул 4">
            <a:extLst>
              <a:ext uri="{FF2B5EF4-FFF2-40B4-BE49-F238E27FC236}">
                <a16:creationId xmlns:a16="http://schemas.microsoft.com/office/drawing/2014/main" xmlns="" id="{4DC536EC-5EE7-4A1D-AB65-56333D74EAC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12528C87-E0CC-4401-80B2-1A5FE0BC3509}"/>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39598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6E1CE25-4CC8-4524-BC78-945C03B81B6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8A62EFDD-9C97-4DFA-B7EF-AA3097E58572}"/>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211039C-F79B-42AD-9BEE-8CAB91121368}"/>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5" name="Нижний колонтитул 4">
            <a:extLst>
              <a:ext uri="{FF2B5EF4-FFF2-40B4-BE49-F238E27FC236}">
                <a16:creationId xmlns:a16="http://schemas.microsoft.com/office/drawing/2014/main" xmlns="" id="{A35B3BBB-379E-452D-98B8-D8F09297687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EB9BBEE-97C2-4DE1-9006-388B69B184F1}"/>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3433808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CD1288A-C689-4F3C-A5D6-7DFC82AEC2D0}"/>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201F03C4-D983-4605-8DDC-22969BB070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502F1836-FDAE-4D30-9F24-CA0C31656DA9}"/>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5" name="Нижний колонтитул 4">
            <a:extLst>
              <a:ext uri="{FF2B5EF4-FFF2-40B4-BE49-F238E27FC236}">
                <a16:creationId xmlns:a16="http://schemas.microsoft.com/office/drawing/2014/main" xmlns="" id="{D2B648A3-3C2E-4580-86E1-FF7C49CF33B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9198BB75-5A23-4C9E-A6FC-F0D5409014E7}"/>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3508369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90E8138-14BB-479F-8605-6229E0BBB09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8C12C7E9-342B-4821-B80C-A1735E154F6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2A929AAF-2AEE-463F-87B7-30D4C837A31B}"/>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4844FC70-6B0C-4C37-9243-D068CA353FBC}"/>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6" name="Нижний колонтитул 5">
            <a:extLst>
              <a:ext uri="{FF2B5EF4-FFF2-40B4-BE49-F238E27FC236}">
                <a16:creationId xmlns:a16="http://schemas.microsoft.com/office/drawing/2014/main" xmlns="" id="{264D70FB-2759-4EF1-A94D-A626DEB0DCC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3715A50F-847C-4446-9B00-F674A888C16F}"/>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79611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3AC5604-E9BD-4F6E-9BF9-7530919B208C}"/>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115D398E-C1B1-4ABE-B800-2CB4B42C89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EA75FA8E-4762-45B3-AAA3-EF59D8E88F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A1BC3476-8D2B-4747-A6DA-4E52D434E9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4A3CD930-E2D9-45CB-9825-F84B23C72674}"/>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51AF7561-EABF-431C-A944-66AF5BB686B8}"/>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8" name="Нижний колонтитул 7">
            <a:extLst>
              <a:ext uri="{FF2B5EF4-FFF2-40B4-BE49-F238E27FC236}">
                <a16:creationId xmlns:a16="http://schemas.microsoft.com/office/drawing/2014/main" xmlns="" id="{563B115A-3794-4F0E-A7BC-357B63B72823}"/>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28DC624C-5A8D-47E2-99D3-1B8ADAA81DA1}"/>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1416256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7282B8A-6393-4839-911C-43F299D5E9B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D532EC08-A86C-43AF-8549-E8558FB44FC8}"/>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4" name="Нижний колонтитул 3">
            <a:extLst>
              <a:ext uri="{FF2B5EF4-FFF2-40B4-BE49-F238E27FC236}">
                <a16:creationId xmlns:a16="http://schemas.microsoft.com/office/drawing/2014/main" xmlns="" id="{1E06BBC2-C32C-4CC3-8AC2-FAA8B526BE9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5E288163-F7B8-45C6-B5DC-795CA5FAA958}"/>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344608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43CBDD11-2CE3-4DBE-ABA9-CF73E3431AD4}"/>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3" name="Нижний колонтитул 2">
            <a:extLst>
              <a:ext uri="{FF2B5EF4-FFF2-40B4-BE49-F238E27FC236}">
                <a16:creationId xmlns:a16="http://schemas.microsoft.com/office/drawing/2014/main" xmlns="" id="{631AB9AE-55CF-47DB-9199-08CD7E4C8971}"/>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D59D9D63-08B9-457F-B339-7BA8E4898679}"/>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2857448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3A89639-1F31-423A-BEA4-025341FE342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AC5936EB-4833-428D-9D0D-85E67C5BDD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024EE994-AAE4-4140-BEBC-A18F27FB51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64F5E72C-0030-4918-BE76-309E94441FD3}"/>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6" name="Нижний колонтитул 5">
            <a:extLst>
              <a:ext uri="{FF2B5EF4-FFF2-40B4-BE49-F238E27FC236}">
                <a16:creationId xmlns:a16="http://schemas.microsoft.com/office/drawing/2014/main" xmlns="" id="{A8DB6F35-947F-412D-9DEB-BCCDDC9A39F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31541BDB-D5E8-4538-8253-C81DEFC93827}"/>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2891889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0D518AA-415E-4B9E-B6CE-3D9512DC8A2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A0757C97-FB6D-45E9-86D6-4D17B9E469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A47D716E-729A-4CEE-A527-D5A88DC2C4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BE5531C1-0989-42F3-8B55-ED2B6369320F}"/>
              </a:ext>
            </a:extLst>
          </p:cNvPr>
          <p:cNvSpPr>
            <a:spLocks noGrp="1"/>
          </p:cNvSpPr>
          <p:nvPr>
            <p:ph type="dt" sz="half" idx="10"/>
          </p:nvPr>
        </p:nvSpPr>
        <p:spPr/>
        <p:txBody>
          <a:bodyPr/>
          <a:lstStyle/>
          <a:p>
            <a:fld id="{4BB36F46-D373-4305-8DD8-28FCC05803E0}" type="datetimeFigureOut">
              <a:rPr lang="ru-RU" smtClean="0"/>
              <a:pPr/>
              <a:t>05.06.2023</a:t>
            </a:fld>
            <a:endParaRPr lang="ru-RU"/>
          </a:p>
        </p:txBody>
      </p:sp>
      <p:sp>
        <p:nvSpPr>
          <p:cNvPr id="6" name="Нижний колонтитул 5">
            <a:extLst>
              <a:ext uri="{FF2B5EF4-FFF2-40B4-BE49-F238E27FC236}">
                <a16:creationId xmlns:a16="http://schemas.microsoft.com/office/drawing/2014/main" xmlns="" id="{B7A5DC33-81AA-4C8B-9524-D9DBAF26C9B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742AD5DE-476C-4848-A5E6-177BF17CC305}"/>
              </a:ext>
            </a:extLst>
          </p:cNvPr>
          <p:cNvSpPr>
            <a:spLocks noGrp="1"/>
          </p:cNvSpPr>
          <p:nvPr>
            <p:ph type="sldNum" sz="quarter" idx="12"/>
          </p:nvPr>
        </p:nvSpPr>
        <p:spPr/>
        <p:txBody>
          <a:body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3916020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5B0211F-5DAB-494F-AF3E-16B93A60ABC0}"/>
              </a:ext>
            </a:extLst>
          </p:cNvPr>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a16="http://schemas.microsoft.com/office/drawing/2014/main" xmlns="" id="{433A4367-D87A-4656-9B82-E7F93FA25C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50BF2EBB-B7FB-4F01-8B69-0598994E4F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3E4841F7-36A3-4C94-A4C4-CB9E46D097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36F46-D373-4305-8DD8-28FCC05803E0}" type="datetimeFigureOut">
              <a:rPr lang="ru-RU" smtClean="0"/>
              <a:pPr/>
              <a:t>05.06.2023</a:t>
            </a:fld>
            <a:endParaRPr lang="ru-RU"/>
          </a:p>
        </p:txBody>
      </p:sp>
      <p:sp>
        <p:nvSpPr>
          <p:cNvPr id="5" name="Нижний колонтитул 4">
            <a:extLst>
              <a:ext uri="{FF2B5EF4-FFF2-40B4-BE49-F238E27FC236}">
                <a16:creationId xmlns:a16="http://schemas.microsoft.com/office/drawing/2014/main" xmlns="" id="{87915597-1FA5-476A-9CF9-902C4952C8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E5B2BF89-047B-45E4-8349-A678D5B037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C1024-499E-4324-A73D-2CC3F9B7708C}" type="slidenum">
              <a:rPr lang="ru-RU" smtClean="0"/>
              <a:pPr/>
              <a:t>‹#›</a:t>
            </a:fld>
            <a:endParaRPr lang="ru-RU"/>
          </a:p>
        </p:txBody>
      </p:sp>
    </p:spTree>
    <p:extLst>
      <p:ext uri="{BB962C8B-B14F-4D97-AF65-F5344CB8AC3E}">
        <p14:creationId xmlns:p14="http://schemas.microsoft.com/office/powerpoint/2010/main" xmlns="" val="531112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CA9BE6E-42CD-4DE4-B5B6-5BCA9FB336F9}"/>
              </a:ext>
            </a:extLst>
          </p:cNvPr>
          <p:cNvSpPr>
            <a:spLocks noGrp="1"/>
          </p:cNvSpPr>
          <p:nvPr>
            <p:ph type="ctrTitle"/>
          </p:nvPr>
        </p:nvSpPr>
        <p:spPr>
          <a:xfrm>
            <a:off x="630620" y="-339422"/>
            <a:ext cx="10200289" cy="4036436"/>
          </a:xfrm>
          <a:noFill/>
        </p:spPr>
        <p:txBody>
          <a:bodyPr>
            <a:noAutofit/>
          </a:bodyPr>
          <a:lstStyle/>
          <a:p>
            <a:r>
              <a:rPr lang="ru-RU" sz="4400" b="1" dirty="0" smtClean="0">
                <a:solidFill>
                  <a:schemeClr val="tx1">
                    <a:lumMod val="85000"/>
                    <a:lumOff val="15000"/>
                  </a:schemeClr>
                </a:solidFill>
                <a:latin typeface="Arial" panose="020B0604020202020204" pitchFamily="34" charset="0"/>
                <a:cs typeface="Arial" panose="020B0604020202020204" pitchFamily="34" charset="0"/>
              </a:rPr>
              <a:t>Из </a:t>
            </a:r>
            <a:r>
              <a:rPr lang="ru-RU" sz="4400" b="1" dirty="0">
                <a:solidFill>
                  <a:schemeClr val="tx1">
                    <a:lumMod val="85000"/>
                    <a:lumOff val="15000"/>
                  </a:schemeClr>
                </a:solidFill>
                <a:latin typeface="Arial" panose="020B0604020202020204" pitchFamily="34" charset="0"/>
                <a:cs typeface="Arial" panose="020B0604020202020204" pitchFamily="34" charset="0"/>
              </a:rPr>
              <a:t>истории летательных аппаратов</a:t>
            </a:r>
            <a:r>
              <a:rPr lang="ru-RU" sz="2400" b="1" dirty="0">
                <a:gradFill flip="none" rotWithShape="1">
                  <a:gsLst>
                    <a:gs pos="0">
                      <a:srgbClr val="4A5362"/>
                    </a:gs>
                    <a:gs pos="100000">
                      <a:srgbClr val="262B32"/>
                    </a:gs>
                  </a:gsLst>
                  <a:lin ang="2700000" scaled="1"/>
                  <a:tileRect/>
                </a:gradFill>
                <a:latin typeface="Arial" panose="020B0604020202020204" pitchFamily="34" charset="0"/>
                <a:cs typeface="Arial" panose="020B0604020202020204" pitchFamily="34" charset="0"/>
              </a:rPr>
              <a:t/>
            </a:r>
            <a:br>
              <a:rPr lang="ru-RU" sz="2400" b="1" dirty="0">
                <a:gradFill flip="none" rotWithShape="1">
                  <a:gsLst>
                    <a:gs pos="0">
                      <a:srgbClr val="4A5362"/>
                    </a:gs>
                    <a:gs pos="100000">
                      <a:srgbClr val="262B32"/>
                    </a:gs>
                  </a:gsLst>
                  <a:lin ang="2700000" scaled="1"/>
                  <a:tileRect/>
                </a:gradFill>
                <a:latin typeface="Arial" panose="020B0604020202020204" pitchFamily="34" charset="0"/>
                <a:cs typeface="Arial" panose="020B0604020202020204" pitchFamily="34" charset="0"/>
              </a:rPr>
            </a:br>
            <a:endParaRPr lang="ru-RU" sz="2400" b="1" dirty="0">
              <a:gradFill flip="none" rotWithShape="1">
                <a:gsLst>
                  <a:gs pos="0">
                    <a:srgbClr val="4A5362"/>
                  </a:gs>
                  <a:gs pos="100000">
                    <a:srgbClr val="262B32"/>
                  </a:gs>
                </a:gsLst>
                <a:lin ang="2700000" scaled="1"/>
                <a:tileRect/>
              </a:gra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628916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AD4F8D3-0D41-48A0-9F0C-1C7F33567EF7}"/>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xmlns="" id="{988EAC64-4BE2-4EC7-962B-08BBC34CB3AA}"/>
              </a:ext>
            </a:extLst>
          </p:cNvPr>
          <p:cNvSpPr>
            <a:spLocks noGrp="1"/>
          </p:cNvSpPr>
          <p:nvPr>
            <p:ph idx="1"/>
          </p:nvPr>
        </p:nvSpPr>
        <p:spPr>
          <a:xfrm>
            <a:off x="838200" y="1399956"/>
            <a:ext cx="10515600" cy="4351338"/>
          </a:xfrm>
        </p:spPr>
        <p:txBody>
          <a:bodyPr>
            <a:normAutofit/>
          </a:bodyPr>
          <a:lstStyle/>
          <a:p>
            <a:pPr marL="0" indent="0">
              <a:buNone/>
            </a:pPr>
            <a:r>
              <a:rPr lang="ru-RU" sz="2000" dirty="0"/>
              <a:t>Вся история авиации была направлена на совершенствование самолетов и вертолетов, на повышение грузоподъемности, увеличение скорости и дальности полёта и т.д. Если посмотреть в Интернет, то можно увидеть, что любители-изобретатели пытаются создать то, что с таким нетерпением ждёт от авиационной промышленности обычный человек, а может и всё человечество. С развитием авиастроения менялись конструкции летательных аппаратов, материалы, из которых они делались, появлялись новые модели. Самыми последними были изобретены космические ракеты. И сейчас изобретатели работают над созданием новых, более совершенных машин.</a:t>
            </a:r>
          </a:p>
        </p:txBody>
      </p:sp>
      <p:pic>
        <p:nvPicPr>
          <p:cNvPr id="4" name="Рисунок 3">
            <a:extLst>
              <a:ext uri="{FF2B5EF4-FFF2-40B4-BE49-F238E27FC236}">
                <a16:creationId xmlns:a16="http://schemas.microsoft.com/office/drawing/2014/main" xmlns="" id="{55D37E68-2F78-47B0-9968-FC2063434852}"/>
              </a:ext>
            </a:extLst>
          </p:cNvPr>
          <p:cNvPicPr>
            <a:picLocks noChangeAspect="1"/>
          </p:cNvPicPr>
          <p:nvPr/>
        </p:nvPicPr>
        <p:blipFill>
          <a:blip r:embed="rId2"/>
          <a:stretch>
            <a:fillRect/>
          </a:stretch>
        </p:blipFill>
        <p:spPr>
          <a:xfrm>
            <a:off x="4440621" y="3429000"/>
            <a:ext cx="5143500" cy="3429000"/>
          </a:xfrm>
          <a:prstGeom prst="rect">
            <a:avLst/>
          </a:prstGeom>
        </p:spPr>
      </p:pic>
    </p:spTree>
    <p:extLst>
      <p:ext uri="{BB962C8B-B14F-4D97-AF65-F5344CB8AC3E}">
        <p14:creationId xmlns:p14="http://schemas.microsoft.com/office/powerpoint/2010/main" xmlns="" val="1679935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9A14CD-B97C-4DB7-8C5C-41F64A87EAD0}"/>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xmlns="" id="{7FBF6C9D-D9FB-4D9E-871D-D16AB24CDF4A}"/>
              </a:ext>
            </a:extLst>
          </p:cNvPr>
          <p:cNvSpPr>
            <a:spLocks noGrp="1"/>
          </p:cNvSpPr>
          <p:nvPr>
            <p:ph idx="1"/>
          </p:nvPr>
        </p:nvSpPr>
        <p:spPr>
          <a:xfrm>
            <a:off x="838200" y="1431487"/>
            <a:ext cx="10515600" cy="4351338"/>
          </a:xfrm>
        </p:spPr>
        <p:txBody>
          <a:bodyPr>
            <a:normAutofit/>
          </a:bodyPr>
          <a:lstStyle/>
          <a:p>
            <a:pPr marL="0" indent="0">
              <a:buNone/>
            </a:pPr>
            <a:r>
              <a:rPr lang="ru-RU" sz="2400" dirty="0"/>
              <a:t>История летательных аппаратов началась, когда человек захотел летать, как птица. Первые летательные аппараты были сконструированы великим итальянским художником, ученым, изобретателем Леонардо да Винчи. Он изучал полет птиц, как они зависают неподвижно в воздухе, расправив крылья, изменяют направление полета, снижаются и садятся на землю. Еще его интересовало строение крыльев птиц. Наблюдал он и за поведением стрекоз в воздухе, строением крыльев и полетом летучих мышей.</a:t>
            </a:r>
          </a:p>
        </p:txBody>
      </p:sp>
      <p:pic>
        <p:nvPicPr>
          <p:cNvPr id="4" name="Рисунок 3">
            <a:extLst>
              <a:ext uri="{FF2B5EF4-FFF2-40B4-BE49-F238E27FC236}">
                <a16:creationId xmlns:a16="http://schemas.microsoft.com/office/drawing/2014/main" xmlns="" id="{1D2ACD84-1CF1-483A-B9C8-0458076D1BCF}"/>
              </a:ext>
            </a:extLst>
          </p:cNvPr>
          <p:cNvPicPr>
            <a:picLocks noChangeAspect="1"/>
          </p:cNvPicPr>
          <p:nvPr/>
        </p:nvPicPr>
        <p:blipFill>
          <a:blip r:embed="rId2">
            <a:alphaModFix amt="85000"/>
          </a:blip>
          <a:stretch>
            <a:fillRect/>
          </a:stretch>
        </p:blipFill>
        <p:spPr>
          <a:xfrm>
            <a:off x="3326195" y="3817971"/>
            <a:ext cx="5539609" cy="3040029"/>
          </a:xfrm>
          <a:prstGeom prst="rect">
            <a:avLst/>
          </a:prstGeom>
          <a:ln>
            <a:noFill/>
          </a:ln>
          <a:effectLst>
            <a:softEdge rad="112500"/>
          </a:effectLst>
        </p:spPr>
      </p:pic>
    </p:spTree>
    <p:extLst>
      <p:ext uri="{BB962C8B-B14F-4D97-AF65-F5344CB8AC3E}">
        <p14:creationId xmlns:p14="http://schemas.microsoft.com/office/powerpoint/2010/main" xmlns="" val="1541267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73E79EB-22FF-47F1-98C1-A1EF03BD5496}"/>
              </a:ext>
            </a:extLst>
          </p:cNvPr>
          <p:cNvSpPr>
            <a:spLocks noGrp="1"/>
          </p:cNvSpPr>
          <p:nvPr>
            <p:ph type="title"/>
          </p:nvPr>
        </p:nvSpPr>
        <p:spPr/>
        <p:txBody>
          <a:bodyPr/>
          <a:lstStyle/>
          <a:p>
            <a:r>
              <a:rPr lang="ru-RU" dirty="0"/>
              <a:t>Первый планер и теория полета</a:t>
            </a:r>
          </a:p>
        </p:txBody>
      </p:sp>
      <p:sp>
        <p:nvSpPr>
          <p:cNvPr id="3" name="Объект 2">
            <a:extLst>
              <a:ext uri="{FF2B5EF4-FFF2-40B4-BE49-F238E27FC236}">
                <a16:creationId xmlns:a16="http://schemas.microsoft.com/office/drawing/2014/main" xmlns="" id="{616F5EE1-AD76-492D-9B09-63D5E2580BF2}"/>
              </a:ext>
            </a:extLst>
          </p:cNvPr>
          <p:cNvSpPr>
            <a:spLocks noGrp="1"/>
          </p:cNvSpPr>
          <p:nvPr>
            <p:ph idx="1"/>
          </p:nvPr>
        </p:nvSpPr>
        <p:spPr/>
        <p:txBody>
          <a:bodyPr>
            <a:normAutofit/>
          </a:bodyPr>
          <a:lstStyle/>
          <a:p>
            <a:pPr marL="0" indent="0">
              <a:buNone/>
            </a:pPr>
            <a:r>
              <a:rPr lang="ru-RU" sz="2400" dirty="0"/>
              <a:t>Задолго до Можайского, Райтов и Сантос-</a:t>
            </a:r>
            <a:r>
              <a:rPr lang="ru-RU" sz="2400" dirty="0" err="1"/>
              <a:t>Дюмона</a:t>
            </a:r>
            <a:r>
              <a:rPr lang="ru-RU" sz="2400" dirty="0"/>
              <a:t> в Великобритании жил-был человек по имени Джордж </a:t>
            </a:r>
            <a:r>
              <a:rPr lang="ru-RU" sz="2400" dirty="0" err="1"/>
              <a:t>Кейли</a:t>
            </a:r>
            <a:r>
              <a:rPr lang="ru-RU" sz="2400" dirty="0"/>
              <a:t> (1773−1857). Именно его имеет смысл считать «виновным» в появлении такой науки как аэродинамика и вообще теоретических основ авиации</a:t>
            </a:r>
          </a:p>
        </p:txBody>
      </p:sp>
      <p:pic>
        <p:nvPicPr>
          <p:cNvPr id="4" name="Рисунок 3">
            <a:extLst>
              <a:ext uri="{FF2B5EF4-FFF2-40B4-BE49-F238E27FC236}">
                <a16:creationId xmlns:a16="http://schemas.microsoft.com/office/drawing/2014/main" xmlns="" id="{EF87697D-7C15-414B-8B42-961006EA0EB4}"/>
              </a:ext>
            </a:extLst>
          </p:cNvPr>
          <p:cNvPicPr>
            <a:picLocks noChangeAspect="1"/>
          </p:cNvPicPr>
          <p:nvPr/>
        </p:nvPicPr>
        <p:blipFill>
          <a:blip r:embed="rId2"/>
          <a:stretch>
            <a:fillRect/>
          </a:stretch>
        </p:blipFill>
        <p:spPr>
          <a:xfrm>
            <a:off x="1844566" y="3221669"/>
            <a:ext cx="8018408" cy="2955294"/>
          </a:xfrm>
          <a:prstGeom prst="rect">
            <a:avLst/>
          </a:prstGeom>
        </p:spPr>
      </p:pic>
    </p:spTree>
    <p:extLst>
      <p:ext uri="{BB962C8B-B14F-4D97-AF65-F5344CB8AC3E}">
        <p14:creationId xmlns:p14="http://schemas.microsoft.com/office/powerpoint/2010/main" xmlns="" val="3831681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9A14CD-B97C-4DB7-8C5C-41F64A87EAD0}"/>
              </a:ext>
            </a:extLst>
          </p:cNvPr>
          <p:cNvSpPr>
            <a:spLocks noGrp="1"/>
          </p:cNvSpPr>
          <p:nvPr>
            <p:ph type="title"/>
          </p:nvPr>
        </p:nvSpPr>
        <p:spPr/>
        <p:txBody>
          <a:bodyPr/>
          <a:lstStyle/>
          <a:p>
            <a:r>
              <a:rPr lang="ru-RU" dirty="0"/>
              <a:t>Первый патент на самолет и паровая модель</a:t>
            </a:r>
          </a:p>
        </p:txBody>
      </p:sp>
      <p:sp>
        <p:nvSpPr>
          <p:cNvPr id="3" name="Объект 2">
            <a:extLst>
              <a:ext uri="{FF2B5EF4-FFF2-40B4-BE49-F238E27FC236}">
                <a16:creationId xmlns:a16="http://schemas.microsoft.com/office/drawing/2014/main" xmlns="" id="{7FBF6C9D-D9FB-4D9E-871D-D16AB24CDF4A}"/>
              </a:ext>
            </a:extLst>
          </p:cNvPr>
          <p:cNvSpPr>
            <a:spLocks noGrp="1"/>
          </p:cNvSpPr>
          <p:nvPr>
            <p:ph idx="1"/>
          </p:nvPr>
        </p:nvSpPr>
        <p:spPr/>
        <p:txBody>
          <a:bodyPr>
            <a:normAutofit/>
          </a:bodyPr>
          <a:lstStyle/>
          <a:p>
            <a:pPr marL="0" indent="0">
              <a:buNone/>
            </a:pPr>
            <a:r>
              <a:rPr lang="ru-RU" sz="2400" dirty="0"/>
              <a:t>Первым человеком, который догадался оснастить планер мотором и получить, таким образом, полноценный самолет, стал другой британец — Уильям </a:t>
            </a:r>
            <a:r>
              <a:rPr lang="ru-RU" sz="2400" dirty="0" err="1"/>
              <a:t>Хенсон</a:t>
            </a:r>
            <a:r>
              <a:rPr lang="ru-RU" sz="2400" dirty="0"/>
              <a:t> (1812−1888). </a:t>
            </a:r>
            <a:r>
              <a:rPr lang="ru-RU" sz="2400" dirty="0" err="1"/>
              <a:t>Хенсон</a:t>
            </a:r>
            <a:r>
              <a:rPr lang="ru-RU" sz="2400" dirty="0"/>
              <a:t> был известным инженером и изобретателем, и сделал деньги на механизации изготовления бритвенных лезвий.</a:t>
            </a:r>
          </a:p>
        </p:txBody>
      </p:sp>
      <p:pic>
        <p:nvPicPr>
          <p:cNvPr id="4" name="Рисунок 3">
            <a:extLst>
              <a:ext uri="{FF2B5EF4-FFF2-40B4-BE49-F238E27FC236}">
                <a16:creationId xmlns:a16="http://schemas.microsoft.com/office/drawing/2014/main" xmlns="" id="{360CE454-5121-489C-948D-1F1B4B261DCF}"/>
              </a:ext>
            </a:extLst>
          </p:cNvPr>
          <p:cNvPicPr>
            <a:picLocks noChangeAspect="1"/>
          </p:cNvPicPr>
          <p:nvPr/>
        </p:nvPicPr>
        <p:blipFill>
          <a:blip r:embed="rId2"/>
          <a:stretch>
            <a:fillRect/>
          </a:stretch>
        </p:blipFill>
        <p:spPr>
          <a:xfrm>
            <a:off x="7313886" y="3238500"/>
            <a:ext cx="3429000" cy="3619500"/>
          </a:xfrm>
          <a:prstGeom prst="rect">
            <a:avLst/>
          </a:prstGeom>
        </p:spPr>
      </p:pic>
      <p:pic>
        <p:nvPicPr>
          <p:cNvPr id="5" name="Рисунок 4">
            <a:extLst>
              <a:ext uri="{FF2B5EF4-FFF2-40B4-BE49-F238E27FC236}">
                <a16:creationId xmlns:a16="http://schemas.microsoft.com/office/drawing/2014/main" xmlns="" id="{878DECF8-CD1E-4D0C-9839-108C997FFD66}"/>
              </a:ext>
            </a:extLst>
          </p:cNvPr>
          <p:cNvPicPr>
            <a:picLocks noChangeAspect="1"/>
          </p:cNvPicPr>
          <p:nvPr/>
        </p:nvPicPr>
        <p:blipFill>
          <a:blip r:embed="rId3"/>
          <a:stretch>
            <a:fillRect/>
          </a:stretch>
        </p:blipFill>
        <p:spPr>
          <a:xfrm>
            <a:off x="2143524" y="3266884"/>
            <a:ext cx="4559448" cy="3619500"/>
          </a:xfrm>
          <a:prstGeom prst="rect">
            <a:avLst/>
          </a:prstGeom>
        </p:spPr>
      </p:pic>
    </p:spTree>
    <p:extLst>
      <p:ext uri="{BB962C8B-B14F-4D97-AF65-F5344CB8AC3E}">
        <p14:creationId xmlns:p14="http://schemas.microsoft.com/office/powerpoint/2010/main" xmlns="" val="460784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059997D-D9FB-4AFB-8752-C67350D17D8F}"/>
              </a:ext>
            </a:extLst>
          </p:cNvPr>
          <p:cNvSpPr>
            <a:spLocks noGrp="1"/>
          </p:cNvSpPr>
          <p:nvPr>
            <p:ph type="title"/>
          </p:nvPr>
        </p:nvSpPr>
        <p:spPr/>
        <p:txBody>
          <a:bodyPr/>
          <a:lstStyle/>
          <a:p>
            <a:r>
              <a:rPr lang="ru-RU" dirty="0"/>
              <a:t>Первый полет с мотором</a:t>
            </a:r>
          </a:p>
        </p:txBody>
      </p:sp>
      <p:sp>
        <p:nvSpPr>
          <p:cNvPr id="3" name="Объект 2">
            <a:extLst>
              <a:ext uri="{FF2B5EF4-FFF2-40B4-BE49-F238E27FC236}">
                <a16:creationId xmlns:a16="http://schemas.microsoft.com/office/drawing/2014/main" xmlns="" id="{FCD59D19-31C1-4AA5-A6C2-25A495763A16}"/>
              </a:ext>
            </a:extLst>
          </p:cNvPr>
          <p:cNvSpPr>
            <a:spLocks noGrp="1"/>
          </p:cNvSpPr>
          <p:nvPr>
            <p:ph idx="1"/>
          </p:nvPr>
        </p:nvSpPr>
        <p:spPr/>
        <p:txBody>
          <a:bodyPr>
            <a:normAutofit/>
          </a:bodyPr>
          <a:lstStyle/>
          <a:p>
            <a:pPr marL="0" indent="0">
              <a:buNone/>
            </a:pPr>
            <a:r>
              <a:rPr lang="ru-RU" sz="2400" dirty="0"/>
              <a:t>Первый летательный аппарат, оснащенный двигателем, поднялся в воздух именно 17 декабря 1903 года, и это был моторизированный планер </a:t>
            </a:r>
            <a:r>
              <a:rPr lang="ru-RU" sz="2400" dirty="0" err="1"/>
              <a:t>Орвилла</a:t>
            </a:r>
            <a:r>
              <a:rPr lang="ru-RU" sz="2400" dirty="0"/>
              <a:t> и </a:t>
            </a:r>
            <a:r>
              <a:rPr lang="ru-RU" sz="2400" dirty="0" err="1"/>
              <a:t>Уилбура</a:t>
            </a:r>
            <a:r>
              <a:rPr lang="ru-RU" sz="2400" dirty="0"/>
              <a:t> Райтов. Силовым агрегатом для </a:t>
            </a:r>
            <a:r>
              <a:rPr lang="ru-RU" sz="2400" dirty="0" err="1"/>
              <a:t>Flyer</a:t>
            </a:r>
            <a:r>
              <a:rPr lang="ru-RU" sz="2400" dirty="0"/>
              <a:t> стал двигатель внутреннего сгорания, созданный Райтами в сотрудничестве с механиком Чарльзом Тэйлором.</a:t>
            </a:r>
          </a:p>
        </p:txBody>
      </p:sp>
      <p:pic>
        <p:nvPicPr>
          <p:cNvPr id="4" name="Рисунок 3">
            <a:extLst>
              <a:ext uri="{FF2B5EF4-FFF2-40B4-BE49-F238E27FC236}">
                <a16:creationId xmlns:a16="http://schemas.microsoft.com/office/drawing/2014/main" xmlns="" id="{BE04BE62-B833-4C3B-B265-7F5472CC884F}"/>
              </a:ext>
            </a:extLst>
          </p:cNvPr>
          <p:cNvPicPr>
            <a:picLocks noChangeAspect="1"/>
          </p:cNvPicPr>
          <p:nvPr/>
        </p:nvPicPr>
        <p:blipFill>
          <a:blip r:embed="rId2"/>
          <a:stretch>
            <a:fillRect/>
          </a:stretch>
        </p:blipFill>
        <p:spPr>
          <a:xfrm>
            <a:off x="6621517" y="3169027"/>
            <a:ext cx="4295939" cy="3440174"/>
          </a:xfrm>
          <a:prstGeom prst="rect">
            <a:avLst/>
          </a:prstGeom>
        </p:spPr>
      </p:pic>
      <p:pic>
        <p:nvPicPr>
          <p:cNvPr id="5" name="Рисунок 4">
            <a:extLst>
              <a:ext uri="{FF2B5EF4-FFF2-40B4-BE49-F238E27FC236}">
                <a16:creationId xmlns:a16="http://schemas.microsoft.com/office/drawing/2014/main" xmlns="" id="{76695240-ADA3-4C5B-91C4-0670EE776AAC}"/>
              </a:ext>
            </a:extLst>
          </p:cNvPr>
          <p:cNvPicPr>
            <a:picLocks noChangeAspect="1"/>
          </p:cNvPicPr>
          <p:nvPr/>
        </p:nvPicPr>
        <p:blipFill>
          <a:blip r:embed="rId3"/>
          <a:stretch>
            <a:fillRect/>
          </a:stretch>
        </p:blipFill>
        <p:spPr>
          <a:xfrm>
            <a:off x="2401285" y="3281641"/>
            <a:ext cx="3495017" cy="3211234"/>
          </a:xfrm>
          <a:prstGeom prst="rect">
            <a:avLst/>
          </a:prstGeom>
        </p:spPr>
      </p:pic>
    </p:spTree>
    <p:extLst>
      <p:ext uri="{BB962C8B-B14F-4D97-AF65-F5344CB8AC3E}">
        <p14:creationId xmlns:p14="http://schemas.microsoft.com/office/powerpoint/2010/main" xmlns="" val="2708899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73E79EB-22FF-47F1-98C1-A1EF03BD5496}"/>
              </a:ext>
            </a:extLst>
          </p:cNvPr>
          <p:cNvSpPr>
            <a:spLocks noGrp="1"/>
          </p:cNvSpPr>
          <p:nvPr>
            <p:ph type="title"/>
          </p:nvPr>
        </p:nvSpPr>
        <p:spPr/>
        <p:txBody>
          <a:bodyPr/>
          <a:lstStyle/>
          <a:p>
            <a:r>
              <a:rPr lang="ru-RU" dirty="0"/>
              <a:t>Первый «настоящий» самолет</a:t>
            </a:r>
          </a:p>
        </p:txBody>
      </p:sp>
      <p:sp>
        <p:nvSpPr>
          <p:cNvPr id="3" name="Объект 2">
            <a:extLst>
              <a:ext uri="{FF2B5EF4-FFF2-40B4-BE49-F238E27FC236}">
                <a16:creationId xmlns:a16="http://schemas.microsoft.com/office/drawing/2014/main" xmlns="" id="{616F5EE1-AD76-492D-9B09-63D5E2580BF2}"/>
              </a:ext>
            </a:extLst>
          </p:cNvPr>
          <p:cNvSpPr>
            <a:spLocks noGrp="1"/>
          </p:cNvSpPr>
          <p:nvPr>
            <p:ph idx="1"/>
          </p:nvPr>
        </p:nvSpPr>
        <p:spPr>
          <a:xfrm>
            <a:off x="838200" y="1615638"/>
            <a:ext cx="10515600" cy="4351338"/>
          </a:xfrm>
        </p:spPr>
        <p:txBody>
          <a:bodyPr>
            <a:normAutofit/>
          </a:bodyPr>
          <a:lstStyle/>
          <a:p>
            <a:pPr marL="0" indent="0">
              <a:buNone/>
            </a:pPr>
            <a:r>
              <a:rPr lang="ru-RU" sz="2400" dirty="0"/>
              <a:t>23 октября 1906 года Альберто Сантос-</a:t>
            </a:r>
            <a:r>
              <a:rPr lang="ru-RU" sz="2400" dirty="0" err="1"/>
              <a:t>Дюмон</a:t>
            </a:r>
            <a:r>
              <a:rPr lang="ru-RU" sz="2400" dirty="0"/>
              <a:t> сделал то, что до него не получалось ни у кого, даже у братьев Райт. На своем самолете 14-bis, также известном как «Хищная птица», Сантос-</a:t>
            </a:r>
            <a:r>
              <a:rPr lang="ru-RU" sz="2400" dirty="0" err="1"/>
              <a:t>Дюмон</a:t>
            </a:r>
            <a:r>
              <a:rPr lang="ru-RU" sz="2400" dirty="0"/>
              <a:t> самостоятельно взлетел с ровной площадки, пролетел 60 метров, причем по дуге, совершив поворот, и успешно сел на собственное шасси. По сути, именно 14-bis был первым полноценный самолетом — в том понимании, которое принято в авиации сегодня.</a:t>
            </a:r>
          </a:p>
        </p:txBody>
      </p:sp>
      <p:pic>
        <p:nvPicPr>
          <p:cNvPr id="4" name="Рисунок 3">
            <a:extLst>
              <a:ext uri="{FF2B5EF4-FFF2-40B4-BE49-F238E27FC236}">
                <a16:creationId xmlns:a16="http://schemas.microsoft.com/office/drawing/2014/main" xmlns="" id="{0A016E15-7151-407F-B7B9-4B41EBDDD61F}"/>
              </a:ext>
            </a:extLst>
          </p:cNvPr>
          <p:cNvPicPr>
            <a:picLocks noChangeAspect="1"/>
          </p:cNvPicPr>
          <p:nvPr/>
        </p:nvPicPr>
        <p:blipFill>
          <a:blip r:embed="rId2"/>
          <a:stretch>
            <a:fillRect/>
          </a:stretch>
        </p:blipFill>
        <p:spPr>
          <a:xfrm>
            <a:off x="4099033" y="3761696"/>
            <a:ext cx="4695825" cy="2961331"/>
          </a:xfrm>
          <a:prstGeom prst="rect">
            <a:avLst/>
          </a:prstGeom>
        </p:spPr>
      </p:pic>
    </p:spTree>
    <p:extLst>
      <p:ext uri="{BB962C8B-B14F-4D97-AF65-F5344CB8AC3E}">
        <p14:creationId xmlns:p14="http://schemas.microsoft.com/office/powerpoint/2010/main" xmlns="" val="3604085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09A14CD-B97C-4DB7-8C5C-41F64A87EAD0}"/>
              </a:ext>
            </a:extLst>
          </p:cNvPr>
          <p:cNvSpPr>
            <a:spLocks noGrp="1"/>
          </p:cNvSpPr>
          <p:nvPr>
            <p:ph type="title"/>
          </p:nvPr>
        </p:nvSpPr>
        <p:spPr/>
        <p:txBody>
          <a:bodyPr/>
          <a:lstStyle/>
          <a:p>
            <a:r>
              <a:rPr lang="ru-RU" dirty="0"/>
              <a:t>Кто был первым?</a:t>
            </a:r>
          </a:p>
        </p:txBody>
      </p:sp>
      <p:sp>
        <p:nvSpPr>
          <p:cNvPr id="3" name="Объект 2">
            <a:extLst>
              <a:ext uri="{FF2B5EF4-FFF2-40B4-BE49-F238E27FC236}">
                <a16:creationId xmlns:a16="http://schemas.microsoft.com/office/drawing/2014/main" xmlns="" id="{7FBF6C9D-D9FB-4D9E-871D-D16AB24CDF4A}"/>
              </a:ext>
            </a:extLst>
          </p:cNvPr>
          <p:cNvSpPr>
            <a:spLocks noGrp="1"/>
          </p:cNvSpPr>
          <p:nvPr>
            <p:ph idx="1"/>
          </p:nvPr>
        </p:nvSpPr>
        <p:spPr>
          <a:xfrm>
            <a:off x="838200" y="1584107"/>
            <a:ext cx="10515600" cy="4351338"/>
          </a:xfrm>
        </p:spPr>
        <p:txBody>
          <a:bodyPr>
            <a:normAutofit/>
          </a:bodyPr>
          <a:lstStyle/>
          <a:p>
            <a:pPr marL="0" indent="0">
              <a:buNone/>
            </a:pPr>
            <a:r>
              <a:rPr lang="ru-RU" sz="2400" dirty="0"/>
              <a:t>Все они внесли свой вклад в авиастроение, и термин «изобретатель первого самолета» попросту некорректен — ни по отношению к Райтам, ни по отношению к Сантос-</a:t>
            </a:r>
            <a:r>
              <a:rPr lang="ru-RU" sz="2400" dirty="0" err="1"/>
              <a:t>Дюмону</a:t>
            </a:r>
            <a:r>
              <a:rPr lang="ru-RU" sz="2400" dirty="0"/>
              <a:t>, ни тем более к Можайскому. Всех их можно назвать «изобретателями самолета», и подобных им на самом деле было как минимум полсотни. И каждый оставил в истории свой неизгладимый след.</a:t>
            </a:r>
          </a:p>
        </p:txBody>
      </p:sp>
      <p:pic>
        <p:nvPicPr>
          <p:cNvPr id="4" name="Рисунок 3">
            <a:extLst>
              <a:ext uri="{FF2B5EF4-FFF2-40B4-BE49-F238E27FC236}">
                <a16:creationId xmlns:a16="http://schemas.microsoft.com/office/drawing/2014/main" xmlns="" id="{2B3D9CD8-E719-4053-89D5-7ED8AFDAC504}"/>
              </a:ext>
            </a:extLst>
          </p:cNvPr>
          <p:cNvPicPr>
            <a:picLocks noChangeAspect="1"/>
          </p:cNvPicPr>
          <p:nvPr/>
        </p:nvPicPr>
        <p:blipFill>
          <a:blip r:embed="rId2"/>
          <a:stretch>
            <a:fillRect/>
          </a:stretch>
        </p:blipFill>
        <p:spPr>
          <a:xfrm>
            <a:off x="3689131" y="3429000"/>
            <a:ext cx="5531398" cy="3313856"/>
          </a:xfrm>
          <a:prstGeom prst="rect">
            <a:avLst/>
          </a:prstGeom>
        </p:spPr>
      </p:pic>
    </p:spTree>
    <p:extLst>
      <p:ext uri="{BB962C8B-B14F-4D97-AF65-F5344CB8AC3E}">
        <p14:creationId xmlns:p14="http://schemas.microsoft.com/office/powerpoint/2010/main" xmlns="" val="1853127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059997D-D9FB-4AFB-8752-C67350D17D8F}"/>
              </a:ext>
            </a:extLst>
          </p:cNvPr>
          <p:cNvSpPr>
            <a:spLocks noGrp="1"/>
          </p:cNvSpPr>
          <p:nvPr>
            <p:ph type="title"/>
          </p:nvPr>
        </p:nvSpPr>
        <p:spPr/>
        <p:txBody>
          <a:bodyPr/>
          <a:lstStyle/>
          <a:p>
            <a:r>
              <a:rPr lang="ru-RU" dirty="0"/>
              <a:t>Развитие авиации</a:t>
            </a:r>
          </a:p>
        </p:txBody>
      </p:sp>
      <p:sp>
        <p:nvSpPr>
          <p:cNvPr id="3" name="Объект 2">
            <a:extLst>
              <a:ext uri="{FF2B5EF4-FFF2-40B4-BE49-F238E27FC236}">
                <a16:creationId xmlns:a16="http://schemas.microsoft.com/office/drawing/2014/main" xmlns="" id="{FCD59D19-31C1-4AA5-A6C2-25A495763A16}"/>
              </a:ext>
            </a:extLst>
          </p:cNvPr>
          <p:cNvSpPr>
            <a:spLocks noGrp="1"/>
          </p:cNvSpPr>
          <p:nvPr>
            <p:ph idx="1"/>
          </p:nvPr>
        </p:nvSpPr>
        <p:spPr>
          <a:xfrm>
            <a:off x="585952" y="1541846"/>
            <a:ext cx="10515600" cy="4351338"/>
          </a:xfrm>
        </p:spPr>
        <p:txBody>
          <a:bodyPr>
            <a:normAutofit/>
          </a:bodyPr>
          <a:lstStyle/>
          <a:p>
            <a:pPr marL="0" indent="0">
              <a:buNone/>
            </a:pPr>
            <a:r>
              <a:rPr lang="ru-RU" sz="2400" dirty="0"/>
              <a:t>В развитии мировой авиационной техники можно выделить несколько этапов.</a:t>
            </a:r>
          </a:p>
          <a:p>
            <a:r>
              <a:rPr lang="ru-RU" sz="2400" dirty="0"/>
              <a:t>Планеры</a:t>
            </a:r>
          </a:p>
          <a:p>
            <a:r>
              <a:rPr lang="ru-RU" sz="2400" dirty="0"/>
              <a:t>Аэропланы с паровым двигателем</a:t>
            </a:r>
          </a:p>
          <a:p>
            <a:r>
              <a:rPr lang="ru-RU" sz="2400" dirty="0"/>
              <a:t>Аэропланы с двигателями внутреннего сгорания</a:t>
            </a:r>
          </a:p>
          <a:p>
            <a:r>
              <a:rPr lang="ru-RU" sz="2400" dirty="0"/>
              <a:t>Самолеты</a:t>
            </a:r>
          </a:p>
          <a:p>
            <a:pPr marL="0" indent="0">
              <a:buNone/>
            </a:pPr>
            <a:endParaRPr lang="ru-RU" sz="2400" dirty="0"/>
          </a:p>
        </p:txBody>
      </p:sp>
      <p:pic>
        <p:nvPicPr>
          <p:cNvPr id="4" name="Рисунок 3">
            <a:extLst>
              <a:ext uri="{FF2B5EF4-FFF2-40B4-BE49-F238E27FC236}">
                <a16:creationId xmlns:a16="http://schemas.microsoft.com/office/drawing/2014/main" xmlns="" id="{088EA1C6-F86A-43F6-BE65-E35D7FBF28EB}"/>
              </a:ext>
            </a:extLst>
          </p:cNvPr>
          <p:cNvPicPr>
            <a:picLocks noChangeAspect="1"/>
          </p:cNvPicPr>
          <p:nvPr/>
        </p:nvPicPr>
        <p:blipFill>
          <a:blip r:embed="rId2" cstate="print"/>
          <a:stretch>
            <a:fillRect/>
          </a:stretch>
        </p:blipFill>
        <p:spPr>
          <a:xfrm>
            <a:off x="7646276" y="1995840"/>
            <a:ext cx="3030893" cy="4862160"/>
          </a:xfrm>
          <a:prstGeom prst="rect">
            <a:avLst/>
          </a:prstGeom>
        </p:spPr>
      </p:pic>
      <p:pic>
        <p:nvPicPr>
          <p:cNvPr id="5" name="Рисунок 4">
            <a:extLst>
              <a:ext uri="{FF2B5EF4-FFF2-40B4-BE49-F238E27FC236}">
                <a16:creationId xmlns:a16="http://schemas.microsoft.com/office/drawing/2014/main" xmlns="" id="{6CD7D836-2D96-42F7-BC83-CD43F5096FB3}"/>
              </a:ext>
            </a:extLst>
          </p:cNvPr>
          <p:cNvPicPr>
            <a:picLocks noChangeAspect="1"/>
          </p:cNvPicPr>
          <p:nvPr/>
        </p:nvPicPr>
        <p:blipFill>
          <a:blip r:embed="rId3" cstate="print"/>
          <a:stretch>
            <a:fillRect/>
          </a:stretch>
        </p:blipFill>
        <p:spPr>
          <a:xfrm>
            <a:off x="1514831" y="3794782"/>
            <a:ext cx="5168019" cy="3003331"/>
          </a:xfrm>
          <a:prstGeom prst="rect">
            <a:avLst/>
          </a:prstGeom>
        </p:spPr>
      </p:pic>
    </p:spTree>
    <p:extLst>
      <p:ext uri="{BB962C8B-B14F-4D97-AF65-F5344CB8AC3E}">
        <p14:creationId xmlns:p14="http://schemas.microsoft.com/office/powerpoint/2010/main" xmlns="" val="1998457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73E79EB-22FF-47F1-98C1-A1EF03BD5496}"/>
              </a:ext>
            </a:extLst>
          </p:cNvPr>
          <p:cNvSpPr>
            <a:spLocks noGrp="1"/>
          </p:cNvSpPr>
          <p:nvPr>
            <p:ph type="title"/>
          </p:nvPr>
        </p:nvSpPr>
        <p:spPr/>
        <p:txBody>
          <a:bodyPr/>
          <a:lstStyle/>
          <a:p>
            <a:r>
              <a:rPr lang="ru-RU" dirty="0"/>
              <a:t>Гражданская авиация</a:t>
            </a:r>
          </a:p>
        </p:txBody>
      </p:sp>
      <p:sp>
        <p:nvSpPr>
          <p:cNvPr id="3" name="Объект 2">
            <a:extLst>
              <a:ext uri="{FF2B5EF4-FFF2-40B4-BE49-F238E27FC236}">
                <a16:creationId xmlns:a16="http://schemas.microsoft.com/office/drawing/2014/main" xmlns="" id="{616F5EE1-AD76-492D-9B09-63D5E2580BF2}"/>
              </a:ext>
            </a:extLst>
          </p:cNvPr>
          <p:cNvSpPr>
            <a:spLocks noGrp="1"/>
          </p:cNvSpPr>
          <p:nvPr>
            <p:ph idx="1"/>
          </p:nvPr>
        </p:nvSpPr>
        <p:spPr/>
        <p:txBody>
          <a:bodyPr/>
          <a:lstStyle/>
          <a:p>
            <a:pPr marL="0" indent="0">
              <a:buNone/>
            </a:pPr>
            <a:r>
              <a:rPr lang="ru-RU" dirty="0"/>
              <a:t>Развитие гражданской авиации началось лишь в начале 20 века, когда общими усилиями России и некоторых стран Европы (Германия, Англия, Франция) удалось создать такие виды авиатехники, как пассажирско-грузовые дирижабли и самолеты.</a:t>
            </a:r>
          </a:p>
        </p:txBody>
      </p:sp>
      <p:pic>
        <p:nvPicPr>
          <p:cNvPr id="4" name="Рисунок 3">
            <a:extLst>
              <a:ext uri="{FF2B5EF4-FFF2-40B4-BE49-F238E27FC236}">
                <a16:creationId xmlns:a16="http://schemas.microsoft.com/office/drawing/2014/main" xmlns="" id="{2DA739F6-33E5-4026-8056-B11CB042DF73}"/>
              </a:ext>
            </a:extLst>
          </p:cNvPr>
          <p:cNvPicPr>
            <a:picLocks noChangeAspect="1"/>
          </p:cNvPicPr>
          <p:nvPr/>
        </p:nvPicPr>
        <p:blipFill>
          <a:blip r:embed="rId2"/>
          <a:stretch>
            <a:fillRect/>
          </a:stretch>
        </p:blipFill>
        <p:spPr>
          <a:xfrm>
            <a:off x="4177862" y="3429000"/>
            <a:ext cx="4379858" cy="3280912"/>
          </a:xfrm>
          <a:prstGeom prst="rect">
            <a:avLst/>
          </a:prstGeom>
        </p:spPr>
      </p:pic>
    </p:spTree>
    <p:extLst>
      <p:ext uri="{BB962C8B-B14F-4D97-AF65-F5344CB8AC3E}">
        <p14:creationId xmlns:p14="http://schemas.microsoft.com/office/powerpoint/2010/main" xmlns="" val="225424442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532</Words>
  <Application>Microsoft Office PowerPoint</Application>
  <PresentationFormat>Произвольный</PresentationFormat>
  <Paragraphs>21</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Из истории летательных аппаратов </vt:lpstr>
      <vt:lpstr>Слайд 2</vt:lpstr>
      <vt:lpstr>Первый планер и теория полета</vt:lpstr>
      <vt:lpstr>Первый патент на самолет и паровая модель</vt:lpstr>
      <vt:lpstr>Первый полет с мотором</vt:lpstr>
      <vt:lpstr>Первый «настоящий» самолет</vt:lpstr>
      <vt:lpstr>Кто был первым?</vt:lpstr>
      <vt:lpstr>Развитие авиации</vt:lpstr>
      <vt:lpstr>Гражданская авиация</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Методкабинет</cp:lastModifiedBy>
  <cp:revision>5</cp:revision>
  <dcterms:created xsi:type="dcterms:W3CDTF">2021-04-14T06:25:05Z</dcterms:created>
  <dcterms:modified xsi:type="dcterms:W3CDTF">2023-06-05T11:58:24Z</dcterms:modified>
</cp:coreProperties>
</file>