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sldIdLst>
    <p:sldId id="264" r:id="rId6"/>
    <p:sldId id="257" r:id="rId7"/>
    <p:sldId id="258" r:id="rId8"/>
    <p:sldId id="261" r:id="rId9"/>
    <p:sldId id="272" r:id="rId10"/>
    <p:sldId id="268" r:id="rId11"/>
    <p:sldId id="274" r:id="rId12"/>
    <p:sldId id="266" r:id="rId13"/>
    <p:sldId id="265" r:id="rId14"/>
    <p:sldId id="273" r:id="rId15"/>
    <p:sldId id="26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35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6AFE4-4ECE-487F-A9E3-2B64751A9A16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D9002-C7EC-4128-B48D-D96818841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1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6AFE4-4ECE-487F-A9E3-2B64751A9A16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D9002-C7EC-4128-B48D-D96818841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494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6AFE4-4ECE-487F-A9E3-2B64751A9A16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D9002-C7EC-4128-B48D-D96818841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8626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auto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3600" y="1498602"/>
            <a:ext cx="7010400" cy="3298825"/>
          </a:xfrm>
        </p:spPr>
        <p:txBody>
          <a:bodyPr rtlCol="0">
            <a:normAutofit/>
          </a:bodyPr>
          <a:lstStyle>
            <a:lvl1pPr algn="l" rtl="0">
              <a:lnSpc>
                <a:spcPct val="90000"/>
              </a:lnSpc>
              <a:defRPr sz="5400" cap="none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3600" y="4927600"/>
            <a:ext cx="7010400" cy="1244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33099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 baseline="0"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6F05FC7-2B8E-409D-848C-109CED0920CB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DA60BA0E-20D0-4E7C-B286-26C960A6788F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78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 bwMode="auto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4445000"/>
            <a:ext cx="7010400" cy="1930400"/>
          </a:xfrm>
        </p:spPr>
        <p:txBody>
          <a:bodyPr rtlCol="0" anchor="t">
            <a:normAutofit/>
          </a:bodyPr>
          <a:lstStyle>
            <a:lvl1pPr algn="l" rtl="0">
              <a:defRPr sz="5400" b="0" cap="none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2800" y="3124201"/>
            <a:ext cx="7010400" cy="1296987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 algn="l" rt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l" rtl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8884348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7600" y="1701800"/>
            <a:ext cx="4978400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9200" y="1701800"/>
            <a:ext cx="4978400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54A55CC-0A00-4078-B471-E82144E029E5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EB37DED6-D4C7-42EE-AB49-D2E39E64FDE4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838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21665" y="1608836"/>
            <a:ext cx="4974336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17600" y="2209800"/>
            <a:ext cx="4978400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03264" y="1608836"/>
            <a:ext cx="4974336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99200" y="2209800"/>
            <a:ext cx="4978400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929E139-3DCD-45B3-A256-BC4A45460039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EB37DED6-D4C7-42EE-AB49-D2E39E64FDE4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33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0E3CC68-AEAE-47A6-9F44-4FA6ECD045F6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EB37DED6-D4C7-42EE-AB49-D2E39E64FDE4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3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AF61297-96D5-47D9-A057-97E3A0064DBB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EB37DED6-D4C7-42EE-AB49-D2E39E64FDE4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41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962400" y="0"/>
            <a:ext cx="79248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1218987"/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1" y="1701800"/>
            <a:ext cx="3352800" cy="2844800"/>
          </a:xfrm>
        </p:spPr>
        <p:txBody>
          <a:bodyPr rtlCol="0" anchor="b">
            <a:normAutofit/>
          </a:bodyPr>
          <a:lstStyle>
            <a:lvl1pPr algn="l" rtl="0">
              <a:defRPr sz="2000" b="1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70401" y="482600"/>
            <a:ext cx="6807200" cy="58928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algn="l" rtl="0">
              <a:defRPr sz="1800"/>
            </a:lvl5pPr>
            <a:lvl6pPr algn="l" rtl="0">
              <a:defRPr sz="1800"/>
            </a:lvl6pPr>
            <a:lvl7pPr algn="l" rtl="0">
              <a:defRPr sz="1800"/>
            </a:lvl7pPr>
            <a:lvl8pPr algn="l" rtl="0">
              <a:defRPr sz="1800"/>
            </a:lvl8pPr>
            <a:lvl9pPr algn="l" rtl="0"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801" y="4648200"/>
            <a:ext cx="3352800" cy="17272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3A3AD06-A2F7-42F2-8394-5FE48A31B1CA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DFBB78A-01B4-41F2-96B0-677A4A282832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123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6AFE4-4ECE-487F-A9E3-2B64751A9A16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D9002-C7EC-4128-B48D-D96818841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0961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082801" y="0"/>
            <a:ext cx="80264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1218987"/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1" y="4800600"/>
            <a:ext cx="7315200" cy="762000"/>
          </a:xfrm>
        </p:spPr>
        <p:txBody>
          <a:bodyPr rtlCol="0" anchor="b">
            <a:normAutofit/>
          </a:bodyPr>
          <a:lstStyle>
            <a:lvl1pPr algn="l" rtl="0">
              <a:defRPr sz="2000" b="1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8401" y="279402"/>
            <a:ext cx="7315200" cy="4448175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800"/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3" indent="0" algn="l" rtl="0">
              <a:buNone/>
              <a:defRPr sz="2700"/>
            </a:lvl5pPr>
            <a:lvl6pPr marL="3047467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8401" y="5562600"/>
            <a:ext cx="7315200" cy="8128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DE9F9B5-42A6-4D3C-A117-7204DD0BD50D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DFBB78A-01B4-41F2-96B0-677A4A282832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28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5A54A38-064E-4FD3-ADDA-813D070CCDEC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591C5AD9-787D-40FA-8A4D-16A055B9AF81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194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55200" y="274639"/>
            <a:ext cx="1422400" cy="5897561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17600" y="274639"/>
            <a:ext cx="8534401" cy="5897561"/>
          </a:xfrm>
        </p:spPr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E96D35B-A72A-47CE-BC7F-8E47A98042F7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591C5AD9-787D-40FA-8A4D-16A055B9AF81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04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auto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3600" y="1498602"/>
            <a:ext cx="7010400" cy="3298825"/>
          </a:xfrm>
        </p:spPr>
        <p:txBody>
          <a:bodyPr rtlCol="0">
            <a:normAutofit/>
          </a:bodyPr>
          <a:lstStyle>
            <a:lvl1pPr algn="l" rtl="0">
              <a:lnSpc>
                <a:spcPct val="90000"/>
              </a:lnSpc>
              <a:defRPr sz="5400" cap="none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3600" y="4927600"/>
            <a:ext cx="7010400" cy="1244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5144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 baseline="0"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6F05FC7-2B8E-409D-848C-109CED0920CB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DA60BA0E-20D0-4E7C-B286-26C960A6788F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994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 bwMode="auto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4445000"/>
            <a:ext cx="7010400" cy="1930400"/>
          </a:xfrm>
        </p:spPr>
        <p:txBody>
          <a:bodyPr rtlCol="0" anchor="t">
            <a:normAutofit/>
          </a:bodyPr>
          <a:lstStyle>
            <a:lvl1pPr algn="l" rtl="0">
              <a:defRPr sz="5400" b="0" cap="none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2800" y="3124201"/>
            <a:ext cx="7010400" cy="1296987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 algn="l" rt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l" rtl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756940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7600" y="1701800"/>
            <a:ext cx="4978400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9200" y="1701800"/>
            <a:ext cx="4978400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54A55CC-0A00-4078-B471-E82144E029E5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EB37DED6-D4C7-42EE-AB49-D2E39E64FDE4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130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21665" y="1608836"/>
            <a:ext cx="4974336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17600" y="2209800"/>
            <a:ext cx="4978400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03264" y="1608836"/>
            <a:ext cx="4974336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99200" y="2209800"/>
            <a:ext cx="4978400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929E139-3DCD-45B3-A256-BC4A45460039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EB37DED6-D4C7-42EE-AB49-D2E39E64FDE4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4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0E3CC68-AEAE-47A6-9F44-4FA6ECD045F6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EB37DED6-D4C7-42EE-AB49-D2E39E64FDE4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06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AF61297-96D5-47D9-A057-97E3A0064DBB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EB37DED6-D4C7-42EE-AB49-D2E39E64FDE4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34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6AFE4-4ECE-487F-A9E3-2B64751A9A16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D9002-C7EC-4128-B48D-D96818841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976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962400" y="0"/>
            <a:ext cx="79248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1218987"/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1" y="1701800"/>
            <a:ext cx="3352800" cy="2844800"/>
          </a:xfrm>
        </p:spPr>
        <p:txBody>
          <a:bodyPr rtlCol="0" anchor="b">
            <a:normAutofit/>
          </a:bodyPr>
          <a:lstStyle>
            <a:lvl1pPr algn="l" rtl="0">
              <a:defRPr sz="2000" b="1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70401" y="482600"/>
            <a:ext cx="6807200" cy="58928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algn="l" rtl="0">
              <a:defRPr sz="1800"/>
            </a:lvl5pPr>
            <a:lvl6pPr algn="l" rtl="0">
              <a:defRPr sz="1800"/>
            </a:lvl6pPr>
            <a:lvl7pPr algn="l" rtl="0">
              <a:defRPr sz="1800"/>
            </a:lvl7pPr>
            <a:lvl8pPr algn="l" rtl="0">
              <a:defRPr sz="1800"/>
            </a:lvl8pPr>
            <a:lvl9pPr algn="l" rtl="0"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801" y="4648200"/>
            <a:ext cx="3352800" cy="17272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3A3AD06-A2F7-42F2-8394-5FE48A31B1CA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DFBB78A-01B4-41F2-96B0-677A4A282832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018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082801" y="0"/>
            <a:ext cx="80264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1218987"/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1" y="4800600"/>
            <a:ext cx="7315200" cy="762000"/>
          </a:xfrm>
        </p:spPr>
        <p:txBody>
          <a:bodyPr rtlCol="0" anchor="b">
            <a:normAutofit/>
          </a:bodyPr>
          <a:lstStyle>
            <a:lvl1pPr algn="l" rtl="0">
              <a:defRPr sz="2000" b="1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8401" y="279402"/>
            <a:ext cx="7315200" cy="4448175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800"/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3" indent="0" algn="l" rtl="0">
              <a:buNone/>
              <a:defRPr sz="2700"/>
            </a:lvl5pPr>
            <a:lvl6pPr marL="3047467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8401" y="5562600"/>
            <a:ext cx="7315200" cy="8128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DE9F9B5-42A6-4D3C-A117-7204DD0BD50D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DFBB78A-01B4-41F2-96B0-677A4A282832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834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5A54A38-064E-4FD3-ADDA-813D070CCDEC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591C5AD9-787D-40FA-8A4D-16A055B9AF81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933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55200" y="274639"/>
            <a:ext cx="1422400" cy="5897561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17600" y="274639"/>
            <a:ext cx="8534401" cy="5897561"/>
          </a:xfrm>
        </p:spPr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E96D35B-A72A-47CE-BC7F-8E47A98042F7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591C5AD9-787D-40FA-8A4D-16A055B9AF81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338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auto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3600" y="1498602"/>
            <a:ext cx="7010400" cy="3298825"/>
          </a:xfrm>
        </p:spPr>
        <p:txBody>
          <a:bodyPr rtlCol="0">
            <a:normAutofit/>
          </a:bodyPr>
          <a:lstStyle>
            <a:lvl1pPr algn="l" rtl="0">
              <a:lnSpc>
                <a:spcPct val="90000"/>
              </a:lnSpc>
              <a:defRPr sz="5400" cap="none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3600" y="4927600"/>
            <a:ext cx="7010400" cy="1244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73042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 baseline="0"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6F05FC7-2B8E-409D-848C-109CED0920CB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DA60BA0E-20D0-4E7C-B286-26C960A6788F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07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 bwMode="auto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4445000"/>
            <a:ext cx="7010400" cy="1930400"/>
          </a:xfrm>
        </p:spPr>
        <p:txBody>
          <a:bodyPr rtlCol="0" anchor="t">
            <a:normAutofit/>
          </a:bodyPr>
          <a:lstStyle>
            <a:lvl1pPr algn="l" rtl="0">
              <a:defRPr sz="5400" b="0" cap="none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2800" y="3124201"/>
            <a:ext cx="7010400" cy="1296987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 algn="l" rt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l" rtl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728587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7600" y="1701800"/>
            <a:ext cx="4978400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9200" y="1701800"/>
            <a:ext cx="4978400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54A55CC-0A00-4078-B471-E82144E029E5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EB37DED6-D4C7-42EE-AB49-D2E39E64FDE4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34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21665" y="1608836"/>
            <a:ext cx="4974336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17600" y="2209800"/>
            <a:ext cx="4978400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03264" y="1608836"/>
            <a:ext cx="4974336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99200" y="2209800"/>
            <a:ext cx="4978400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929E139-3DCD-45B3-A256-BC4A45460039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EB37DED6-D4C7-42EE-AB49-D2E39E64FDE4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47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0E3CC68-AEAE-47A6-9F44-4FA6ECD045F6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EB37DED6-D4C7-42EE-AB49-D2E39E64FDE4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353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6AFE4-4ECE-487F-A9E3-2B64751A9A16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D9002-C7EC-4128-B48D-D96818841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45012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AF61297-96D5-47D9-A057-97E3A0064DBB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EB37DED6-D4C7-42EE-AB49-D2E39E64FDE4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616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962400" y="0"/>
            <a:ext cx="79248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1218987"/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1" y="1701800"/>
            <a:ext cx="3352800" cy="2844800"/>
          </a:xfrm>
        </p:spPr>
        <p:txBody>
          <a:bodyPr rtlCol="0" anchor="b">
            <a:normAutofit/>
          </a:bodyPr>
          <a:lstStyle>
            <a:lvl1pPr algn="l" rtl="0">
              <a:defRPr sz="2000" b="1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70401" y="482600"/>
            <a:ext cx="6807200" cy="58928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algn="l" rtl="0">
              <a:defRPr sz="1800"/>
            </a:lvl5pPr>
            <a:lvl6pPr algn="l" rtl="0">
              <a:defRPr sz="1800"/>
            </a:lvl6pPr>
            <a:lvl7pPr algn="l" rtl="0">
              <a:defRPr sz="1800"/>
            </a:lvl7pPr>
            <a:lvl8pPr algn="l" rtl="0">
              <a:defRPr sz="1800"/>
            </a:lvl8pPr>
            <a:lvl9pPr algn="l" rtl="0"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801" y="4648200"/>
            <a:ext cx="3352800" cy="17272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3A3AD06-A2F7-42F2-8394-5FE48A31B1CA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DFBB78A-01B4-41F2-96B0-677A4A282832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67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082801" y="0"/>
            <a:ext cx="80264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1218987"/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1" y="4800600"/>
            <a:ext cx="7315200" cy="762000"/>
          </a:xfrm>
        </p:spPr>
        <p:txBody>
          <a:bodyPr rtlCol="0" anchor="b">
            <a:normAutofit/>
          </a:bodyPr>
          <a:lstStyle>
            <a:lvl1pPr algn="l" rtl="0">
              <a:defRPr sz="2000" b="1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8401" y="279402"/>
            <a:ext cx="7315200" cy="4448175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800"/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3" indent="0" algn="l" rtl="0">
              <a:buNone/>
              <a:defRPr sz="2700"/>
            </a:lvl5pPr>
            <a:lvl6pPr marL="3047467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8401" y="5562600"/>
            <a:ext cx="7315200" cy="8128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DE9F9B5-42A6-4D3C-A117-7204DD0BD50D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DFBB78A-01B4-41F2-96B0-677A4A282832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1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5A54A38-064E-4FD3-ADDA-813D070CCDEC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591C5AD9-787D-40FA-8A4D-16A055B9AF81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742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55200" y="274639"/>
            <a:ext cx="1422400" cy="5897561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17600" y="274639"/>
            <a:ext cx="8534401" cy="5897561"/>
          </a:xfrm>
        </p:spPr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E96D35B-A72A-47CE-BC7F-8E47A98042F7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591C5AD9-787D-40FA-8A4D-16A055B9AF81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102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auto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3600" y="1498602"/>
            <a:ext cx="7010400" cy="3298825"/>
          </a:xfrm>
        </p:spPr>
        <p:txBody>
          <a:bodyPr rtlCol="0">
            <a:normAutofit/>
          </a:bodyPr>
          <a:lstStyle>
            <a:lvl1pPr algn="l" rtl="0">
              <a:lnSpc>
                <a:spcPct val="90000"/>
              </a:lnSpc>
              <a:defRPr sz="5400" cap="none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3600" y="4927600"/>
            <a:ext cx="7010400" cy="1244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53492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 baseline="0"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6F05FC7-2B8E-409D-848C-109CED0920CB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DA60BA0E-20D0-4E7C-B286-26C960A6788F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132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 bwMode="auto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4445000"/>
            <a:ext cx="7010400" cy="1930400"/>
          </a:xfrm>
        </p:spPr>
        <p:txBody>
          <a:bodyPr rtlCol="0" anchor="t">
            <a:normAutofit/>
          </a:bodyPr>
          <a:lstStyle>
            <a:lvl1pPr algn="l" rtl="0">
              <a:defRPr sz="5400" b="0" cap="none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2800" y="3124201"/>
            <a:ext cx="7010400" cy="1296987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 algn="l" rt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l" rtl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384689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7600" y="1701800"/>
            <a:ext cx="4978400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9200" y="1701800"/>
            <a:ext cx="4978400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54A55CC-0A00-4078-B471-E82144E029E5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EB37DED6-D4C7-42EE-AB49-D2E39E64FDE4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21665" y="1608836"/>
            <a:ext cx="4974336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17600" y="2209800"/>
            <a:ext cx="4978400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03264" y="1608836"/>
            <a:ext cx="4974336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99200" y="2209800"/>
            <a:ext cx="4978400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929E139-3DCD-45B3-A256-BC4A45460039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EB37DED6-D4C7-42EE-AB49-D2E39E64FDE4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76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6AFE4-4ECE-487F-A9E3-2B64751A9A16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D9002-C7EC-4128-B48D-D96818841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65869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0E3CC68-AEAE-47A6-9F44-4FA6ECD045F6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EB37DED6-D4C7-42EE-AB49-D2E39E64FDE4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09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AF61297-96D5-47D9-A057-97E3A0064DBB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EB37DED6-D4C7-42EE-AB49-D2E39E64FDE4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190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962400" y="0"/>
            <a:ext cx="79248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1218987"/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1" y="1701800"/>
            <a:ext cx="3352800" cy="2844800"/>
          </a:xfrm>
        </p:spPr>
        <p:txBody>
          <a:bodyPr rtlCol="0" anchor="b">
            <a:normAutofit/>
          </a:bodyPr>
          <a:lstStyle>
            <a:lvl1pPr algn="l" rtl="0">
              <a:defRPr sz="2000" b="1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70401" y="482600"/>
            <a:ext cx="6807200" cy="58928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algn="l" rtl="0">
              <a:defRPr sz="1800"/>
            </a:lvl5pPr>
            <a:lvl6pPr algn="l" rtl="0">
              <a:defRPr sz="1800"/>
            </a:lvl6pPr>
            <a:lvl7pPr algn="l" rtl="0">
              <a:defRPr sz="1800"/>
            </a:lvl7pPr>
            <a:lvl8pPr algn="l" rtl="0">
              <a:defRPr sz="1800"/>
            </a:lvl8pPr>
            <a:lvl9pPr algn="l" rtl="0"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801" y="4648200"/>
            <a:ext cx="3352800" cy="17272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3A3AD06-A2F7-42F2-8394-5FE48A31B1CA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DFBB78A-01B4-41F2-96B0-677A4A282832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77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082801" y="0"/>
            <a:ext cx="80264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1218987"/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1" y="4800600"/>
            <a:ext cx="7315200" cy="762000"/>
          </a:xfrm>
        </p:spPr>
        <p:txBody>
          <a:bodyPr rtlCol="0" anchor="b">
            <a:normAutofit/>
          </a:bodyPr>
          <a:lstStyle>
            <a:lvl1pPr algn="l" rtl="0">
              <a:defRPr sz="2000" b="1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8401" y="279402"/>
            <a:ext cx="7315200" cy="4448175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800"/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3" indent="0" algn="l" rtl="0">
              <a:buNone/>
              <a:defRPr sz="2700"/>
            </a:lvl5pPr>
            <a:lvl6pPr marL="3047467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8401" y="5562600"/>
            <a:ext cx="7315200" cy="8128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DE9F9B5-42A6-4D3C-A117-7204DD0BD50D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DFBB78A-01B4-41F2-96B0-677A4A282832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27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5A54A38-064E-4FD3-ADDA-813D070CCDEC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591C5AD9-787D-40FA-8A4D-16A055B9AF81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16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55200" y="274639"/>
            <a:ext cx="1422400" cy="5897561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17600" y="274639"/>
            <a:ext cx="8534401" cy="5897561"/>
          </a:xfrm>
        </p:spPr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E96D35B-A72A-47CE-BC7F-8E47A98042F7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591C5AD9-787D-40FA-8A4D-16A055B9AF81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411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6AFE4-4ECE-487F-A9E3-2B64751A9A16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D9002-C7EC-4128-B48D-D96818841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28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6AFE4-4ECE-487F-A9E3-2B64751A9A16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D9002-C7EC-4128-B48D-D96818841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319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6AFE4-4ECE-487F-A9E3-2B64751A9A16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D9002-C7EC-4128-B48D-D96818841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859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6AFE4-4ECE-487F-A9E3-2B64751A9A16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D9002-C7EC-4128-B48D-D96818841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518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6AFE4-4ECE-487F-A9E3-2B64751A9A16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1D9002-C7EC-4128-B48D-D96818841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482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04801" y="0"/>
            <a:ext cx="115824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1218987"/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2" name="Заполнитель заголовка 1"/>
          <p:cNvSpPr>
            <a:spLocks noGrp="1"/>
          </p:cNvSpPr>
          <p:nvPr>
            <p:ph type="title"/>
          </p:nvPr>
        </p:nvSpPr>
        <p:spPr>
          <a:xfrm>
            <a:off x="1117600" y="76200"/>
            <a:ext cx="10160000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117600" y="1701800"/>
            <a:ext cx="10160000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117600" y="6400802"/>
            <a:ext cx="274320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defTabSz="1218987"/>
            <a:fld id="{40EAA6FA-49D8-40F0-9874-72AAFBF9C152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 defTabSz="1218987"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908861" y="6400802"/>
            <a:ext cx="621792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defTabSz="1218987"/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169795" y="6400802"/>
            <a:ext cx="110780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defTabSz="1218987"/>
            <a:fld id="{EB37DED6-D4C7-42EE-AB49-D2E39E64FDE4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 defTabSz="1218987"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600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04801" y="0"/>
            <a:ext cx="115824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1218987"/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2" name="Заполнитель заголовка 1"/>
          <p:cNvSpPr>
            <a:spLocks noGrp="1"/>
          </p:cNvSpPr>
          <p:nvPr>
            <p:ph type="title"/>
          </p:nvPr>
        </p:nvSpPr>
        <p:spPr>
          <a:xfrm>
            <a:off x="1117600" y="76200"/>
            <a:ext cx="10160000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117600" y="1701800"/>
            <a:ext cx="10160000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117600" y="6400802"/>
            <a:ext cx="274320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defTabSz="1218987"/>
            <a:fld id="{40EAA6FA-49D8-40F0-9874-72AAFBF9C152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 defTabSz="1218987"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908861" y="6400802"/>
            <a:ext cx="621792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defTabSz="1218987"/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169795" y="6400802"/>
            <a:ext cx="110780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defTabSz="1218987"/>
            <a:fld id="{EB37DED6-D4C7-42EE-AB49-D2E39E64FDE4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 defTabSz="1218987"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110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04801" y="0"/>
            <a:ext cx="115824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1218987"/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2" name="Заполнитель заголовка 1"/>
          <p:cNvSpPr>
            <a:spLocks noGrp="1"/>
          </p:cNvSpPr>
          <p:nvPr>
            <p:ph type="title"/>
          </p:nvPr>
        </p:nvSpPr>
        <p:spPr>
          <a:xfrm>
            <a:off x="1117600" y="76200"/>
            <a:ext cx="10160000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117600" y="1701800"/>
            <a:ext cx="10160000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117600" y="6400802"/>
            <a:ext cx="274320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defTabSz="1218987"/>
            <a:fld id="{40EAA6FA-49D8-40F0-9874-72AAFBF9C152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 defTabSz="1218987"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908861" y="6400802"/>
            <a:ext cx="621792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defTabSz="1218987"/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169795" y="6400802"/>
            <a:ext cx="110780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defTabSz="1218987"/>
            <a:fld id="{EB37DED6-D4C7-42EE-AB49-D2E39E64FDE4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 defTabSz="1218987"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734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04801" y="0"/>
            <a:ext cx="115824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1218987"/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2" name="Заполнитель заголовка 1"/>
          <p:cNvSpPr>
            <a:spLocks noGrp="1"/>
          </p:cNvSpPr>
          <p:nvPr>
            <p:ph type="title"/>
          </p:nvPr>
        </p:nvSpPr>
        <p:spPr>
          <a:xfrm>
            <a:off x="1117600" y="76200"/>
            <a:ext cx="10160000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117600" y="1701800"/>
            <a:ext cx="10160000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117600" y="6400802"/>
            <a:ext cx="274320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defTabSz="1218987"/>
            <a:fld id="{40EAA6FA-49D8-40F0-9874-72AAFBF9C152}" type="datetime1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 defTabSz="1218987"/>
              <a:t>13.06.2023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908861" y="6400802"/>
            <a:ext cx="621792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defTabSz="1218987"/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169795" y="6400802"/>
            <a:ext cx="110780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defTabSz="1218987"/>
            <a:fld id="{EB37DED6-D4C7-42EE-AB49-D2E39E64FDE4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 defTabSz="1218987"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476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7409" y="4005064"/>
            <a:ext cx="7055343" cy="2370336"/>
          </a:xfrm>
        </p:spPr>
        <p:txBody>
          <a:bodyPr rtlCol="0">
            <a:normAutofit/>
          </a:bodyPr>
          <a:lstStyle/>
          <a:p>
            <a:pPr rtl="0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47157" y="2759529"/>
            <a:ext cx="655592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 </a:t>
            </a:r>
            <a:r>
              <a:rPr lang="ru-RU" sz="2800" b="1" dirty="0"/>
              <a:t>«Именно то, как вы собираете, организуете </a:t>
            </a:r>
            <a:endParaRPr lang="ru-RU" sz="2800" b="1" dirty="0" smtClean="0"/>
          </a:p>
          <a:p>
            <a:r>
              <a:rPr lang="ru-RU" sz="2800" b="1" dirty="0" smtClean="0"/>
              <a:t>и </a:t>
            </a:r>
            <a:r>
              <a:rPr lang="ru-RU" sz="2800" b="1" dirty="0"/>
              <a:t>используете информацию, определяет, </a:t>
            </a:r>
            <a:endParaRPr lang="ru-RU" sz="2800" b="1" dirty="0" smtClean="0"/>
          </a:p>
          <a:p>
            <a:r>
              <a:rPr lang="ru-RU" sz="2800" b="1" dirty="0" smtClean="0"/>
              <a:t>победите </a:t>
            </a:r>
            <a:r>
              <a:rPr lang="ru-RU" sz="2800" b="1" dirty="0"/>
              <a:t>вы или проиграете</a:t>
            </a:r>
            <a:r>
              <a:rPr lang="ru-RU" sz="2800" b="1" dirty="0" smtClean="0"/>
              <a:t>».</a:t>
            </a:r>
          </a:p>
          <a:p>
            <a:r>
              <a:rPr lang="ru-RU" sz="2800" dirty="0" smtClean="0"/>
              <a:t> </a:t>
            </a:r>
            <a:r>
              <a:rPr lang="ru-RU" sz="2800" dirty="0"/>
              <a:t>Билл Гейтс </a:t>
            </a:r>
          </a:p>
        </p:txBody>
      </p:sp>
    </p:spTree>
    <p:extLst>
      <p:ext uri="{BB962C8B-B14F-4D97-AF65-F5344CB8AC3E}">
        <p14:creationId xmlns:p14="http://schemas.microsoft.com/office/powerpoint/2010/main" val="3129458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Возникновение неравенства в обществе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471" y="1975757"/>
            <a:ext cx="8621486" cy="2641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4781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857250" y="653143"/>
            <a:ext cx="5238750" cy="5519057"/>
          </a:xfrm>
        </p:spPr>
        <p:txBody>
          <a:bodyPr>
            <a:normAutofit fontScale="85000" lnSpcReduction="20000"/>
          </a:bodyPr>
          <a:lstStyle/>
          <a:p>
            <a:pPr marL="0" lvl="0" indent="0" algn="ctr"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один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ответа</a:t>
            </a:r>
          </a:p>
          <a:p>
            <a:pPr lvl="0"/>
            <a:r>
              <a:rPr lang="ru-RU" sz="2200" b="1" dirty="0" smtClean="0">
                <a:solidFill>
                  <a:srgbClr val="374C81"/>
                </a:solidFill>
              </a:rPr>
              <a:t> Данные методы </a:t>
            </a:r>
            <a:r>
              <a:rPr lang="ru-RU" sz="2200" b="1" dirty="0">
                <a:solidFill>
                  <a:srgbClr val="374C81"/>
                </a:solidFill>
              </a:rPr>
              <a:t>можно использовать при формулировании темы </a:t>
            </a:r>
            <a:r>
              <a:rPr lang="ru-RU" sz="2200" b="1" dirty="0" smtClean="0">
                <a:solidFill>
                  <a:srgbClr val="374C81"/>
                </a:solidFill>
              </a:rPr>
              <a:t>занятия.</a:t>
            </a:r>
            <a:endParaRPr lang="ru-RU" sz="2200" b="1" dirty="0">
              <a:solidFill>
                <a:srgbClr val="374C81"/>
              </a:solidFill>
            </a:endParaRPr>
          </a:p>
          <a:p>
            <a:pPr lvl="0"/>
            <a:r>
              <a:rPr lang="ru-RU" sz="2200" b="1" dirty="0" smtClean="0">
                <a:solidFill>
                  <a:srgbClr val="374C81"/>
                </a:solidFill>
              </a:rPr>
              <a:t> Данные приемы </a:t>
            </a:r>
            <a:r>
              <a:rPr lang="ru-RU" sz="2200" b="1" dirty="0">
                <a:solidFill>
                  <a:srgbClr val="374C81"/>
                </a:solidFill>
              </a:rPr>
              <a:t>можно использовать для мотивации обучающихся.</a:t>
            </a:r>
          </a:p>
          <a:p>
            <a:pPr lvl="0"/>
            <a:r>
              <a:rPr lang="ru-RU" sz="2200" b="1" dirty="0" smtClean="0">
                <a:solidFill>
                  <a:srgbClr val="374C81"/>
                </a:solidFill>
              </a:rPr>
              <a:t>Данные приемы </a:t>
            </a:r>
            <a:r>
              <a:rPr lang="ru-RU" sz="2200" b="1" dirty="0">
                <a:solidFill>
                  <a:srgbClr val="374C81"/>
                </a:solidFill>
              </a:rPr>
              <a:t>можно использовать при объяснении нового материала.</a:t>
            </a:r>
          </a:p>
          <a:p>
            <a:pPr lvl="0"/>
            <a:r>
              <a:rPr lang="ru-RU" sz="2200" b="1" dirty="0" smtClean="0">
                <a:solidFill>
                  <a:srgbClr val="374C81"/>
                </a:solidFill>
              </a:rPr>
              <a:t> Данные приемы </a:t>
            </a:r>
            <a:r>
              <a:rPr lang="ru-RU" sz="2200" b="1" dirty="0">
                <a:solidFill>
                  <a:srgbClr val="374C81"/>
                </a:solidFill>
              </a:rPr>
              <a:t>можно использовать при нахождении причинно-следственных связей.</a:t>
            </a:r>
          </a:p>
          <a:p>
            <a:pPr lvl="0"/>
            <a:r>
              <a:rPr lang="ru-RU" sz="2200" b="1" dirty="0" smtClean="0">
                <a:solidFill>
                  <a:srgbClr val="374C81"/>
                </a:solidFill>
              </a:rPr>
              <a:t>Данные приемы </a:t>
            </a:r>
            <a:r>
              <a:rPr lang="ru-RU" sz="2200" b="1" dirty="0">
                <a:solidFill>
                  <a:srgbClr val="374C81"/>
                </a:solidFill>
              </a:rPr>
              <a:t>можно использовать на этапе закрепления знаний</a:t>
            </a:r>
            <a:r>
              <a:rPr lang="ru-RU" sz="2200" b="1" dirty="0" smtClean="0">
                <a:solidFill>
                  <a:srgbClr val="374C81"/>
                </a:solidFill>
              </a:rPr>
              <a:t>.</a:t>
            </a:r>
          </a:p>
          <a:p>
            <a:pPr lvl="0"/>
            <a:r>
              <a:rPr lang="ru-RU" sz="2200" b="1" dirty="0" smtClean="0">
                <a:solidFill>
                  <a:srgbClr val="374C81"/>
                </a:solidFill>
              </a:rPr>
              <a:t>Данные приемы можно использовать на этапе рефлексии.</a:t>
            </a:r>
            <a:endParaRPr lang="ru-RU" sz="2200" b="1" dirty="0">
              <a:solidFill>
                <a:srgbClr val="374C81"/>
              </a:solidFill>
            </a:endParaRPr>
          </a:p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6306796" y="572568"/>
            <a:ext cx="4970804" cy="5599632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только один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ответа</a:t>
            </a: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580261" y="1999715"/>
            <a:ext cx="5084747" cy="2333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747" lvl="0" indent="-304747" defTabSz="1218987">
              <a:lnSpc>
                <a:spcPct val="95000"/>
              </a:lnSpc>
              <a:spcBef>
                <a:spcPts val="1866"/>
              </a:spcBef>
              <a:buSzPct val="100000"/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374C81"/>
                </a:solidFill>
              </a:rPr>
              <a:t> Данные </a:t>
            </a:r>
            <a:r>
              <a:rPr lang="ru-RU" sz="2400" b="1" dirty="0" err="1" smtClean="0">
                <a:solidFill>
                  <a:srgbClr val="374C81"/>
                </a:solidFill>
              </a:rPr>
              <a:t>премы</a:t>
            </a:r>
            <a:r>
              <a:rPr lang="ru-RU" sz="2400" b="1" dirty="0" smtClean="0">
                <a:solidFill>
                  <a:srgbClr val="374C81"/>
                </a:solidFill>
              </a:rPr>
              <a:t> </a:t>
            </a:r>
            <a:r>
              <a:rPr lang="ru-RU" sz="2400" b="1" dirty="0">
                <a:solidFill>
                  <a:srgbClr val="374C81"/>
                </a:solidFill>
              </a:rPr>
              <a:t>– это метод индукции.</a:t>
            </a:r>
          </a:p>
          <a:p>
            <a:pPr marL="304747" lvl="0" indent="-304747" defTabSz="1218987">
              <a:lnSpc>
                <a:spcPct val="95000"/>
              </a:lnSpc>
              <a:spcBef>
                <a:spcPts val="1866"/>
              </a:spcBef>
              <a:buSzPct val="100000"/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374C81"/>
                </a:solidFill>
              </a:rPr>
              <a:t> Данные приемы - это </a:t>
            </a:r>
            <a:r>
              <a:rPr lang="ru-RU" sz="2400" b="1" dirty="0">
                <a:solidFill>
                  <a:srgbClr val="374C81"/>
                </a:solidFill>
              </a:rPr>
              <a:t>метод дедукции.</a:t>
            </a:r>
          </a:p>
          <a:p>
            <a:pPr marL="304747" lvl="0" indent="-304747" defTabSz="1218987">
              <a:lnSpc>
                <a:spcPct val="95000"/>
              </a:lnSpc>
              <a:spcBef>
                <a:spcPts val="1866"/>
              </a:spcBef>
              <a:buSzPct val="100000"/>
              <a:buFont typeface="Arial" pitchFamily="34" charset="0"/>
              <a:buChar char="•"/>
            </a:pPr>
            <a:endParaRPr lang="ru-RU" sz="2400" dirty="0">
              <a:solidFill>
                <a:srgbClr val="374C8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480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an-Dzhanibek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907" y="272254"/>
            <a:ext cx="10241607" cy="607139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296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Объект 9" descr="Картинки по запросу &quot;средневековая живопись картины&quot;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331" y="1825625"/>
            <a:ext cx="4351338" cy="4351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Объект 10" descr="Буальи Cанкюлот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189" y="1825625"/>
            <a:ext cx="4641790" cy="44862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92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Причины Великой Российской революции</a:t>
            </a:r>
            <a:endParaRPr lang="ru-RU" dirty="0"/>
          </a:p>
        </p:txBody>
      </p:sp>
      <p:pic>
        <p:nvPicPr>
          <p:cNvPr id="13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579" y="1701799"/>
            <a:ext cx="5396592" cy="4796971"/>
          </a:xfrm>
        </p:spPr>
      </p:pic>
      <p:sp>
        <p:nvSpPr>
          <p:cNvPr id="8" name="Объект 7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/>
              <a:t>Политические и экономические противоречия обострились настолько, что в стране сложилась ситуация, предшествующая революции в России 1917 года. Кратко назовем основные события, приведшие к </a:t>
            </a:r>
            <a:r>
              <a:rPr lang="ru-RU" dirty="0" smtClean="0"/>
              <a:t>ней:  Участие </a:t>
            </a:r>
            <a:r>
              <a:rPr lang="ru-RU" dirty="0"/>
              <a:t>в войне полностью разрушило экономику страны, деморализовало армию, довело народ до бедственного состояния. Гражданское общество было расколото на два лагеря. Первый выступал за войну до самой победы, второй - против войны и за решение насущных </a:t>
            </a:r>
            <a:r>
              <a:rPr lang="ru-RU" dirty="0" smtClean="0"/>
              <a:t>проблем. Кризис </a:t>
            </a:r>
            <a:r>
              <a:rPr lang="ru-RU" dirty="0"/>
              <a:t>власти. Несостоятельность Николая II, неумение принимать ответственные решения, самостоятельно управлять огромной страной. Игнорирование основных вопросов, требующих незамедлительного действия - отказ от решения аграрных проблем, вопросов коррупции, кадровой государственной политики. Назначения министров, военачальников проводились по принципу родственных отношений и по протекциям, а не по деловым </a:t>
            </a:r>
            <a:r>
              <a:rPr lang="ru-RU" dirty="0" smtClean="0"/>
              <a:t>качествам. Глубокий </a:t>
            </a:r>
            <a:r>
              <a:rPr lang="ru-RU" dirty="0"/>
              <a:t>экономический кризис, сопровождающийся ростом цен, проблемы с поставкой продовольствия, транспортом, введение карточной системы, девальвация, обнищание </a:t>
            </a:r>
            <a:r>
              <a:rPr lang="ru-RU" dirty="0" smtClean="0"/>
              <a:t>народа. Все </a:t>
            </a:r>
            <a:r>
              <a:rPr lang="ru-RU" dirty="0"/>
              <a:t>эти проблемы и причины не существовали сами по себе, они были тесно взаимосвязаны и зачастую порождали одна другую.</a:t>
            </a:r>
          </a:p>
        </p:txBody>
      </p:sp>
    </p:spTree>
    <p:extLst>
      <p:ext uri="{BB962C8B-B14F-4D97-AF65-F5344CB8AC3E}">
        <p14:creationId xmlns:p14="http://schemas.microsoft.com/office/powerpoint/2010/main" val="202432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Советская школа психологии памяти и мышления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1" y="1481636"/>
            <a:ext cx="3783693" cy="3783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273" y="1502228"/>
            <a:ext cx="4274559" cy="2555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7169" y="1477735"/>
            <a:ext cx="2611706" cy="4008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636" y="3937227"/>
            <a:ext cx="3181832" cy="2819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9038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Ментальная карта</a:t>
            </a:r>
            <a:endParaRPr lang="ru-RU" dirty="0"/>
          </a:p>
        </p:txBody>
      </p:sp>
      <p:pic>
        <p:nvPicPr>
          <p:cNvPr id="1026" name="Picture 2" descr="http://aklc.com.vn/wp-content/uploads/2015/06/image002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9189" y="2261473"/>
            <a:ext cx="4976813" cy="3351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i="1" dirty="0"/>
              <a:t>Картирование мышления характерно для века </a:t>
            </a:r>
            <a:br>
              <a:rPr lang="ru-RU" b="1" i="1" dirty="0"/>
            </a:br>
            <a:r>
              <a:rPr lang="ru-RU" b="1" i="1" dirty="0"/>
              <a:t>космических исследований и компьютеризации так же, </a:t>
            </a:r>
            <a:br>
              <a:rPr lang="ru-RU" b="1" i="1" dirty="0"/>
            </a:br>
            <a:r>
              <a:rPr lang="ru-RU" b="1" i="1" dirty="0"/>
              <a:t>как линейно структурированные конспекты — для </a:t>
            </a:r>
            <a:br>
              <a:rPr lang="ru-RU" b="1" i="1" dirty="0"/>
            </a:br>
            <a:r>
              <a:rPr lang="ru-RU" b="1" i="1" dirty="0"/>
              <a:t>Средневековья и последующего века промышленности.</a:t>
            </a:r>
            <a:br>
              <a:rPr lang="ru-RU" b="1" i="1" dirty="0"/>
            </a:br>
            <a:endParaRPr lang="ru-RU" b="1" i="1" dirty="0" smtClean="0"/>
          </a:p>
          <a:p>
            <a:pPr marL="0" indent="0">
              <a:buNone/>
            </a:pPr>
            <a:r>
              <a:rPr lang="ru-RU" b="1" i="1" dirty="0" smtClean="0"/>
              <a:t>Тони </a:t>
            </a:r>
            <a:r>
              <a:rPr lang="ru-RU" b="1" i="1" dirty="0" err="1"/>
              <a:t>Бьюзен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2783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103" y="1705232"/>
            <a:ext cx="10231393" cy="4819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374C81"/>
                </a:solidFill>
              </a:rPr>
              <a:t>Причины Великой Российской революции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51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ic.academic.ru/pictures/sie/oktyab_vooruzh_voss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" r="4994"/>
          <a:stretch>
            <a:fillRect/>
          </a:stretch>
        </p:blipFill>
        <p:spPr bwMode="auto">
          <a:xfrm>
            <a:off x="309563" y="1248296"/>
            <a:ext cx="3555355" cy="467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litcey.ru/pars_docs/refs/102/101025/101025_html_5ed001b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7" b="8547"/>
          <a:stretch>
            <a:fillRect/>
          </a:stretch>
        </p:blipFill>
        <p:spPr bwMode="auto">
          <a:xfrm>
            <a:off x="3684443" y="1503673"/>
            <a:ext cx="316835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zakazatbanketonlain.ru/uploads/images/banket%20u%20avror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524" y="3785754"/>
            <a:ext cx="2712769" cy="2283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Картинки по запросу &quot;портрет ленина&quot;"/>
          <p:cNvSpPr>
            <a:spLocks noChangeAspect="1" noChangeArrowheads="1"/>
          </p:cNvSpPr>
          <p:nvPr/>
        </p:nvSpPr>
        <p:spPr bwMode="auto">
          <a:xfrm>
            <a:off x="157163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/>
            <a:endParaRPr lang="ru-RU" sz="2400">
              <a:solidFill>
                <a:srgbClr val="374C81"/>
              </a:solidFill>
            </a:endParaRPr>
          </a:p>
        </p:txBody>
      </p:sp>
      <p:pic>
        <p:nvPicPr>
          <p:cNvPr id="7" name="Рисунок 6" descr="https://nbrkomi.ru/images/3169/stat/min2/11762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9515" y="2359478"/>
            <a:ext cx="3057492" cy="2567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Картинки по запросу &quot;портрет Николая 2&quot;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169" y="1503673"/>
            <a:ext cx="2592705" cy="2186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Картинки по запросу &quot;плакат революция 1917&quot;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392" y="4065815"/>
            <a:ext cx="2301403" cy="28534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Картинки по запросу &quot;плакат революция 1917&quot;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3" y="3933056"/>
            <a:ext cx="2857500" cy="19888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Причины Великой Российской революции</a:t>
            </a:r>
            <a:endParaRPr lang="ru-RU" dirty="0"/>
          </a:p>
        </p:txBody>
      </p:sp>
      <p:pic>
        <p:nvPicPr>
          <p:cNvPr id="2050" name="Picture 2" descr="https://ic.pics.livejournal.com/aloban75/31446988/2145182/2145182_original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8069" y="4065815"/>
            <a:ext cx="2301738" cy="2720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611" y="2890158"/>
            <a:ext cx="1475031" cy="3469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477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1119188" y="1701800"/>
          <a:ext cx="10156358" cy="5472608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5078179"/>
                <a:gridCol w="5078179"/>
              </a:tblGrid>
              <a:tr h="5472608">
                <a:tc>
                  <a:txBody>
                    <a:bodyPr/>
                    <a:lstStyle/>
                    <a:p>
                      <a:r>
                        <a:rPr lang="ru-RU" sz="2400" b="0" i="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При достаточно больших объемах традиционный способ записи информации довольно сложно запомнить и воспроизвести;</a:t>
                      </a:r>
                      <a:r>
                        <a:rPr lang="ru-RU" dirty="0" smtClean="0"/>
                        <a:t/>
                      </a:r>
                      <a:br>
                        <a:rPr lang="ru-RU" dirty="0" smtClean="0"/>
                      </a:br>
                      <a:r>
                        <a:rPr lang="ru-RU" sz="2400" b="0" i="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Трудно выявить ключевые идеи;</a:t>
                      </a:r>
                      <a:r>
                        <a:rPr lang="ru-RU" dirty="0" smtClean="0"/>
                        <a:t/>
                      </a:r>
                      <a:br>
                        <a:rPr lang="ru-RU" dirty="0" smtClean="0"/>
                      </a:br>
                      <a:r>
                        <a:rPr lang="ru-RU" sz="2400" b="0" i="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Неэффективное использование времени при обработке информации;</a:t>
                      </a:r>
                      <a:r>
                        <a:rPr lang="ru-RU" dirty="0" smtClean="0"/>
                        <a:t/>
                      </a:r>
                      <a:br>
                        <a:rPr lang="ru-RU" dirty="0" smtClean="0"/>
                      </a:br>
                      <a:r>
                        <a:rPr lang="ru-RU" sz="2400" b="0" i="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Тяжело использовать творческий подход и нахождение новых решений при описании проблемы.</a:t>
                      </a:r>
                      <a:endParaRPr lang="ru-RU" dirty="0"/>
                    </a:p>
                  </a:txBody>
                  <a:tcPr marL="95453" marR="95453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0" i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1.Информацию записывать легче, быстрее и меньше по объему.</a:t>
                      </a:r>
                    </a:p>
                    <a:p>
                      <a:pPr algn="l"/>
                      <a:r>
                        <a:rPr lang="ru-RU" sz="2000" b="0" i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2. При чтении карты видно взаимосвязи в информационном блоке, структуру и логику.(Причинно-следственные связи)</a:t>
                      </a:r>
                    </a:p>
                    <a:p>
                      <a:pPr algn="l"/>
                      <a:r>
                        <a:rPr lang="ru-RU" sz="2000" b="0" i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3. При использовании ментальных карт человек развивает мышление (творческое и логическое), память и воображение.</a:t>
                      </a:r>
                    </a:p>
                    <a:p>
                      <a:pPr algn="l"/>
                      <a:r>
                        <a:rPr lang="ru-RU" sz="2000" b="0" i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4. При использовании ментальных карт мы задействуем творческие процессы и используем весь потенциал, так как используем оба полушария мозга.</a:t>
                      </a:r>
                    </a:p>
                    <a:p>
                      <a:pPr algn="l"/>
                      <a:r>
                        <a:rPr lang="ru-RU" sz="2000" b="0" i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5. Мы запоминаем информацию сразу, более качественно и в больших объемах</a:t>
                      </a:r>
                    </a:p>
                    <a:p>
                      <a:endParaRPr lang="ru-RU" sz="2000" dirty="0"/>
                    </a:p>
                  </a:txBody>
                  <a:tcPr marL="95453" marR="95453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415480" y="764704"/>
            <a:ext cx="4608512" cy="1008112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987"/>
            <a:r>
              <a:rPr lang="ru-RU" sz="2400" dirty="0">
                <a:solidFill>
                  <a:srgbClr val="FFFFFF"/>
                </a:solidFill>
              </a:rPr>
              <a:t>Линейная информация</a:t>
            </a:r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6456040" y="764704"/>
            <a:ext cx="4608512" cy="93610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987"/>
            <a:r>
              <a:rPr lang="ru-RU" sz="2400" dirty="0" err="1">
                <a:solidFill>
                  <a:srgbClr val="FFFFFF"/>
                </a:solidFill>
              </a:rPr>
              <a:t>Картрированная</a:t>
            </a:r>
            <a:r>
              <a:rPr lang="ru-RU" sz="2400" dirty="0">
                <a:solidFill>
                  <a:srgbClr val="FFFFFF"/>
                </a:solidFill>
              </a:rPr>
              <a:t> информация</a:t>
            </a:r>
          </a:p>
        </p:txBody>
      </p:sp>
    </p:spTree>
    <p:extLst>
      <p:ext uri="{BB962C8B-B14F-4D97-AF65-F5344CB8AC3E}">
        <p14:creationId xmlns:p14="http://schemas.microsoft.com/office/powerpoint/2010/main" val="3404953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Книги в формате 16 x 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9412013_TF02787940_TF02787940.potx" id="{BDCEC835-C025-45C0-8AD5-9D778732CF6A}" vid="{4E9A813A-BC9F-4772-8185-0F17D630CF68}"/>
    </a:ext>
  </a:extLst>
</a:theme>
</file>

<file path=ppt/theme/theme3.xml><?xml version="1.0" encoding="utf-8"?>
<a:theme xmlns:a="http://schemas.openxmlformats.org/drawingml/2006/main" name="1_Книги в формате 16 x 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9412013_TF02787940_TF02787940.potx" id="{BDCEC835-C025-45C0-8AD5-9D778732CF6A}" vid="{4E9A813A-BC9F-4772-8185-0F17D630CF68}"/>
    </a:ext>
  </a:extLst>
</a:theme>
</file>

<file path=ppt/theme/theme4.xml><?xml version="1.0" encoding="utf-8"?>
<a:theme xmlns:a="http://schemas.openxmlformats.org/drawingml/2006/main" name="2_Книги в формате 16 x 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9412013_TF02787940_TF02787940.potx" id="{BDCEC835-C025-45C0-8AD5-9D778732CF6A}" vid="{4E9A813A-BC9F-4772-8185-0F17D630CF68}"/>
    </a:ext>
  </a:extLst>
</a:theme>
</file>

<file path=ppt/theme/theme5.xml><?xml version="1.0" encoding="utf-8"?>
<a:theme xmlns:a="http://schemas.openxmlformats.org/drawingml/2006/main" name="3_Книги в формате 16 x 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9412013_TF02787940_TF02787940.potx" id="{BDCEC835-C025-45C0-8AD5-9D778732CF6A}" vid="{4E9A813A-BC9F-4772-8185-0F17D630CF6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</TotalTime>
  <Words>333</Words>
  <Application>Microsoft Office PowerPoint</Application>
  <PresentationFormat>Произвольный</PresentationFormat>
  <Paragraphs>32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Тема Office</vt:lpstr>
      <vt:lpstr>Книги в формате 16 x 9</vt:lpstr>
      <vt:lpstr>1_Книги в формате 16 x 9</vt:lpstr>
      <vt:lpstr>2_Книги в формате 16 x 9</vt:lpstr>
      <vt:lpstr>3_Книги в формате 16 x 9</vt:lpstr>
      <vt:lpstr> </vt:lpstr>
      <vt:lpstr>Презентация PowerPoint</vt:lpstr>
      <vt:lpstr>Презентация PowerPoint</vt:lpstr>
      <vt:lpstr>Причины Великой Российской революции</vt:lpstr>
      <vt:lpstr>Советская школа психологии памяти и мышления</vt:lpstr>
      <vt:lpstr>Ментальная карта</vt:lpstr>
      <vt:lpstr>Причины Великой Российской революции</vt:lpstr>
      <vt:lpstr>Причины Великой Российской революции</vt:lpstr>
      <vt:lpstr>Презентация PowerPoint</vt:lpstr>
      <vt:lpstr>Возникновение неравенства в обществе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ДОМС</cp:lastModifiedBy>
  <cp:revision>32</cp:revision>
  <dcterms:created xsi:type="dcterms:W3CDTF">2021-02-06T04:03:48Z</dcterms:created>
  <dcterms:modified xsi:type="dcterms:W3CDTF">2023-06-13T12:13:08Z</dcterms:modified>
</cp:coreProperties>
</file>