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86" r:id="rId4"/>
    <p:sldId id="259" r:id="rId5"/>
    <p:sldId id="260" r:id="rId6"/>
    <p:sldId id="282" r:id="rId7"/>
    <p:sldId id="261" r:id="rId8"/>
    <p:sldId id="262" r:id="rId9"/>
    <p:sldId id="263" r:id="rId10"/>
    <p:sldId id="264" r:id="rId11"/>
    <p:sldId id="265" r:id="rId12"/>
    <p:sldId id="266" r:id="rId13"/>
    <p:sldId id="267" r:id="rId14"/>
    <p:sldId id="268" r:id="rId15"/>
    <p:sldId id="271" r:id="rId16"/>
    <p:sldId id="283" r:id="rId17"/>
    <p:sldId id="284" r:id="rId18"/>
    <p:sldId id="285" r:id="rId19"/>
    <p:sldId id="269" r:id="rId20"/>
    <p:sldId id="280" r:id="rId21"/>
    <p:sldId id="276" r:id="rId22"/>
    <p:sldId id="277" r:id="rId23"/>
    <p:sldId id="279"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41" y="195"/>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p:spPr>
        <p:txBody>
          <a:bodyPr/>
          <a:lstStyle>
            <a:lvl1pPr algn="r">
              <a:defRPr sz="3600">
                <a:solidFill>
                  <a:schemeClr val="bg1"/>
                </a:solidFill>
              </a:defRPr>
            </a:lvl1pPr>
          </a:lstStyle>
          <a:p>
            <a:r>
              <a:rPr lang="ru-RU" smtClean="0"/>
              <a:t>Образец заголовка</a:t>
            </a:r>
            <a:endParaRPr lang="en-US"/>
          </a:p>
        </p:txBody>
      </p:sp>
      <p:sp>
        <p:nvSpPr>
          <p:cNvPr id="3075" name="Rectangle 3"/>
          <p:cNvSpPr>
            <a:spLocks noGrp="1" noChangeArrowheads="1"/>
          </p:cNvSpPr>
          <p:nvPr>
            <p:ph type="subTitle" idx="1"/>
          </p:nvPr>
        </p:nvSpPr>
        <p:spPr>
          <a:xfrm>
            <a:off x="990600" y="5867400"/>
            <a:ext cx="7772400" cy="533400"/>
          </a:xfrm>
        </p:spPr>
        <p:txBody>
          <a:bodyPr/>
          <a:lstStyle>
            <a:lvl1pPr marL="0" indent="0" algn="r">
              <a:buFontTx/>
              <a:buNone/>
              <a:defRPr sz="2400">
                <a:solidFill>
                  <a:schemeClr val="bg1"/>
                </a:solidFill>
              </a:defRPr>
            </a:lvl1pPr>
          </a:lstStyle>
          <a:p>
            <a:r>
              <a:rPr lang="ru-RU" smtClean="0"/>
              <a:t>Образец подзаголовка</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00800" y="1417638"/>
            <a:ext cx="1828800" cy="52117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1417638"/>
            <a:ext cx="5334000" cy="52117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itchFamily="34" charset="0"/>
        </a:defRPr>
      </a:lvl2pPr>
      <a:lvl3pPr algn="l" rtl="0" eaLnBrk="1" fontAlgn="base" hangingPunct="1">
        <a:spcBef>
          <a:spcPct val="0"/>
        </a:spcBef>
        <a:spcAft>
          <a:spcPct val="0"/>
        </a:spcAft>
        <a:defRPr sz="4400">
          <a:solidFill>
            <a:schemeClr val="tx1"/>
          </a:solidFill>
          <a:latin typeface="Microsoft Sans Serif" pitchFamily="34" charset="0"/>
        </a:defRPr>
      </a:lvl3pPr>
      <a:lvl4pPr algn="l" rtl="0" eaLnBrk="1" fontAlgn="base" hangingPunct="1">
        <a:spcBef>
          <a:spcPct val="0"/>
        </a:spcBef>
        <a:spcAft>
          <a:spcPct val="0"/>
        </a:spcAft>
        <a:defRPr sz="4400">
          <a:solidFill>
            <a:schemeClr val="tx1"/>
          </a:solidFill>
          <a:latin typeface="Microsoft Sans Serif" pitchFamily="34" charset="0"/>
        </a:defRPr>
      </a:lvl4pPr>
      <a:lvl5pPr algn="l" rtl="0" eaLnBrk="1" fontAlgn="base" hangingPunct="1">
        <a:spcBef>
          <a:spcPct val="0"/>
        </a:spcBef>
        <a:spcAft>
          <a:spcPct val="0"/>
        </a:spcAft>
        <a:defRPr sz="4400">
          <a:solidFill>
            <a:schemeClr val="tx1"/>
          </a:solidFill>
          <a:latin typeface="Microsoft Sans Serif" pitchFamily="34" charset="0"/>
        </a:defRPr>
      </a:lvl5pPr>
      <a:lvl6pPr marL="457200" algn="l" rtl="0" eaLnBrk="1" fontAlgn="base" hangingPunct="1">
        <a:spcBef>
          <a:spcPct val="0"/>
        </a:spcBef>
        <a:spcAft>
          <a:spcPct val="0"/>
        </a:spcAft>
        <a:defRPr sz="4400">
          <a:solidFill>
            <a:schemeClr val="tx1"/>
          </a:solidFill>
          <a:latin typeface="Microsoft Sans Serif" pitchFamily="34" charset="0"/>
        </a:defRPr>
      </a:lvl6pPr>
      <a:lvl7pPr marL="914400" algn="l" rtl="0" eaLnBrk="1" fontAlgn="base" hangingPunct="1">
        <a:spcBef>
          <a:spcPct val="0"/>
        </a:spcBef>
        <a:spcAft>
          <a:spcPct val="0"/>
        </a:spcAft>
        <a:defRPr sz="4400">
          <a:solidFill>
            <a:schemeClr val="tx1"/>
          </a:solidFill>
          <a:latin typeface="Microsoft Sans Serif" pitchFamily="34" charset="0"/>
        </a:defRPr>
      </a:lvl7pPr>
      <a:lvl8pPr marL="1371600" algn="l" rtl="0" eaLnBrk="1" fontAlgn="base" hangingPunct="1">
        <a:spcBef>
          <a:spcPct val="0"/>
        </a:spcBef>
        <a:spcAft>
          <a:spcPct val="0"/>
        </a:spcAft>
        <a:defRPr sz="4400">
          <a:solidFill>
            <a:schemeClr val="tx1"/>
          </a:solidFill>
          <a:latin typeface="Microsoft Sans Serif" pitchFamily="34" charset="0"/>
        </a:defRPr>
      </a:lvl8pPr>
      <a:lvl9pPr marL="1828800" algn="l" rtl="0" eaLnBrk="1" fontAlgn="base" hangingPunct="1">
        <a:spcBef>
          <a:spcPct val="0"/>
        </a:spcBef>
        <a:spcAft>
          <a:spcPct val="0"/>
        </a:spcAft>
        <a:defRPr sz="4400">
          <a:solidFill>
            <a:schemeClr val="tx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 y="357167"/>
            <a:ext cx="8458200" cy="1143008"/>
          </a:xfrm>
        </p:spPr>
        <p:txBody>
          <a:bodyPr>
            <a:normAutofit/>
          </a:bodyPr>
          <a:lstStyle/>
          <a:p>
            <a:pPr algn="ctr"/>
            <a:r>
              <a:rPr lang="en-US" sz="6000" dirty="0" smtClean="0">
                <a:solidFill>
                  <a:srgbClr val="0000FF"/>
                </a:solidFill>
                <a:latin typeface="Times New Roman" pitchFamily="18" charset="0"/>
                <a:cs typeface="Times New Roman" pitchFamily="18" charset="0"/>
              </a:rPr>
              <a:t>Computer in our life.</a:t>
            </a:r>
            <a:endParaRPr lang="ru-RU" sz="6000" dirty="0">
              <a:solidFill>
                <a:srgbClr val="0000FF"/>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990600" y="5072074"/>
            <a:ext cx="7772400" cy="1328726"/>
          </a:xfrm>
        </p:spPr>
        <p:txBody>
          <a:bodyPr/>
          <a:lstStyle/>
          <a:p>
            <a:r>
              <a:rPr lang="ru-RU" dirty="0" smtClean="0">
                <a:solidFill>
                  <a:srgbClr val="0000FF"/>
                </a:solidFill>
              </a:rPr>
              <a:t>Подготовила</a:t>
            </a:r>
          </a:p>
          <a:p>
            <a:r>
              <a:rPr lang="ru-RU" dirty="0" smtClean="0">
                <a:solidFill>
                  <a:srgbClr val="0000FF"/>
                </a:solidFill>
              </a:rPr>
              <a:t> учитель английского языка:</a:t>
            </a:r>
          </a:p>
          <a:p>
            <a:r>
              <a:rPr lang="ru-RU" dirty="0" smtClean="0">
                <a:solidFill>
                  <a:srgbClr val="0000FF"/>
                </a:solidFill>
              </a:rPr>
              <a:t> </a:t>
            </a:r>
            <a:r>
              <a:rPr lang="ru-RU" dirty="0" err="1" smtClean="0">
                <a:solidFill>
                  <a:srgbClr val="0000FF"/>
                </a:solidFill>
              </a:rPr>
              <a:t>Самчелеева</a:t>
            </a:r>
            <a:r>
              <a:rPr lang="ru-RU" dirty="0" smtClean="0">
                <a:solidFill>
                  <a:srgbClr val="0000FF"/>
                </a:solidFill>
              </a:rPr>
              <a:t> О.В.</a:t>
            </a:r>
            <a:endParaRPr lang="ru-RU" dirty="0">
              <a:solidFill>
                <a:srgbClr val="0000FF"/>
              </a:solidFill>
            </a:endParaRPr>
          </a:p>
        </p:txBody>
      </p:sp>
      <p:pic>
        <p:nvPicPr>
          <p:cNvPr id="4" name="Picture 2" descr="G:\ш2003\загружено.jpg"/>
          <p:cNvPicPr>
            <a:picLocks noChangeAspect="1" noChangeArrowheads="1"/>
          </p:cNvPicPr>
          <p:nvPr/>
        </p:nvPicPr>
        <p:blipFill>
          <a:blip r:embed="rId2"/>
          <a:srcRect/>
          <a:stretch>
            <a:fillRect/>
          </a:stretch>
        </p:blipFill>
        <p:spPr bwMode="auto">
          <a:xfrm>
            <a:off x="571472" y="1428737"/>
            <a:ext cx="7929618" cy="364333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735873" y="1428736"/>
            <a:ext cx="3765085" cy="769441"/>
          </a:xfrm>
          <a:prstGeom prst="rect">
            <a:avLst/>
          </a:prstGeom>
        </p:spPr>
        <p:txBody>
          <a:bodyPr wrap="square">
            <a:spAutoFit/>
          </a:bodyPr>
          <a:lstStyle/>
          <a:p>
            <a:r>
              <a:rPr lang="en-US" sz="4400" b="1" dirty="0" smtClean="0">
                <a:solidFill>
                  <a:srgbClr val="0000FF"/>
                </a:solidFill>
                <a:latin typeface="Times New Roman" pitchFamily="18" charset="0"/>
                <a:ea typeface="Times New Roman"/>
                <a:cs typeface="Times New Roman" pitchFamily="18" charset="0"/>
              </a:rPr>
              <a:t>Mobile phone</a:t>
            </a:r>
            <a:endParaRPr lang="ru-RU" sz="4400" dirty="0">
              <a:solidFill>
                <a:srgbClr val="0000FF"/>
              </a:solidFill>
              <a:latin typeface="Times New Roman" pitchFamily="18" charset="0"/>
              <a:cs typeface="Times New Roman" pitchFamily="18" charset="0"/>
            </a:endParaRPr>
          </a:p>
        </p:txBody>
      </p:sp>
      <p:pic>
        <p:nvPicPr>
          <p:cNvPr id="4" name="Picture 3" descr="C:\Users\Compplus\Desktop\ш2003\загружено (16).jpg"/>
          <p:cNvPicPr>
            <a:picLocks noChangeAspect="1" noChangeArrowheads="1"/>
          </p:cNvPicPr>
          <p:nvPr/>
        </p:nvPicPr>
        <p:blipFill>
          <a:blip r:embed="rId2"/>
          <a:srcRect/>
          <a:stretch>
            <a:fillRect/>
          </a:stretch>
        </p:blipFill>
        <p:spPr bwMode="auto">
          <a:xfrm>
            <a:off x="1071538" y="3214686"/>
            <a:ext cx="2175084" cy="2500330"/>
          </a:xfrm>
          <a:prstGeom prst="rect">
            <a:avLst/>
          </a:prstGeom>
          <a:noFill/>
        </p:spPr>
      </p:pic>
      <p:sp>
        <p:nvSpPr>
          <p:cNvPr id="5" name="Прямоугольник 4"/>
          <p:cNvSpPr/>
          <p:nvPr/>
        </p:nvSpPr>
        <p:spPr>
          <a:xfrm>
            <a:off x="4071934" y="3643314"/>
            <a:ext cx="3286148" cy="830997"/>
          </a:xfrm>
          <a:prstGeom prst="rect">
            <a:avLst/>
          </a:prstGeom>
        </p:spPr>
        <p:txBody>
          <a:bodyPr wrap="square">
            <a:spAutoFit/>
          </a:bodyPr>
          <a:lstStyle/>
          <a:p>
            <a:r>
              <a:rPr lang="en-US" sz="4800" b="1" dirty="0" smtClean="0">
                <a:solidFill>
                  <a:srgbClr val="0000FF"/>
                </a:solidFill>
                <a:latin typeface="Times New Roman" pitchFamily="18" charset="0"/>
                <a:ea typeface="Times New Roman"/>
                <a:cs typeface="Times New Roman" pitchFamily="18" charset="0"/>
              </a:rPr>
              <a:t>Dishwasher</a:t>
            </a:r>
            <a:endParaRPr lang="ru-RU" sz="4800" dirty="0">
              <a:solidFill>
                <a:srgbClr val="0000FF"/>
              </a:solidFill>
              <a:latin typeface="Times New Roman" pitchFamily="18" charset="0"/>
              <a:cs typeface="Times New Roman" pitchFamily="18" charset="0"/>
            </a:endParaRPr>
          </a:p>
        </p:txBody>
      </p:sp>
      <p:pic>
        <p:nvPicPr>
          <p:cNvPr id="1026" name="Picture 2" descr="G:\ш2003\загружено (3).jpg"/>
          <p:cNvPicPr>
            <a:picLocks noChangeAspect="1" noChangeArrowheads="1"/>
          </p:cNvPicPr>
          <p:nvPr/>
        </p:nvPicPr>
        <p:blipFill>
          <a:blip r:embed="rId3"/>
          <a:srcRect/>
          <a:stretch>
            <a:fillRect/>
          </a:stretch>
        </p:blipFill>
        <p:spPr bwMode="auto">
          <a:xfrm>
            <a:off x="857224" y="642918"/>
            <a:ext cx="2476517" cy="2286016"/>
          </a:xfrm>
          <a:prstGeom prst="rect">
            <a:avLst/>
          </a:prstGeom>
          <a:noFill/>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fade">
                                      <p:cBhvr>
                                        <p:cTn id="24"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Compplus\Desktop\ш2003\загружено (7).jpg"/>
          <p:cNvPicPr>
            <a:picLocks noChangeAspect="1" noChangeArrowheads="1"/>
          </p:cNvPicPr>
          <p:nvPr/>
        </p:nvPicPr>
        <p:blipFill>
          <a:blip r:embed="rId2"/>
          <a:srcRect/>
          <a:stretch>
            <a:fillRect/>
          </a:stretch>
        </p:blipFill>
        <p:spPr bwMode="auto">
          <a:xfrm>
            <a:off x="428595" y="785794"/>
            <a:ext cx="3195943" cy="2143140"/>
          </a:xfrm>
          <a:prstGeom prst="rect">
            <a:avLst/>
          </a:prstGeom>
          <a:noFill/>
        </p:spPr>
      </p:pic>
      <p:sp>
        <p:nvSpPr>
          <p:cNvPr id="3" name="Прямоугольник 2"/>
          <p:cNvSpPr/>
          <p:nvPr/>
        </p:nvSpPr>
        <p:spPr>
          <a:xfrm>
            <a:off x="3929058" y="1357298"/>
            <a:ext cx="4071966" cy="830997"/>
          </a:xfrm>
          <a:prstGeom prst="rect">
            <a:avLst/>
          </a:prstGeom>
        </p:spPr>
        <p:txBody>
          <a:bodyPr wrap="square">
            <a:spAutoFit/>
          </a:bodyPr>
          <a:lstStyle/>
          <a:p>
            <a:r>
              <a:rPr lang="en-US" sz="4800" b="1" dirty="0" smtClean="0">
                <a:solidFill>
                  <a:srgbClr val="0000FF"/>
                </a:solidFill>
                <a:latin typeface="Times New Roman" pitchFamily="18" charset="0"/>
                <a:ea typeface="Times New Roman"/>
                <a:cs typeface="Times New Roman" pitchFamily="18" charset="0"/>
              </a:rPr>
              <a:t>Fax machine</a:t>
            </a:r>
            <a:endParaRPr lang="ru-RU" sz="4800" dirty="0">
              <a:solidFill>
                <a:srgbClr val="0000FF"/>
              </a:solidFill>
              <a:latin typeface="Times New Roman" pitchFamily="18" charset="0"/>
              <a:cs typeface="Times New Roman" pitchFamily="18" charset="0"/>
            </a:endParaRPr>
          </a:p>
        </p:txBody>
      </p:sp>
      <p:pic>
        <p:nvPicPr>
          <p:cNvPr id="4" name="Picture 6" descr="C:\Users\Compplus\Desktop\ш2003\загружено (1).jpg"/>
          <p:cNvPicPr>
            <a:picLocks noChangeAspect="1" noChangeArrowheads="1"/>
          </p:cNvPicPr>
          <p:nvPr/>
        </p:nvPicPr>
        <p:blipFill>
          <a:blip r:embed="rId3"/>
          <a:srcRect/>
          <a:stretch>
            <a:fillRect/>
          </a:stretch>
        </p:blipFill>
        <p:spPr bwMode="auto">
          <a:xfrm>
            <a:off x="500034" y="3286124"/>
            <a:ext cx="3000396" cy="2357454"/>
          </a:xfrm>
          <a:prstGeom prst="rect">
            <a:avLst/>
          </a:prstGeom>
          <a:noFill/>
        </p:spPr>
      </p:pic>
      <p:sp>
        <p:nvSpPr>
          <p:cNvPr id="5" name="Прямоугольник 4"/>
          <p:cNvSpPr/>
          <p:nvPr/>
        </p:nvSpPr>
        <p:spPr>
          <a:xfrm>
            <a:off x="3934646" y="3643314"/>
            <a:ext cx="3637750" cy="830997"/>
          </a:xfrm>
          <a:prstGeom prst="rect">
            <a:avLst/>
          </a:prstGeom>
        </p:spPr>
        <p:txBody>
          <a:bodyPr wrap="square">
            <a:spAutoFit/>
          </a:bodyPr>
          <a:lstStyle/>
          <a:p>
            <a:r>
              <a:rPr lang="en-US" sz="4800" b="1" dirty="0" smtClean="0">
                <a:solidFill>
                  <a:srgbClr val="0000FF"/>
                </a:solidFill>
                <a:latin typeface="Times New Roman" pitchFamily="18" charset="0"/>
                <a:ea typeface="Times New Roman"/>
                <a:cs typeface="Times New Roman" pitchFamily="18" charset="0"/>
              </a:rPr>
              <a:t>Computer</a:t>
            </a:r>
            <a:endParaRPr lang="ru-RU" sz="4800" dirty="0">
              <a:solidFill>
                <a:srgbClr val="0000FF"/>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500042"/>
            <a:ext cx="8929718" cy="1015663"/>
          </a:xfrm>
          <a:prstGeom prst="rect">
            <a:avLst/>
          </a:prstGeom>
        </p:spPr>
        <p:txBody>
          <a:bodyPr wrap="square">
            <a:spAutoFit/>
          </a:bodyPr>
          <a:lstStyle/>
          <a:p>
            <a:pPr algn="ctr"/>
            <a:r>
              <a:rPr lang="ru-RU" sz="2400" b="1" dirty="0" smtClean="0">
                <a:solidFill>
                  <a:srgbClr val="0000FF"/>
                </a:solidFill>
                <a:latin typeface="Times New Roman" pitchFamily="18" charset="0"/>
                <a:cs typeface="Times New Roman" pitchFamily="18" charset="0"/>
              </a:rPr>
              <a:t>Развитие </a:t>
            </a:r>
            <a:r>
              <a:rPr lang="ru-RU" sz="2400" b="1" dirty="0" smtClean="0">
                <a:solidFill>
                  <a:srgbClr val="0000FF"/>
                </a:solidFill>
                <a:latin typeface="Times New Roman" pitchFamily="18" charset="0"/>
                <a:cs typeface="Times New Roman" pitchFamily="18" charset="0"/>
              </a:rPr>
              <a:t>навыков монологической речи</a:t>
            </a:r>
            <a:r>
              <a:rPr lang="ru-RU" sz="2400" b="1" dirty="0" smtClean="0">
                <a:solidFill>
                  <a:srgbClr val="0000FF"/>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dirty="0" smtClean="0"/>
              <a:t/>
            </a:r>
            <a:br>
              <a:rPr lang="ru-RU" dirty="0" smtClean="0"/>
            </a:br>
            <a:endParaRPr lang="ru-RU" dirty="0"/>
          </a:p>
        </p:txBody>
      </p:sp>
      <p:sp>
        <p:nvSpPr>
          <p:cNvPr id="2049" name="Rectangle 1"/>
          <p:cNvSpPr>
            <a:spLocks noChangeArrowheads="1"/>
          </p:cNvSpPr>
          <p:nvPr/>
        </p:nvSpPr>
        <p:spPr bwMode="auto">
          <a:xfrm>
            <a:off x="428596" y="1285861"/>
            <a:ext cx="807249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000" b="1" dirty="0" smtClean="0">
                <a:solidFill>
                  <a:srgbClr val="0000FF"/>
                </a:solidFill>
                <a:latin typeface="Times New Roman" pitchFamily="18" charset="0"/>
                <a:cs typeface="Times New Roman" pitchFamily="18" charset="0"/>
              </a:rPr>
              <a:t>1. What can you tell us about computers?</a:t>
            </a:r>
            <a:br>
              <a:rPr lang="en-US" sz="2000" b="1" dirty="0" smtClean="0">
                <a:solidFill>
                  <a:srgbClr val="0000FF"/>
                </a:solidFill>
                <a:latin typeface="Times New Roman" pitchFamily="18" charset="0"/>
                <a:cs typeface="Times New Roman" pitchFamily="18" charset="0"/>
              </a:rPr>
            </a:br>
            <a:r>
              <a:rPr lang="en-US" sz="2000" b="1" dirty="0" smtClean="0">
                <a:solidFill>
                  <a:srgbClr val="0000FF"/>
                </a:solidFill>
                <a:latin typeface="Times New Roman" pitchFamily="18" charset="0"/>
                <a:cs typeface="Times New Roman" pitchFamily="18" charset="0"/>
              </a:rPr>
              <a:t/>
            </a:r>
            <a:br>
              <a:rPr lang="en-US" sz="2000" b="1" dirty="0" smtClean="0">
                <a:solidFill>
                  <a:srgbClr val="0000FF"/>
                </a:solidFill>
                <a:latin typeface="Times New Roman" pitchFamily="18" charset="0"/>
                <a:cs typeface="Times New Roman" pitchFamily="18" charset="0"/>
              </a:rPr>
            </a:br>
            <a:r>
              <a:rPr lang="en-US" sz="2000" b="1" dirty="0" smtClean="0">
                <a:solidFill>
                  <a:srgbClr val="0000FF"/>
                </a:solidFill>
                <a:latin typeface="Times New Roman" pitchFamily="18" charset="0"/>
                <a:cs typeface="Times New Roman" pitchFamily="18" charset="0"/>
              </a:rPr>
              <a:t>P 1: 50 years ago people hadn’t even heard of computers, and today we cannot imagine life without them. Computer technology is the fastest- growing industry in the world. Computer revolution is changing our life and our language, too. We are constantly making up words giving new meanings to old ones.</a:t>
            </a:r>
            <a:endParaRPr lang="ru-RU" sz="2000" b="1" dirty="0" smtClean="0">
              <a:solidFill>
                <a:srgbClr val="0000FF"/>
              </a:solidFill>
              <a:latin typeface="Times New Roman" pitchFamily="18" charset="0"/>
              <a:cs typeface="Times New Roman" pitchFamily="18" charset="0"/>
            </a:endParaRPr>
          </a:p>
          <a:p>
            <a:pPr lvl="0" eaLnBrk="0" fontAlgn="base" hangingPunct="0">
              <a:spcBef>
                <a:spcPct val="0"/>
              </a:spcBef>
              <a:spcAft>
                <a:spcPct val="0"/>
              </a:spcAft>
            </a:pPr>
            <a:endParaRPr lang="ru-RU" sz="2000" b="1" dirty="0" smtClean="0">
              <a:solidFill>
                <a:srgbClr val="0000FF"/>
              </a:solidFill>
              <a:latin typeface="Times New Roman" pitchFamily="18" charset="0"/>
              <a:cs typeface="Times New Roman" pitchFamily="18" charset="0"/>
            </a:endParaRPr>
          </a:p>
          <a:p>
            <a:pPr lvl="0" eaLnBrk="0" fontAlgn="base" hangingPunct="0">
              <a:spcBef>
                <a:spcPct val="0"/>
              </a:spcBef>
              <a:spcAft>
                <a:spcPct val="0"/>
              </a:spcAft>
            </a:pPr>
            <a:r>
              <a:rPr lang="en-US" sz="2000" b="1" dirty="0" smtClean="0">
                <a:solidFill>
                  <a:srgbClr val="0000FF"/>
                </a:solidFill>
                <a:latin typeface="Times New Roman" pitchFamily="18" charset="0"/>
                <a:cs typeface="Times New Roman" pitchFamily="18" charset="0"/>
              </a:rPr>
              <a:t>P 2: </a:t>
            </a:r>
            <a:r>
              <a:rPr lang="ru-RU" sz="2000" b="1" dirty="0" smtClean="0">
                <a:solidFill>
                  <a:srgbClr val="0000FF"/>
                </a:solidFill>
                <a:latin typeface="Times New Roman" pitchFamily="18" charset="0"/>
                <a:cs typeface="Times New Roman" pitchFamily="18" charset="0"/>
              </a:rPr>
              <a:t>С</a:t>
            </a:r>
            <a:r>
              <a:rPr lang="en-US" sz="2000" b="1" dirty="0" err="1" smtClean="0">
                <a:solidFill>
                  <a:srgbClr val="0000FF"/>
                </a:solidFill>
                <a:latin typeface="Times New Roman" pitchFamily="18" charset="0"/>
                <a:cs typeface="Times New Roman" pitchFamily="18" charset="0"/>
              </a:rPr>
              <a:t>omputers</a:t>
            </a:r>
            <a:r>
              <a:rPr lang="en-US" sz="2000" b="1" dirty="0" smtClean="0">
                <a:solidFill>
                  <a:srgbClr val="0000FF"/>
                </a:solidFill>
                <a:latin typeface="Times New Roman" pitchFamily="18" charset="0"/>
                <a:cs typeface="Times New Roman" pitchFamily="18" charset="0"/>
              </a:rPr>
              <a:t> help people to do many things they couldn’t do alone. Bankers use them to keep track of money. Computers help companies to keep records, doctors- to treat sick people, and scientists - to solve problems.</a:t>
            </a:r>
            <a:br>
              <a:rPr lang="en-US" sz="2000" b="1" dirty="0" smtClean="0">
                <a:solidFill>
                  <a:srgbClr val="0000FF"/>
                </a:solidFill>
                <a:latin typeface="Times New Roman" pitchFamily="18" charset="0"/>
                <a:cs typeface="Times New Roman" pitchFamily="18" charset="0"/>
              </a:rPr>
            </a:br>
            <a:r>
              <a:rPr lang="en-US" sz="2000" b="1" dirty="0" smtClean="0">
                <a:solidFill>
                  <a:srgbClr val="0000FF"/>
                </a:solidFill>
                <a:latin typeface="Times New Roman" pitchFamily="18" charset="0"/>
                <a:cs typeface="Times New Roman" pitchFamily="18" charset="0"/>
              </a:rPr>
              <a:t/>
            </a:r>
            <a:br>
              <a:rPr lang="en-US" sz="2000" b="1" dirty="0" smtClean="0">
                <a:solidFill>
                  <a:srgbClr val="0000FF"/>
                </a:solidFill>
                <a:latin typeface="Times New Roman" pitchFamily="18" charset="0"/>
                <a:cs typeface="Times New Roman" pitchFamily="18" charset="0"/>
              </a:rPr>
            </a:br>
            <a:r>
              <a:rPr lang="en-US" sz="2000" b="1" dirty="0" smtClean="0">
                <a:solidFill>
                  <a:srgbClr val="0000FF"/>
                </a:solidFill>
                <a:latin typeface="Times New Roman" pitchFamily="18" charset="0"/>
                <a:cs typeface="Times New Roman" pitchFamily="18" charset="0"/>
              </a:rPr>
              <a:t>P 3: The computer is a very useful thing. Like any tool, it helps people to do things better. Computers are fast and accurate. Compared to people, computers are not so intelligent .They are </a:t>
            </a:r>
            <a:r>
              <a:rPr lang="en-US" sz="2000" b="1" dirty="0" err="1" smtClean="0">
                <a:solidFill>
                  <a:srgbClr val="0000FF"/>
                </a:solidFill>
                <a:latin typeface="Times New Roman" pitchFamily="18" charset="0"/>
                <a:cs typeface="Times New Roman" pitchFamily="18" charset="0"/>
              </a:rPr>
              <a:t>mahines</a:t>
            </a:r>
            <a:r>
              <a:rPr lang="en-US" sz="2000" b="1" dirty="0" smtClean="0">
                <a:solidFill>
                  <a:srgbClr val="0000FF"/>
                </a:solidFill>
                <a:latin typeface="Times New Roman" pitchFamily="18" charset="0"/>
                <a:cs typeface="Times New Roman" pitchFamily="18" charset="0"/>
              </a:rPr>
              <a:t> that will do only what they are told to. It is people who decide which facts to put into the computer.</a:t>
            </a:r>
            <a:r>
              <a:rPr lang="ru-RU" sz="2000" b="1" dirty="0" smtClean="0">
                <a:solidFill>
                  <a:srgbClr val="0000FF"/>
                </a:solidFill>
                <a:latin typeface="Times New Roman" pitchFamily="18" charset="0"/>
                <a:cs typeface="Times New Roman" pitchFamily="18" charset="0"/>
              </a:rPr>
              <a:t> </a:t>
            </a:r>
            <a:endParaRPr lang="en-US" sz="2000" b="1"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214282" y="642918"/>
            <a:ext cx="835824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61135"/>
                </a:solidFill>
                <a:effectLst/>
                <a:latin typeface="Calibri"/>
                <a:ea typeface="Times New Roman" pitchFamily="18" charset="0"/>
                <a:cs typeface="Times New Roman" pitchFamily="18" charset="0"/>
              </a:rPr>
              <a:t> </a:t>
            </a:r>
            <a:r>
              <a:rPr kumimoji="0" lang="en-US" sz="20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P 4</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Computers appeared in people’s life not long ago. In the middle of the 20</a:t>
            </a:r>
            <a:r>
              <a:rPr kumimoji="0" lang="en-US" sz="2000" b="0" i="0" u="none" strike="noStrike" cap="none" normalizeH="0" baseline="30000" dirty="0" smtClean="0">
                <a:ln>
                  <a:noFill/>
                </a:ln>
                <a:solidFill>
                  <a:srgbClr val="0000FF"/>
                </a:solidFill>
                <a:effectLst/>
                <a:latin typeface="Times New Roman" pitchFamily="18" charset="0"/>
                <a:ea typeface="Times New Roman" pitchFamily="18" charset="0"/>
                <a:cs typeface="Times New Roman" pitchFamily="18" charset="0"/>
              </a:rPr>
              <a:t>th</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century common people had no idea about them. In 1951 the first commercially available computer was introduced. In 1975 personal computers appeared.</a:t>
            </a:r>
            <a:endParaRPr kumimoji="0" lang="ru-RU" sz="12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It is hard to imagine modern life without computers. The sphere of their application is very wide. Most offices are equipped with computers to make calculations and work with documentation. Surgical operations which were not previously possible are performed thanks to computer technologies. Technologies are also used in modern education both by students and teachers.</a:t>
            </a:r>
            <a:endParaRPr kumimoji="0" lang="ru-RU" sz="12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P5:</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Teenagers use computers for many purposes. Firstly, they play computer games, watch cartoons and films. Secondly, they do school tasks, read books and find various information on the Internet.</a:t>
            </a:r>
            <a:endParaRPr kumimoji="0" lang="ru-RU" sz="12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  new trend is communicating online. </a:t>
            </a:r>
            <a:r>
              <a:rPr lang="en-US" dirty="0" smtClean="0">
                <a:solidFill>
                  <a:srgbClr val="0000FF"/>
                </a:solidFill>
                <a:latin typeface="Times New Roman" pitchFamily="18" charset="0"/>
                <a:cs typeface="Times New Roman" pitchFamily="18" charset="0"/>
              </a:rPr>
              <a:t>Such applications as Skype give an opportunity to talk to people who may be very far away in real time. </a:t>
            </a:r>
            <a:endParaRPr kumimoji="0" lang="ru-RU" sz="12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P 6:</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I have a computer at home. I can use and operate it quite well. I can make my own pictures, I play games, for example, The Great Battle and Counterstrike, I write letters to my e-mail friend (his nick is Theo) and I can make some programs in Q Basic! I hope I will be able to do some other things in the future</a:t>
            </a:r>
            <a:endParaRPr kumimoji="0" lang="en-US" sz="3200" b="0" i="0" u="none" strike="noStrike" cap="none" normalizeH="0" baseline="0" dirty="0" smtClean="0">
              <a:ln>
                <a:noFill/>
              </a:ln>
              <a:solidFill>
                <a:srgbClr val="0000FF"/>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357167"/>
            <a:ext cx="7929618" cy="5632311"/>
          </a:xfrm>
          <a:prstGeom prst="rect">
            <a:avLst/>
          </a:prstGeom>
        </p:spPr>
        <p:txBody>
          <a:bodyPr wrap="square">
            <a:spAutoFit/>
          </a:bodyPr>
          <a:lstStyle/>
          <a:p>
            <a:r>
              <a:rPr lang="ru-RU" sz="2400" b="1" dirty="0" smtClean="0">
                <a:solidFill>
                  <a:srgbClr val="0000FF"/>
                </a:solidFill>
                <a:latin typeface="Times New Roman" pitchFamily="18" charset="0"/>
                <a:cs typeface="Times New Roman" pitchFamily="18" charset="0"/>
              </a:rPr>
              <a:t>		</a:t>
            </a:r>
            <a:r>
              <a:rPr lang="ru-RU" sz="2400" b="1" dirty="0">
                <a:solidFill>
                  <a:srgbClr val="0000FF"/>
                </a:solidFill>
              </a:rPr>
              <a:t>Активизация навыков устной речи.</a:t>
            </a:r>
            <a:r>
              <a:rPr lang="en-US" sz="2400" b="1" dirty="0" smtClean="0">
                <a:solidFill>
                  <a:srgbClr val="0000FF"/>
                </a:solidFill>
                <a:latin typeface="Times New Roman" pitchFamily="18" charset="0"/>
                <a:cs typeface="Times New Roman" pitchFamily="18" charset="0"/>
              </a:rPr>
              <a:t/>
            </a:r>
            <a:br>
              <a:rPr lang="en-US" sz="2400" b="1"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1.</a:t>
            </a:r>
            <a:r>
              <a:rPr lang="ru-RU" sz="2400" dirty="0" smtClean="0">
                <a:solidFill>
                  <a:srgbClr val="0000FF"/>
                </a:solidFill>
                <a:latin typeface="Times New Roman" pitchFamily="18" charset="0"/>
                <a:cs typeface="Times New Roman" pitchFamily="18" charset="0"/>
              </a:rPr>
              <a:t>у</a:t>
            </a:r>
            <a:r>
              <a:rPr lang="en-US" sz="2400" dirty="0" smtClean="0">
                <a:solidFill>
                  <a:srgbClr val="0000FF"/>
                </a:solidFill>
                <a:latin typeface="Times New Roman" pitchFamily="18" charset="0"/>
                <a:cs typeface="Times New Roman" pitchFamily="18" charset="0"/>
              </a:rPr>
              <a:t>.76,</a:t>
            </a:r>
            <a:r>
              <a:rPr lang="ru-RU" sz="2400" dirty="0" smtClean="0">
                <a:solidFill>
                  <a:srgbClr val="0000FF"/>
                </a:solidFill>
                <a:latin typeface="Times New Roman" pitchFamily="18" charset="0"/>
                <a:cs typeface="Times New Roman" pitchFamily="18" charset="0"/>
              </a:rPr>
              <a:t>с</a:t>
            </a:r>
            <a:r>
              <a:rPr lang="en-US" sz="2400" dirty="0" smtClean="0">
                <a:solidFill>
                  <a:srgbClr val="0000FF"/>
                </a:solidFill>
                <a:latin typeface="Times New Roman" pitchFamily="18" charset="0"/>
                <a:cs typeface="Times New Roman" pitchFamily="18" charset="0"/>
              </a:rPr>
              <a:t>.180-181</a:t>
            </a:r>
            <a:endParaRPr lang="ru-RU" sz="2400" dirty="0" smtClean="0">
              <a:solidFill>
                <a:srgbClr val="0000FF"/>
              </a:solidFill>
              <a:latin typeface="Times New Roman" pitchFamily="18" charset="0"/>
              <a:cs typeface="Times New Roman" pitchFamily="18" charset="0"/>
            </a:endParaRPr>
          </a:p>
          <a:p>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b="1" dirty="0" smtClean="0">
                <a:solidFill>
                  <a:srgbClr val="0000FF"/>
                </a:solidFill>
                <a:latin typeface="Times New Roman" pitchFamily="18" charset="0"/>
                <a:cs typeface="Times New Roman" pitchFamily="18" charset="0"/>
              </a:rPr>
              <a:t>T:</a:t>
            </a:r>
            <a:r>
              <a:rPr lang="en-US" sz="2400" dirty="0" smtClean="0">
                <a:solidFill>
                  <a:srgbClr val="0000FF"/>
                </a:solidFill>
                <a:latin typeface="Times New Roman" pitchFamily="18" charset="0"/>
                <a:cs typeface="Times New Roman" pitchFamily="18" charset="0"/>
              </a:rPr>
              <a:t> Let’s repeat all the necessary computer science terms.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Screen- </a:t>
            </a:r>
            <a:r>
              <a:rPr lang="ru-RU" sz="2400" dirty="0" smtClean="0">
                <a:solidFill>
                  <a:srgbClr val="0000FF"/>
                </a:solidFill>
                <a:latin typeface="Times New Roman" pitchFamily="18" charset="0"/>
                <a:cs typeface="Times New Roman" pitchFamily="18" charset="0"/>
              </a:rPr>
              <a:t>экран</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SD Rom- </a:t>
            </a:r>
            <a:r>
              <a:rPr lang="ru-RU" sz="2400" dirty="0" smtClean="0">
                <a:solidFill>
                  <a:srgbClr val="0000FF"/>
                </a:solidFill>
                <a:latin typeface="Times New Roman" pitchFamily="18" charset="0"/>
                <a:cs typeface="Times New Roman" pitchFamily="18" charset="0"/>
              </a:rPr>
              <a:t>диск</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Mouse- </a:t>
            </a:r>
            <a:r>
              <a:rPr lang="ru-RU" sz="2400" dirty="0" smtClean="0">
                <a:solidFill>
                  <a:srgbClr val="0000FF"/>
                </a:solidFill>
                <a:latin typeface="Times New Roman" pitchFamily="18" charset="0"/>
                <a:cs typeface="Times New Roman" pitchFamily="18" charset="0"/>
              </a:rPr>
              <a:t>мышь</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Keyboard- </a:t>
            </a:r>
            <a:r>
              <a:rPr lang="ru-RU" sz="2400" dirty="0" smtClean="0">
                <a:solidFill>
                  <a:srgbClr val="0000FF"/>
                </a:solidFill>
                <a:latin typeface="Times New Roman" pitchFamily="18" charset="0"/>
                <a:cs typeface="Times New Roman" pitchFamily="18" charset="0"/>
              </a:rPr>
              <a:t>клавиатура</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Disk drive- </a:t>
            </a:r>
            <a:r>
              <a:rPr lang="ru-RU" sz="2400" dirty="0" smtClean="0">
                <a:solidFill>
                  <a:srgbClr val="0000FF"/>
                </a:solidFill>
                <a:latin typeface="Times New Roman" pitchFamily="18" charset="0"/>
                <a:cs typeface="Times New Roman" pitchFamily="18" charset="0"/>
              </a:rPr>
              <a:t>дисковод</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Floppy disk- </a:t>
            </a:r>
            <a:r>
              <a:rPr lang="ru-RU" sz="2400" dirty="0" smtClean="0">
                <a:solidFill>
                  <a:srgbClr val="0000FF"/>
                </a:solidFill>
                <a:latin typeface="Times New Roman" pitchFamily="18" charset="0"/>
                <a:cs typeface="Times New Roman" pitchFamily="18" charset="0"/>
              </a:rPr>
              <a:t>гибкий диск</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Modem- </a:t>
            </a:r>
            <a:r>
              <a:rPr lang="ru-RU" sz="2400" dirty="0" smtClean="0">
                <a:solidFill>
                  <a:srgbClr val="0000FF"/>
                </a:solidFill>
                <a:latin typeface="Times New Roman" pitchFamily="18" charset="0"/>
                <a:cs typeface="Times New Roman" pitchFamily="18" charset="0"/>
              </a:rPr>
              <a:t>модем</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File- </a:t>
            </a:r>
            <a:r>
              <a:rPr lang="ru-RU" sz="2400" dirty="0" smtClean="0">
                <a:solidFill>
                  <a:srgbClr val="0000FF"/>
                </a:solidFill>
                <a:latin typeface="Times New Roman" pitchFamily="18" charset="0"/>
                <a:cs typeface="Times New Roman" pitchFamily="18" charset="0"/>
              </a:rPr>
              <a:t>файл</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Boot- </a:t>
            </a:r>
            <a:r>
              <a:rPr lang="ru-RU" sz="2400" dirty="0" smtClean="0">
                <a:solidFill>
                  <a:srgbClr val="0000FF"/>
                </a:solidFill>
                <a:latin typeface="Times New Roman" pitchFamily="18" charset="0"/>
                <a:cs typeface="Times New Roman" pitchFamily="18" charset="0"/>
              </a:rPr>
              <a:t>начальная загрузка</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Flame- </a:t>
            </a:r>
            <a:r>
              <a:rPr lang="ru-RU" sz="2400" dirty="0" err="1" smtClean="0">
                <a:solidFill>
                  <a:srgbClr val="0000FF"/>
                </a:solidFill>
                <a:latin typeface="Times New Roman" pitchFamily="18" charset="0"/>
                <a:cs typeface="Times New Roman" pitchFamily="18" charset="0"/>
              </a:rPr>
              <a:t>флейм</a:t>
            </a:r>
            <a:r>
              <a:rPr lang="en-US" sz="2400" dirty="0" smtClean="0">
                <a:solidFill>
                  <a:srgbClr val="0000FF"/>
                </a:solidFill>
                <a:latin typeface="Times New Roman" pitchFamily="18" charset="0"/>
                <a:cs typeface="Times New Roman" pitchFamily="18" charset="0"/>
              </a:rPr>
              <a:t/>
            </a:r>
            <a:br>
              <a:rPr lang="en-US" sz="24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Scanner- </a:t>
            </a:r>
            <a:r>
              <a:rPr lang="ru-RU" sz="2400" dirty="0" smtClean="0">
                <a:solidFill>
                  <a:srgbClr val="0000FF"/>
                </a:solidFill>
                <a:latin typeface="Times New Roman" pitchFamily="18" charset="0"/>
                <a:cs typeface="Times New Roman" pitchFamily="18" charset="0"/>
              </a:rPr>
              <a:t>сканнер</a:t>
            </a:r>
            <a:endParaRPr lang="ru-RU" sz="2400"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a:xfrm>
            <a:off x="457200" y="357166"/>
            <a:ext cx="8115328" cy="5295372"/>
          </a:xfrm>
        </p:spPr>
        <p:txBody>
          <a:bodyPr/>
          <a:lstStyle/>
          <a:p>
            <a:pPr algn="ctr"/>
            <a:r>
              <a:rPr lang="en-US" sz="4400" dirty="0">
                <a:solidFill>
                  <a:srgbClr val="0000FF"/>
                </a:solidFill>
                <a:latin typeface="Times New Roman" pitchFamily="18" charset="0"/>
                <a:cs typeface="Times New Roman" pitchFamily="18" charset="0"/>
              </a:rPr>
              <a:t> </a:t>
            </a:r>
            <a:r>
              <a:rPr lang="en-US" sz="4400" dirty="0" smtClean="0">
                <a:solidFill>
                  <a:srgbClr val="0000FF"/>
                </a:solidFill>
                <a:latin typeface="Times New Roman" pitchFamily="18" charset="0"/>
                <a:cs typeface="Times New Roman" pitchFamily="18" charset="0"/>
              </a:rPr>
              <a:t>  </a:t>
            </a:r>
            <a:r>
              <a:rPr lang="ru-RU" sz="4400" dirty="0" smtClean="0">
                <a:solidFill>
                  <a:srgbClr val="0000FF"/>
                </a:solidFill>
                <a:latin typeface="Times New Roman" pitchFamily="18" charset="0"/>
                <a:cs typeface="Times New Roman" pitchFamily="18" charset="0"/>
              </a:rPr>
              <a:t>Чтение </a:t>
            </a:r>
            <a:r>
              <a:rPr lang="ru-RU" sz="4400" dirty="0" smtClean="0">
                <a:solidFill>
                  <a:srgbClr val="0000FF"/>
                </a:solidFill>
                <a:latin typeface="Times New Roman" pitchFamily="18" charset="0"/>
                <a:cs typeface="Times New Roman" pitchFamily="18" charset="0"/>
              </a:rPr>
              <a:t>текста у.77,с.182</a:t>
            </a:r>
          </a:p>
          <a:p>
            <a:endParaRPr lang="ru-RU" dirty="0"/>
          </a:p>
        </p:txBody>
      </p:sp>
      <p:pic>
        <p:nvPicPr>
          <p:cNvPr id="1026" name="Picture 2" descr="C:\Documents and Settings\User\Рабочий стол\сова 1.jpg"/>
          <p:cNvPicPr>
            <a:picLocks noChangeAspect="1" noChangeArrowheads="1"/>
          </p:cNvPicPr>
          <p:nvPr/>
        </p:nvPicPr>
        <p:blipFill>
          <a:blip r:embed="rId2"/>
          <a:srcRect/>
          <a:stretch>
            <a:fillRect/>
          </a:stretch>
        </p:blipFill>
        <p:spPr bwMode="auto">
          <a:xfrm>
            <a:off x="1785918" y="1500174"/>
            <a:ext cx="5572164" cy="471490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571478"/>
            <a:ext cx="8715436" cy="5570756"/>
          </a:xfrm>
          <a:prstGeom prst="rect">
            <a:avLst/>
          </a:prstGeom>
        </p:spPr>
        <p:txBody>
          <a:bodyPr wrap="square">
            <a:spAutoFit/>
          </a:bodyPr>
          <a:lstStyle/>
          <a:p>
            <a:pPr lvl="0" algn="ctr" fontAlgn="base">
              <a:spcBef>
                <a:spcPct val="0"/>
              </a:spcBef>
              <a:spcAft>
                <a:spcPct val="0"/>
              </a:spcAft>
            </a:pPr>
            <a:r>
              <a:rPr lang="ru-RU" sz="2000" b="1" dirty="0" smtClean="0">
                <a:solidFill>
                  <a:srgbClr val="0000FF"/>
                </a:solidFill>
                <a:latin typeface="Times New Roman" pitchFamily="18" charset="0"/>
                <a:ea typeface="Times New Roman" pitchFamily="18" charset="0"/>
                <a:cs typeface="Times New Roman" pitchFamily="18" charset="0"/>
              </a:rPr>
              <a:t> </a:t>
            </a:r>
            <a:r>
              <a:rPr lang="ru-RU" sz="2000" b="1" dirty="0" smtClean="0">
                <a:solidFill>
                  <a:srgbClr val="0000FF"/>
                </a:solidFill>
                <a:latin typeface="Times New Roman" pitchFamily="18" charset="0"/>
                <a:ea typeface="Times New Roman" pitchFamily="18" charset="0"/>
                <a:cs typeface="Times New Roman" pitchFamily="18" charset="0"/>
              </a:rPr>
              <a:t>Активизация навыков устной речи.</a:t>
            </a:r>
            <a:endParaRPr lang="ru-RU" sz="1200" dirty="0" smtClean="0">
              <a:solidFill>
                <a:srgbClr val="0000FF"/>
              </a:solidFill>
              <a:latin typeface="Times New Roman" pitchFamily="18" charset="0"/>
              <a:cs typeface="Times New Roman" pitchFamily="18" charset="0"/>
            </a:endParaRPr>
          </a:p>
          <a:p>
            <a:pPr lvl="0" eaLnBrk="0" fontAlgn="base" hangingPunct="0">
              <a:spcBef>
                <a:spcPct val="0"/>
              </a:spcBef>
              <a:spcAft>
                <a:spcPct val="0"/>
              </a:spcAft>
            </a:pPr>
            <a:r>
              <a:rPr lang="en-US" sz="2000" dirty="0" smtClean="0">
                <a:solidFill>
                  <a:srgbClr val="0000FF"/>
                </a:solidFill>
                <a:latin typeface="Times New Roman" pitchFamily="18" charset="0"/>
                <a:ea typeface="Times New Roman" pitchFamily="18" charset="0"/>
                <a:cs typeface="Times New Roman" pitchFamily="18" charset="0"/>
              </a:rPr>
              <a:t>T: COMPUTERS        CAN THEY …?</a:t>
            </a:r>
            <a:br>
              <a:rPr lang="en-US"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
            </a:r>
            <a:br>
              <a:rPr lang="en-US"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count  translate  speak  play chess  see  do crosswords  hear    smell print documents</a:t>
            </a:r>
            <a:br>
              <a:rPr lang="en-US"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forecast the weather    make music  have conversation  write books   think   paint </a:t>
            </a:r>
            <a:br>
              <a:rPr lang="en-US"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
            </a:r>
            <a:br>
              <a:rPr lang="en-US"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1) Yes, they can count</a:t>
            </a:r>
            <a:br>
              <a:rPr lang="en-US"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2) Yes, they can translate. </a:t>
            </a:r>
            <a:r>
              <a:rPr lang="ru-RU" sz="2000" dirty="0" err="1" smtClean="0">
                <a:solidFill>
                  <a:srgbClr val="0000FF"/>
                </a:solidFill>
                <a:latin typeface="Times New Roman" pitchFamily="18" charset="0"/>
                <a:ea typeface="Times New Roman" pitchFamily="18" charset="0"/>
                <a:cs typeface="Times New Roman" pitchFamily="18" charset="0"/>
              </a:rPr>
              <a:t>But</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some</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translations</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look</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really</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funny</a:t>
            </a:r>
            <a:r>
              <a:rPr lang="ru-RU" sz="2000" dirty="0" smtClean="0">
                <a:solidFill>
                  <a:srgbClr val="0000FF"/>
                </a:solidFill>
                <a:latin typeface="Times New Roman" pitchFamily="18" charset="0"/>
                <a:ea typeface="Times New Roman" pitchFamily="18" charset="0"/>
                <a:cs typeface="Times New Roman" pitchFamily="18" charset="0"/>
              </a:rPr>
              <a:t>.</a:t>
            </a:r>
            <a:br>
              <a:rPr lang="ru-RU" sz="2000" dirty="0" smtClean="0">
                <a:solidFill>
                  <a:srgbClr val="0000FF"/>
                </a:solidFill>
                <a:latin typeface="Times New Roman" pitchFamily="18" charset="0"/>
                <a:ea typeface="Times New Roman" pitchFamily="18" charset="0"/>
                <a:cs typeface="Times New Roman" pitchFamily="18" charset="0"/>
              </a:rPr>
            </a:br>
            <a:r>
              <a:rPr lang="ru-RU" sz="2000" dirty="0" smtClean="0">
                <a:solidFill>
                  <a:srgbClr val="0000FF"/>
                </a:solidFill>
                <a:latin typeface="Times New Roman" pitchFamily="18" charset="0"/>
                <a:ea typeface="Times New Roman" pitchFamily="18" charset="0"/>
                <a:cs typeface="Times New Roman" pitchFamily="18" charset="0"/>
              </a:rPr>
              <a:t/>
            </a:r>
            <a:br>
              <a:rPr lang="ru-RU" sz="2000" dirty="0" smtClean="0">
                <a:solidFill>
                  <a:srgbClr val="0000FF"/>
                </a:solidFill>
                <a:latin typeface="Times New Roman" pitchFamily="18" charset="0"/>
                <a:ea typeface="Times New Roman" pitchFamily="18" charset="0"/>
                <a:cs typeface="Times New Roman" pitchFamily="18" charset="0"/>
              </a:rPr>
            </a:br>
            <a:r>
              <a:rPr lang="ru-RU" sz="2000" dirty="0" smtClean="0">
                <a:solidFill>
                  <a:srgbClr val="0000FF"/>
                </a:solidFill>
                <a:latin typeface="Times New Roman" pitchFamily="18" charset="0"/>
                <a:ea typeface="Times New Roman" pitchFamily="18" charset="0"/>
                <a:cs typeface="Times New Roman" pitchFamily="18" charset="0"/>
              </a:rPr>
              <a:t>Комментарий учителя: Компьютерный перевод несовершенен. Например, словосочетание </a:t>
            </a:r>
            <a:r>
              <a:rPr lang="ru-RU" sz="2000" dirty="0" err="1" smtClean="0">
                <a:solidFill>
                  <a:srgbClr val="0000FF"/>
                </a:solidFill>
                <a:latin typeface="Times New Roman" pitchFamily="18" charset="0"/>
                <a:ea typeface="Times New Roman" pitchFamily="18" charset="0"/>
                <a:cs typeface="Times New Roman" pitchFamily="18" charset="0"/>
              </a:rPr>
              <a:t>traffic</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jam</a:t>
            </a:r>
            <a:r>
              <a:rPr lang="ru-RU" sz="2000" dirty="0" smtClean="0">
                <a:solidFill>
                  <a:srgbClr val="0000FF"/>
                </a:solidFill>
                <a:latin typeface="Times New Roman" pitchFamily="18" charset="0"/>
                <a:ea typeface="Times New Roman" pitchFamily="18" charset="0"/>
                <a:cs typeface="Times New Roman" pitchFamily="18" charset="0"/>
              </a:rPr>
              <a:t> (учащиеся отвечают, что это “пробка на дороге”) компьютерная программа перевела на французский язык и обратно, как </a:t>
            </a:r>
            <a:r>
              <a:rPr lang="ru-RU" sz="2000" dirty="0" err="1" smtClean="0">
                <a:solidFill>
                  <a:srgbClr val="0000FF"/>
                </a:solidFill>
                <a:latin typeface="Times New Roman" pitchFamily="18" charset="0"/>
                <a:ea typeface="Times New Roman" pitchFamily="18" charset="0"/>
                <a:cs typeface="Times New Roman" pitchFamily="18" charset="0"/>
              </a:rPr>
              <a:t>car-flavored</a:t>
            </a:r>
            <a:r>
              <a:rPr lang="ru-RU" sz="2000" dirty="0" smtClean="0">
                <a:solidFill>
                  <a:srgbClr val="0000FF"/>
                </a:solidFill>
                <a:latin typeface="Times New Roman" pitchFamily="18" charset="0"/>
                <a:ea typeface="Times New Roman" pitchFamily="18" charset="0"/>
                <a:cs typeface="Times New Roman" pitchFamily="18" charset="0"/>
              </a:rPr>
              <a:t> </a:t>
            </a:r>
            <a:r>
              <a:rPr lang="ru-RU" sz="2000" dirty="0" err="1" smtClean="0">
                <a:solidFill>
                  <a:srgbClr val="0000FF"/>
                </a:solidFill>
                <a:latin typeface="Times New Roman" pitchFamily="18" charset="0"/>
                <a:ea typeface="Times New Roman" pitchFamily="18" charset="0"/>
                <a:cs typeface="Times New Roman" pitchFamily="18" charset="0"/>
              </a:rPr>
              <a:t>marmalade</a:t>
            </a:r>
            <a:r>
              <a:rPr lang="ru-RU" sz="2000" dirty="0" smtClean="0">
                <a:solidFill>
                  <a:srgbClr val="0000FF"/>
                </a:solidFill>
                <a:latin typeface="Times New Roman" pitchFamily="18" charset="0"/>
                <a:ea typeface="Times New Roman" pitchFamily="18" charset="0"/>
                <a:cs typeface="Times New Roman" pitchFamily="18" charset="0"/>
              </a:rPr>
              <a:t> (“мармелад, приправленный запахом автомобиля”).</a:t>
            </a:r>
            <a:br>
              <a:rPr lang="ru-RU" sz="2000" dirty="0" smtClean="0">
                <a:solidFill>
                  <a:srgbClr val="0000FF"/>
                </a:solidFill>
                <a:latin typeface="Times New Roman" pitchFamily="18" charset="0"/>
                <a:ea typeface="Times New Roman" pitchFamily="18" charset="0"/>
                <a:cs typeface="Times New Roman" pitchFamily="18" charset="0"/>
              </a:rPr>
            </a:br>
            <a:r>
              <a:rPr lang="ru-RU" sz="2000" dirty="0" smtClean="0">
                <a:solidFill>
                  <a:srgbClr val="0000FF"/>
                </a:solidFill>
                <a:latin typeface="Times New Roman" pitchFamily="18" charset="0"/>
                <a:ea typeface="Times New Roman" pitchFamily="18" charset="0"/>
                <a:cs typeface="Times New Roman" pitchFamily="18" charset="0"/>
              </a:rPr>
              <a:t/>
            </a:r>
            <a:br>
              <a:rPr lang="ru-RU" sz="2000" dirty="0" smtClean="0">
                <a:solidFill>
                  <a:srgbClr val="0000FF"/>
                </a:solidFill>
                <a:latin typeface="Times New Roman" pitchFamily="18" charset="0"/>
                <a:ea typeface="Times New Roman" pitchFamily="18" charset="0"/>
                <a:cs typeface="Times New Roman" pitchFamily="18" charset="0"/>
              </a:rPr>
            </a:br>
            <a:r>
              <a:rPr lang="en-US" sz="2000" dirty="0" smtClean="0">
                <a:solidFill>
                  <a:srgbClr val="0000FF"/>
                </a:solidFill>
                <a:latin typeface="Times New Roman" pitchFamily="18" charset="0"/>
                <a:ea typeface="Times New Roman" pitchFamily="18" charset="0"/>
                <a:cs typeface="Times New Roman" pitchFamily="18" charset="0"/>
              </a:rPr>
              <a:t>3) Yes, computers can speak English, but limited. </a:t>
            </a:r>
            <a:br>
              <a:rPr lang="en-US" sz="2000" dirty="0" smtClean="0">
                <a:solidFill>
                  <a:srgbClr val="0000FF"/>
                </a:solidFill>
                <a:latin typeface="Times New Roman" pitchFamily="18" charset="0"/>
                <a:ea typeface="Times New Roman" pitchFamily="18" charset="0"/>
                <a:cs typeface="Times New Roman" pitchFamily="18" charset="0"/>
              </a:rPr>
            </a:br>
            <a:r>
              <a:rPr lang="en-US" dirty="0" smtClean="0">
                <a:solidFill>
                  <a:srgbClr val="0000FF"/>
                </a:solidFill>
                <a:latin typeface="Arial" pitchFamily="34" charset="0"/>
                <a:ea typeface="Times New Roman" pitchFamily="18" charset="0"/>
                <a:cs typeface="Arial" pitchFamily="34" charset="0"/>
              </a:rPr>
              <a:t/>
            </a:r>
            <a:br>
              <a:rPr lang="en-US" dirty="0" smtClean="0">
                <a:solidFill>
                  <a:srgbClr val="0000FF"/>
                </a:solidFill>
                <a:latin typeface="Arial" pitchFamily="34" charset="0"/>
                <a:ea typeface="Times New Roman" pitchFamily="18" charset="0"/>
                <a:cs typeface="Arial" pitchFamily="34" charset="0"/>
              </a:rPr>
            </a:br>
            <a:r>
              <a:rPr lang="en-US" dirty="0" smtClean="0">
                <a:solidFill>
                  <a:srgbClr val="0000FF"/>
                </a:solidFill>
                <a:latin typeface="Arial" pitchFamily="34" charset="0"/>
                <a:ea typeface="Times New Roman" pitchFamily="18" charset="0"/>
                <a:cs typeface="Arial" pitchFamily="34" charset="0"/>
              </a:rPr>
              <a:t>Yes, they can play chess.</a:t>
            </a:r>
            <a:endParaRPr lang="ru-RU" dirty="0">
              <a:solidFill>
                <a:srgbClr val="0000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04664"/>
            <a:ext cx="8715436" cy="6247864"/>
          </a:xfrm>
          <a:prstGeom prst="rect">
            <a:avLst/>
          </a:prstGeom>
        </p:spPr>
        <p:txBody>
          <a:bodyPr wrap="square">
            <a:spAutoFit/>
          </a:bodyPr>
          <a:lstStyle/>
          <a:p>
            <a:pPr algn="ctr" eaLnBrk="0" fontAlgn="base" hangingPunct="0">
              <a:spcBef>
                <a:spcPct val="0"/>
              </a:spcBef>
              <a:spcAft>
                <a:spcPct val="0"/>
              </a:spcAft>
            </a:pPr>
            <a:r>
              <a:rPr lang="ru-RU" sz="2400" b="1" dirty="0">
                <a:solidFill>
                  <a:srgbClr val="0000FF"/>
                </a:solidFill>
                <a:latin typeface="Times New Roman" pitchFamily="18" charset="0"/>
                <a:ea typeface="Times New Roman" pitchFamily="18" charset="0"/>
                <a:cs typeface="Times New Roman" pitchFamily="18" charset="0"/>
              </a:rPr>
              <a:t>Активизация навыков устной речи.</a:t>
            </a:r>
            <a:endParaRPr lang="ru-RU" sz="1400" dirty="0">
              <a:solidFill>
                <a:srgbClr val="0000FF"/>
              </a:solidFill>
              <a:latin typeface="Times New Roman" pitchFamily="18" charset="0"/>
              <a:cs typeface="Times New Roman" pitchFamily="18" charset="0"/>
            </a:endParaRPr>
          </a:p>
          <a:p>
            <a:pPr lvl="0" eaLnBrk="0" fontAlgn="base" hangingPunct="0">
              <a:spcBef>
                <a:spcPct val="0"/>
              </a:spcBef>
              <a:spcAft>
                <a:spcPct val="0"/>
              </a:spcAft>
            </a:pPr>
            <a:endParaRPr lang="ru-RU" sz="2200" dirty="0" smtClean="0">
              <a:solidFill>
                <a:srgbClr val="0000FF"/>
              </a:solidFill>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lang="en-US" sz="2200" dirty="0" smtClean="0">
                <a:solidFill>
                  <a:srgbClr val="0000FF"/>
                </a:solidFill>
                <a:latin typeface="Times New Roman" pitchFamily="18" charset="0"/>
                <a:ea typeface="Times New Roman" pitchFamily="18" charset="0"/>
                <a:cs typeface="Times New Roman" pitchFamily="18" charset="0"/>
              </a:rPr>
              <a:t>No</a:t>
            </a:r>
            <a:r>
              <a:rPr lang="en-US" sz="2200" dirty="0" smtClean="0">
                <a:solidFill>
                  <a:srgbClr val="0000FF"/>
                </a:solidFill>
                <a:latin typeface="Times New Roman" pitchFamily="18" charset="0"/>
                <a:ea typeface="Times New Roman" pitchFamily="18" charset="0"/>
                <a:cs typeface="Times New Roman" pitchFamily="18" charset="0"/>
              </a:rPr>
              <a:t>, they can’t see. It’s impossible.</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No, computers can’t do crosswords. Though some modern ones probably can.</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Unfortunately computers can’t hear as well as smell.</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Yes. Of course, they can print some documents.</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Yes, computers can forecast the weather.</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Yes, they can make music. (But not like Mozart!)</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No, computers can’t have conversations.</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No, they can’t write books. Only the man can write them with their help.</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No, they can’t think.</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Yes, computers can paint. (But not like </a:t>
            </a:r>
            <a:r>
              <a:rPr lang="en-US" sz="2200" dirty="0" err="1" smtClean="0">
                <a:solidFill>
                  <a:srgbClr val="0000FF"/>
                </a:solidFill>
                <a:latin typeface="Times New Roman" pitchFamily="18" charset="0"/>
                <a:ea typeface="Times New Roman" pitchFamily="18" charset="0"/>
                <a:cs typeface="Times New Roman" pitchFamily="18" charset="0"/>
              </a:rPr>
              <a:t>Levitan</a:t>
            </a:r>
            <a:r>
              <a:rPr lang="en-US" sz="2200" dirty="0" smtClean="0">
                <a:solidFill>
                  <a:srgbClr val="0000FF"/>
                </a:solidFill>
                <a:latin typeface="Times New Roman" pitchFamily="18" charset="0"/>
                <a:ea typeface="Times New Roman" pitchFamily="18" charset="0"/>
                <a:cs typeface="Times New Roman" pitchFamily="18" charset="0"/>
              </a:rPr>
              <a:t>!) They do it with our help.</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And can computers eat? Drink? Fall in love? </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Can computers replace people?</a:t>
            </a:r>
            <a:br>
              <a:rPr lang="en-US" sz="2200" dirty="0" smtClean="0">
                <a:solidFill>
                  <a:srgbClr val="0000FF"/>
                </a:solidFill>
                <a:latin typeface="Times New Roman" pitchFamily="18" charset="0"/>
                <a:ea typeface="Times New Roman" pitchFamily="18" charset="0"/>
                <a:cs typeface="Times New Roman" pitchFamily="18" charset="0"/>
              </a:rPr>
            </a:br>
            <a:r>
              <a:rPr lang="en-US" sz="2200" dirty="0" smtClean="0">
                <a:solidFill>
                  <a:srgbClr val="0000FF"/>
                </a:solidFill>
                <a:latin typeface="Times New Roman" pitchFamily="18" charset="0"/>
                <a:ea typeface="Times New Roman" pitchFamily="18" charset="0"/>
                <a:cs typeface="Times New Roman" pitchFamily="18" charset="0"/>
              </a:rPr>
              <a:t>Sample answer: As we see, computers can do a lot of things, but not all of them, that’s why they can’t replace people. We are better in many ways. But we all use PCs to make our life easier</a:t>
            </a:r>
            <a:r>
              <a:rPr lang="en-US" sz="2400" dirty="0" smtClean="0">
                <a:solidFill>
                  <a:srgbClr val="0000FF"/>
                </a:solidFill>
                <a:latin typeface="Times New Roman" pitchFamily="18" charset="0"/>
                <a:ea typeface="Times New Roman" pitchFamily="18" charset="0"/>
                <a:cs typeface="Times New Roman" pitchFamily="18" charset="0"/>
              </a:rPr>
              <a:t>. </a:t>
            </a:r>
            <a:endParaRPr lang="en-US" sz="36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571480"/>
            <a:ext cx="8715436" cy="6001643"/>
          </a:xfrm>
          <a:prstGeom prst="rect">
            <a:avLst/>
          </a:prstGeom>
          <a:noFill/>
          <a:ln w="9525">
            <a:noFill/>
            <a:miter lim="800000"/>
            <a:headEnd/>
            <a:tailEnd/>
          </a:ln>
          <a:effectLst/>
        </p:spPr>
        <p:txBody>
          <a:bodyPr vert="horz" wrap="square" lIns="91440" tIns="45720" rIns="91440" bIns="45720" numCol="2" anchor="ctr" anchorCtr="0" compatLnSpc="1">
            <a:prstTxWarp prst="textNoShape">
              <a:avLst/>
            </a:prstTxWarp>
            <a:spAutoFit/>
          </a:bodyPr>
          <a:lstStyle/>
          <a:p>
            <a:pPr lvl="0" algn="ctr" fontAlgn="base">
              <a:spcBef>
                <a:spcPct val="0"/>
              </a:spcBef>
              <a:spcAft>
                <a:spcPct val="0"/>
              </a:spcAft>
            </a:pPr>
            <a:r>
              <a:rPr lang="ru-RU" sz="2400" dirty="0" smtClean="0">
                <a:solidFill>
                  <a:srgbClr val="0000FF"/>
                </a:solidFill>
              </a:rPr>
              <a:t>Динамическая пауза</a:t>
            </a:r>
          </a:p>
          <a:p>
            <a:pPr lvl="0" algn="ctr" fontAlgn="base">
              <a:spcBef>
                <a:spcPct val="0"/>
              </a:spcBef>
              <a:spcAft>
                <a:spcPct val="0"/>
              </a:spcAft>
            </a:pPr>
            <a:r>
              <a:rPr kumimoji="0" lang="en-US" sz="2400" b="1" i="0" u="none" strike="noStrike" cap="none" normalizeH="0" baseline="0" dirty="0" smtClean="0">
                <a:ln>
                  <a:noFill/>
                </a:ln>
                <a:solidFill>
                  <a:srgbClr val="FF6600"/>
                </a:solidFill>
                <a:effectLst/>
                <a:latin typeface="Times New Roman" pitchFamily="18" charset="0"/>
                <a:ea typeface="Times New Roman" pitchFamily="18" charset="0"/>
                <a:cs typeface="Times New Roman" pitchFamily="18" charset="0"/>
              </a:rPr>
              <a:t>Yellow </a:t>
            </a:r>
            <a:r>
              <a:rPr kumimoji="0" lang="en-US" sz="2400" b="1" i="0" u="none" strike="noStrike" cap="none" normalizeH="0" baseline="0" dirty="0" smtClean="0">
                <a:ln>
                  <a:noFill/>
                </a:ln>
                <a:solidFill>
                  <a:srgbClr val="FF6600"/>
                </a:solidFill>
                <a:effectLst/>
                <a:latin typeface="Times New Roman" pitchFamily="18" charset="0"/>
                <a:ea typeface="Times New Roman" pitchFamily="18" charset="0"/>
                <a:cs typeface="Times New Roman" pitchFamily="18" charset="0"/>
              </a:rPr>
              <a:t>Submarine</a:t>
            </a:r>
            <a:endParaRPr lang="ru-RU" sz="900" b="1" dirty="0" smtClean="0">
              <a:solidFill>
                <a:srgbClr val="FF6600"/>
              </a:solidFill>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b="1"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In the town where I was born</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Lived a man who sailed to sea</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And he told us of his life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In the land of submarines</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So we sailed up to the sun</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Till we found a sea of green</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And we lived beneath the waves</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In our yellow submarine</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We all live in a yellow submarine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Yellow submarine, yellow submarine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We all live in a yellow submarine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Yellow submarine, yellow submarine</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And our friends are all aboard</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Many more of them live next door</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And the band begins to play</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We all live in a yellow submarine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Yellow submarine, yellow submarine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We all live in a yellow submarine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Yellow submarine, yellow submarine</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(Full speed ahead Mr. Boatswain, full speed ahead</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Full speed ahead it is, Sergeant.</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Cut the cable, drop the cable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Aye, Sir, aye</a:t>
            </a:r>
            <a:b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Captain, captain)…</a:t>
            </a:r>
            <a:endParaRPr kumimoji="0" lang="en-US" sz="2400" b="0" i="0" u="none" strike="noStrike" cap="none" normalizeH="0" baseline="0" dirty="0" smtClean="0">
              <a:ln>
                <a:noFill/>
              </a:ln>
              <a:solidFill>
                <a:srgbClr val="0000FF"/>
              </a:solidFill>
              <a:effectLst/>
              <a:latin typeface="Times New Roman" pitchFamily="18" charset="0"/>
              <a:cs typeface="Times New Roman" pitchFamily="18" charset="0"/>
            </a:endParaRPr>
          </a:p>
        </p:txBody>
      </p:sp>
      <p:pic>
        <p:nvPicPr>
          <p:cNvPr id="2" name="06 - No 27, Ex. 8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320118" y="593925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63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ChangeArrowheads="1"/>
          </p:cNvSpPr>
          <p:nvPr/>
        </p:nvSpPr>
        <p:spPr bwMode="auto">
          <a:xfrm>
            <a:off x="395536" y="-36576"/>
            <a:ext cx="821537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800" b="1" dirty="0" smtClean="0">
                <a:solidFill>
                  <a:srgbClr val="0000FF"/>
                </a:solidFill>
                <a:latin typeface="Times New Roman" pitchFamily="18" charset="0"/>
                <a:ea typeface="Times New Roman" pitchFamily="18" charset="0"/>
                <a:cs typeface="Times New Roman" pitchFamily="18" charset="0"/>
              </a:rPr>
              <a:t>Дебаты</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Group 1. «Advantages of computers»</a:t>
            </a:r>
            <a:endParaRPr kumimoji="0" lang="ru-RU" sz="16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1. Computers give access to a lot of information.</a:t>
            </a:r>
            <a:endParaRPr kumimoji="0" lang="ru-RU" sz="160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2. Computers let you communicate very quickly by e-mail or using the Internet</a:t>
            </a:r>
            <a:endParaRPr kumimoji="0" lang="ru-RU" sz="160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3. Computers can do some tasks very quickly, for example, send off large number of letters or bills.</a:t>
            </a:r>
            <a:endParaRPr kumimoji="0" lang="ru-RU" sz="160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4. Computers make it possible to work at home.</a:t>
            </a:r>
            <a:endParaRPr kumimoji="0" lang="ru-RU" sz="160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5. Word processors make it easier to write letters and reports, and to do work for school or college.</a:t>
            </a:r>
            <a:endParaRPr kumimoji="0" lang="ru-RU" sz="160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6. Children enjoy using computers, and multimedia, interactive software and virtual reality make learning more exciting. Many books are now available on CD-ROMs.</a:t>
            </a:r>
            <a:endParaRPr kumimoji="0" lang="ru-RU" sz="140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7. Large amounts of information can be stored in a database.</a:t>
            </a:r>
            <a:endParaRPr kumimoji="0" lang="en-US" sz="3600" i="0" u="none" strike="noStrike" cap="none" normalizeH="0" baseline="0" dirty="0" smtClean="0">
              <a:ln>
                <a:noFill/>
              </a:ln>
              <a:solidFill>
                <a:srgbClr val="0000FF"/>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42918"/>
            <a:ext cx="8229600" cy="1000132"/>
          </a:xfrm>
        </p:spPr>
        <p:txBody>
          <a:bodyPr>
            <a:normAutofit/>
          </a:bodyPr>
          <a:lstStyle/>
          <a:p>
            <a:pPr algn="ctr"/>
            <a:r>
              <a:rPr lang="en-US" b="1" dirty="0" smtClean="0">
                <a:solidFill>
                  <a:srgbClr val="0000FF"/>
                </a:solidFill>
                <a:latin typeface="Times New Roman" pitchFamily="18" charset="0"/>
                <a:cs typeface="Times New Roman" pitchFamily="18" charset="0"/>
              </a:rPr>
              <a:t>     </a:t>
            </a:r>
            <a:r>
              <a:rPr lang="ru-RU" b="1" dirty="0" smtClean="0">
                <a:solidFill>
                  <a:srgbClr val="0000FF"/>
                </a:solidFill>
                <a:latin typeface="Times New Roman" pitchFamily="18" charset="0"/>
                <a:cs typeface="Times New Roman" pitchFamily="18" charset="0"/>
              </a:rPr>
              <a:t>Задачи</a:t>
            </a:r>
            <a:r>
              <a:rPr lang="en-US" b="1" dirty="0" smtClean="0">
                <a:solidFill>
                  <a:srgbClr val="0000FF"/>
                </a:solidFill>
                <a:latin typeface="Times New Roman" pitchFamily="18" charset="0"/>
                <a:cs typeface="Times New Roman" pitchFamily="18" charset="0"/>
              </a:rPr>
              <a:t>    </a:t>
            </a:r>
            <a:r>
              <a:rPr lang="ru-RU" b="1" dirty="0" smtClean="0">
                <a:solidFill>
                  <a:srgbClr val="0000FF"/>
                </a:solidFill>
                <a:latin typeface="Times New Roman" pitchFamily="18" charset="0"/>
                <a:cs typeface="Times New Roman" pitchFamily="18" charset="0"/>
              </a:rPr>
              <a:t> урока: </a:t>
            </a:r>
            <a:endParaRPr lang="ru-RU"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43050"/>
            <a:ext cx="8229600" cy="4931486"/>
          </a:xfrm>
        </p:spPr>
        <p:txBody>
          <a:bodyPr>
            <a:normAutofit fontScale="40000" lnSpcReduction="20000"/>
          </a:bodyPr>
          <a:lstStyle/>
          <a:p>
            <a:r>
              <a:rPr lang="ru-RU" sz="7000" b="1" dirty="0">
                <a:solidFill>
                  <a:srgbClr val="0000FF"/>
                </a:solidFill>
                <a:latin typeface="Times New Roman" panose="02020603050405020304" pitchFamily="18" charset="0"/>
                <a:cs typeface="Times New Roman" panose="02020603050405020304" pitchFamily="18" charset="0"/>
              </a:rPr>
              <a:t>Образовательные:</a:t>
            </a:r>
            <a:r>
              <a:rPr lang="ru-RU" sz="7000" dirty="0">
                <a:solidFill>
                  <a:srgbClr val="0000FF"/>
                </a:solidFill>
                <a:latin typeface="Times New Roman" panose="02020603050405020304" pitchFamily="18" charset="0"/>
                <a:cs typeface="Times New Roman" panose="02020603050405020304" pitchFamily="18" charset="0"/>
              </a:rPr>
              <a:t> </a:t>
            </a:r>
          </a:p>
          <a:p>
            <a:r>
              <a:rPr lang="ru-RU" sz="7000" dirty="0">
                <a:solidFill>
                  <a:srgbClr val="0000FF"/>
                </a:solidFill>
                <a:latin typeface="Times New Roman" panose="02020603050405020304" pitchFamily="18" charset="0"/>
                <a:cs typeface="Times New Roman" panose="02020603050405020304" pitchFamily="18" charset="0"/>
              </a:rPr>
              <a:t>- говорение: развивать монологическую и диалогическую формы;</a:t>
            </a:r>
          </a:p>
          <a:p>
            <a:r>
              <a:rPr lang="ru-RU" sz="7000" dirty="0">
                <a:solidFill>
                  <a:srgbClr val="0000FF"/>
                </a:solidFill>
                <a:latin typeface="Times New Roman" panose="02020603050405020304" pitchFamily="18" charset="0"/>
                <a:cs typeface="Times New Roman" panose="02020603050405020304" pitchFamily="18" charset="0"/>
              </a:rPr>
              <a:t>- лексика: совершенствовать лексические навыки по теме;</a:t>
            </a:r>
          </a:p>
          <a:p>
            <a:r>
              <a:rPr lang="ru-RU" sz="7000" dirty="0">
                <a:solidFill>
                  <a:srgbClr val="0000FF"/>
                </a:solidFill>
                <a:latin typeface="Times New Roman" panose="02020603050405020304" pitchFamily="18" charset="0"/>
                <a:cs typeface="Times New Roman" panose="02020603050405020304" pitchFamily="18" charset="0"/>
              </a:rPr>
              <a:t>-грамматика: отработать употребление глаголов в </a:t>
            </a:r>
            <a:r>
              <a:rPr lang="en-US" sz="7000" dirty="0">
                <a:solidFill>
                  <a:srgbClr val="0000FF"/>
                </a:solidFill>
                <a:latin typeface="Times New Roman" panose="02020603050405020304" pitchFamily="18" charset="0"/>
                <a:cs typeface="Times New Roman" panose="02020603050405020304" pitchFamily="18" charset="0"/>
              </a:rPr>
              <a:t>Past Simple</a:t>
            </a:r>
            <a:r>
              <a:rPr lang="ru-RU" sz="7000" dirty="0">
                <a:solidFill>
                  <a:srgbClr val="0000FF"/>
                </a:solidFill>
                <a:latin typeface="Times New Roman" panose="02020603050405020304" pitchFamily="18" charset="0"/>
                <a:cs typeface="Times New Roman" panose="02020603050405020304" pitchFamily="18" charset="0"/>
              </a:rPr>
              <a:t> в речи;</a:t>
            </a:r>
          </a:p>
          <a:p>
            <a:r>
              <a:rPr lang="ru-RU" sz="7000" dirty="0">
                <a:solidFill>
                  <a:srgbClr val="0000FF"/>
                </a:solidFill>
                <a:latin typeface="Times New Roman" panose="02020603050405020304" pitchFamily="18" charset="0"/>
                <a:cs typeface="Times New Roman" panose="02020603050405020304" pitchFamily="18" charset="0"/>
              </a:rPr>
              <a:t>-чтение: совершенствовать навыки ознакомительного и поискового чтения;</a:t>
            </a:r>
          </a:p>
          <a:p>
            <a:r>
              <a:rPr lang="ru-RU" sz="7000" dirty="0">
                <a:solidFill>
                  <a:srgbClr val="0000FF"/>
                </a:solidFill>
                <a:latin typeface="Times New Roman" panose="02020603050405020304" pitchFamily="18" charset="0"/>
                <a:cs typeface="Times New Roman" panose="02020603050405020304" pitchFamily="18" charset="0"/>
              </a:rPr>
              <a:t>-письмо: тренировать учащихся в написании предложений в </a:t>
            </a:r>
            <a:r>
              <a:rPr lang="en-US" sz="7000" dirty="0">
                <a:solidFill>
                  <a:srgbClr val="0000FF"/>
                </a:solidFill>
                <a:latin typeface="Times New Roman" panose="02020603050405020304" pitchFamily="18" charset="0"/>
                <a:cs typeface="Times New Roman" panose="02020603050405020304" pitchFamily="18" charset="0"/>
              </a:rPr>
              <a:t>Past Simple</a:t>
            </a:r>
            <a:r>
              <a:rPr lang="ru-RU" sz="7000" dirty="0">
                <a:solidFill>
                  <a:srgbClr val="0000FF"/>
                </a:solidFill>
                <a:latin typeface="Times New Roman" panose="02020603050405020304" pitchFamily="18" charset="0"/>
                <a:cs typeface="Times New Roman" panose="02020603050405020304" pitchFamily="18" charset="0"/>
              </a:rPr>
              <a:t>; </a:t>
            </a:r>
          </a:p>
          <a:p>
            <a:pPr>
              <a:buNone/>
            </a:pPr>
            <a:r>
              <a:rPr lang="ru-RU" sz="3200" b="1" dirty="0" smtClean="0">
                <a:solidFill>
                  <a:srgbClr val="0000FF"/>
                </a:solidFill>
                <a:latin typeface="Times New Roman" pitchFamily="18" charset="0"/>
                <a:cs typeface="Times New Roman" pitchFamily="18" charset="0"/>
              </a:rPr>
              <a:t/>
            </a:r>
            <a:br>
              <a:rPr lang="ru-RU" sz="3200" b="1" dirty="0" smtClean="0">
                <a:solidFill>
                  <a:srgbClr val="0000FF"/>
                </a:solidFill>
                <a:latin typeface="Times New Roman" pitchFamily="18" charset="0"/>
                <a:cs typeface="Times New Roman" pitchFamily="18" charset="0"/>
              </a:rPr>
            </a:br>
            <a:endParaRPr lang="ru-RU" sz="32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500034" y="571480"/>
            <a:ext cx="828680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Group 2. «Disadvantages of computers»</a:t>
            </a:r>
            <a:endParaRPr kumimoji="0" lang="ru-RU" sz="14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1. Many people do not like using computers, and would prefer to deal with a person instead.</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2. Computers can get viruses and damage  software.</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3. Software often have bugs, and sometimes computers fail and people lose all the work they had done.</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4. Some children spend too much time playing computer games which can be very violent.</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5. Anyone can put information on the Internet, so it can easily be used by criminals. There are no laws to stop this yet, and it is extremely difficult to control the Internet.</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6. Computers quickly become obsolete, so they soon need to be replaced or updated.</a:t>
            </a:r>
            <a:endParaRPr kumimoji="0" lang="ru-RU" sz="14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7. If a computer is not working properly, most people do not know how to fix it, and this be very annoying.</a:t>
            </a:r>
            <a:endParaRPr kumimoji="0" lang="en-US" sz="3600" b="0" i="0" u="none" strike="noStrike" cap="none" normalizeH="0" baseline="0" dirty="0" smtClean="0">
              <a:ln>
                <a:noFill/>
              </a:ln>
              <a:solidFill>
                <a:srgbClr val="0000FF"/>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357158" y="714356"/>
            <a:ext cx="8215370" cy="42165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Lst>
            </a:pPr>
            <a:r>
              <a:rPr kumimoji="0" lang="ru-RU" sz="32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2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Заключительный этап.</a:t>
            </a:r>
          </a:p>
          <a:p>
            <a:pPr marL="0" marR="0" lvl="0" indent="0" algn="ctr" defTabSz="914400" rtl="0" eaLnBrk="1" fontAlgn="base" latinLnBrk="0" hangingPunct="1">
              <a:lnSpc>
                <a:spcPct val="100000"/>
              </a:lnSpc>
              <a:spcBef>
                <a:spcPct val="0"/>
              </a:spcBef>
              <a:spcAft>
                <a:spcPct val="0"/>
              </a:spcAft>
              <a:buClrTx/>
              <a:buSzTx/>
              <a:buFontTx/>
              <a:buNone/>
              <a:tabLst>
                <a:tab pos="457200" algn="l"/>
              </a:tabLst>
            </a:pP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36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T:</a:t>
            </a:r>
            <a:r>
              <a:rPr kumimoji="0" lang="ru-RU" sz="36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6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Dear</a:t>
            </a:r>
            <a:r>
              <a:rPr kumimoji="0" lang="ru-RU" sz="36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6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friends</a:t>
            </a:r>
            <a:r>
              <a:rPr kumimoji="0" lang="ru-RU" sz="36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en-US" sz="36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I’d like to thank you for your work.</a:t>
            </a:r>
            <a:r>
              <a:rPr kumimoji="0" lang="en-US"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2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Let’s</a:t>
            </a:r>
            <a:r>
              <a:rPr kumimoji="0" lang="ru-RU"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2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do</a:t>
            </a:r>
            <a:r>
              <a:rPr kumimoji="0" lang="ru-RU"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2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some</a:t>
            </a:r>
            <a:r>
              <a:rPr kumimoji="0" lang="ru-RU"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 </a:t>
            </a:r>
            <a:r>
              <a:rPr kumimoji="0" lang="ru-RU" sz="32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conclusions</a:t>
            </a:r>
            <a:r>
              <a:rPr kumimoji="0" lang="ru-RU"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What was the topic of our lesson?</a:t>
            </a: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What aspects were touched at our lesson?</a:t>
            </a: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What was the new for you?</a:t>
            </a: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Do you like this lesson or not? </a:t>
            </a:r>
            <a:r>
              <a:rPr kumimoji="0" lang="ru-RU" sz="3200" b="0" i="0" u="none" strike="noStrike" cap="none" normalizeH="0" baseline="0" dirty="0" err="1" smtClean="0">
                <a:ln>
                  <a:noFill/>
                </a:ln>
                <a:solidFill>
                  <a:srgbClr val="0000FF"/>
                </a:solidFill>
                <a:effectLst/>
                <a:latin typeface="Times New Roman" pitchFamily="18" charset="0"/>
                <a:ea typeface="Times New Roman" pitchFamily="18" charset="0"/>
                <a:cs typeface="Times New Roman" pitchFamily="18" charset="0"/>
              </a:rPr>
              <a:t>Why</a:t>
            </a:r>
            <a:r>
              <a:rPr kumimoji="0" lang="ru-RU" sz="32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a:t>
            </a:r>
            <a:endParaRPr kumimoji="0" lang="ru-RU" sz="4400" b="0" i="0" u="none" strike="noStrike" cap="none" normalizeH="0" baseline="0" dirty="0" smtClean="0">
              <a:ln>
                <a:noFill/>
              </a:ln>
              <a:solidFill>
                <a:srgbClr val="0000FF"/>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2415597"/>
            <a:ext cx="6143668" cy="584775"/>
          </a:xfrm>
          <a:prstGeom prst="rect">
            <a:avLst/>
          </a:prstGeom>
        </p:spPr>
        <p:txBody>
          <a:bodyPr wrap="square">
            <a:spAutoFit/>
          </a:bodyPr>
          <a:lstStyle/>
          <a:p>
            <a:pPr algn="ctr"/>
            <a:r>
              <a:rPr lang="en-US" sz="3200" dirty="0"/>
              <a:t>Your homework is </a:t>
            </a:r>
            <a:endParaRPr lang="ru-RU" sz="3200" b="1" dirty="0" smtClean="0">
              <a:solidFill>
                <a:srgbClr val="0000FF"/>
              </a:solidFill>
              <a:latin typeface="Times New Roman" pitchFamily="18" charset="0"/>
              <a:cs typeface="Times New Roman" pitchFamily="18" charset="0"/>
            </a:endParaRPr>
          </a:p>
        </p:txBody>
      </p:sp>
      <p:sp>
        <p:nvSpPr>
          <p:cNvPr id="3" name="Прямоугольник 2"/>
          <p:cNvSpPr/>
          <p:nvPr/>
        </p:nvSpPr>
        <p:spPr>
          <a:xfrm>
            <a:off x="3892845" y="3548722"/>
            <a:ext cx="5251155" cy="523220"/>
          </a:xfrm>
          <a:prstGeom prst="rect">
            <a:avLst/>
          </a:prstGeom>
        </p:spPr>
        <p:txBody>
          <a:bodyPr wrap="square">
            <a:spAutoFit/>
          </a:bodyPr>
          <a:lstStyle/>
          <a:p>
            <a:r>
              <a:rPr lang="en-US" sz="2800" dirty="0" smtClean="0"/>
              <a:t>ex.78</a:t>
            </a:r>
            <a:r>
              <a:rPr lang="en-US" sz="2800" dirty="0"/>
              <a:t>, 79, p.182.</a:t>
            </a:r>
            <a:endParaRPr lang="ru-RU" sz="2800" b="1" dirty="0">
              <a:solidFill>
                <a:srgbClr val="0000FF"/>
              </a:solidFill>
              <a:latin typeface="Times New Roman" pitchFamily="18" charset="0"/>
              <a:cs typeface="Times New Roman" pitchFamily="18" charset="0"/>
            </a:endParaRPr>
          </a:p>
        </p:txBody>
      </p:sp>
      <p:pic>
        <p:nvPicPr>
          <p:cNvPr id="4" name="Picture 8" descr="http://im5-tub-ru.yandex.net/i?id=121201441-24-72&amp;n=21"/>
          <p:cNvPicPr>
            <a:picLocks noChangeAspect="1" noChangeArrowheads="1"/>
          </p:cNvPicPr>
          <p:nvPr/>
        </p:nvPicPr>
        <p:blipFill>
          <a:blip r:embed="rId2"/>
          <a:srcRect/>
          <a:stretch>
            <a:fillRect/>
          </a:stretch>
        </p:blipFill>
        <p:spPr bwMode="auto">
          <a:xfrm>
            <a:off x="928662" y="4071942"/>
            <a:ext cx="2071702" cy="2071702"/>
          </a:xfrm>
          <a:prstGeom prst="rect">
            <a:avLst/>
          </a:prstGeom>
          <a:noFill/>
          <a:ln w="9525">
            <a:noFill/>
            <a:miter lim="800000"/>
            <a:headEnd/>
            <a:tailEnd/>
          </a:ln>
        </p:spPr>
      </p:pic>
      <p:pic>
        <p:nvPicPr>
          <p:cNvPr id="5" name="Picture 2" descr="http://im3-tub-ru.yandex.net/i?id=349347651-37-72&amp;n=21"/>
          <p:cNvPicPr>
            <a:picLocks noChangeAspect="1" noChangeArrowheads="1"/>
          </p:cNvPicPr>
          <p:nvPr/>
        </p:nvPicPr>
        <p:blipFill>
          <a:blip r:embed="rId3"/>
          <a:srcRect/>
          <a:stretch>
            <a:fillRect/>
          </a:stretch>
        </p:blipFill>
        <p:spPr bwMode="auto">
          <a:xfrm>
            <a:off x="6410325" y="1214422"/>
            <a:ext cx="2238391" cy="178595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WordArt 4"/>
          <p:cNvSpPr>
            <a:spLocks noChangeArrowheads="1" noChangeShapeType="1" noTextEdit="1"/>
          </p:cNvSpPr>
          <p:nvPr/>
        </p:nvSpPr>
        <p:spPr bwMode="auto">
          <a:xfrm>
            <a:off x="2209800" y="1600200"/>
            <a:ext cx="5038725" cy="1390650"/>
          </a:xfrm>
          <a:prstGeom prst="rect">
            <a:avLst/>
          </a:prstGeom>
        </p:spPr>
        <p:txBody>
          <a:bodyPr spcFirstLastPara="1" wrap="none" fromWordArt="1">
            <a:prstTxWarp prst="textArchUp">
              <a:avLst>
                <a:gd name="adj" fmla="val 10800004"/>
              </a:avLst>
            </a:prstTxWarp>
          </a:bodyPr>
          <a:lstStyle/>
          <a:p>
            <a:pPr algn="ctr"/>
            <a:r>
              <a:rPr lang="ru-RU" sz="9600" kern="10">
                <a:ln w="9525">
                  <a:solidFill>
                    <a:srgbClr val="000066"/>
                  </a:solidFill>
                  <a:round/>
                  <a:headEnd/>
                  <a:tailEnd/>
                </a:ln>
                <a:solidFill>
                  <a:srgbClr val="00CC00"/>
                </a:solidFill>
                <a:latin typeface="Georgia"/>
              </a:rPr>
              <a:t>Спасибо </a:t>
            </a:r>
          </a:p>
        </p:txBody>
      </p:sp>
      <p:sp>
        <p:nvSpPr>
          <p:cNvPr id="21508" name="WordArt 5"/>
          <p:cNvSpPr>
            <a:spLocks noChangeArrowheads="1" noChangeShapeType="1" noTextEdit="1"/>
          </p:cNvSpPr>
          <p:nvPr/>
        </p:nvSpPr>
        <p:spPr bwMode="auto">
          <a:xfrm>
            <a:off x="3962400" y="2971800"/>
            <a:ext cx="1509713" cy="439738"/>
          </a:xfrm>
          <a:prstGeom prst="rect">
            <a:avLst/>
          </a:prstGeom>
        </p:spPr>
        <p:txBody>
          <a:bodyPr wrap="none" fromWordArt="1">
            <a:prstTxWarp prst="textPlain">
              <a:avLst>
                <a:gd name="adj" fmla="val 50000"/>
              </a:avLst>
            </a:prstTxWarp>
          </a:bodyPr>
          <a:lstStyle/>
          <a:p>
            <a:pPr algn="ctr"/>
            <a:r>
              <a:rPr lang="ru-RU" sz="5400" kern="10" spc="1081">
                <a:ln w="9525">
                  <a:noFill/>
                  <a:round/>
                  <a:headEnd/>
                  <a:tailEnd/>
                </a:ln>
                <a:solidFill>
                  <a:srgbClr val="00CC00"/>
                </a:solidFill>
                <a:effectLst>
                  <a:outerShdw dist="45791" dir="3378596" algn="ctr" rotWithShape="0">
                    <a:srgbClr val="4D4D4D">
                      <a:alpha val="79999"/>
                    </a:srgbClr>
                  </a:outerShdw>
                </a:effectLst>
                <a:latin typeface="Georgia"/>
              </a:rPr>
              <a:t>за</a:t>
            </a:r>
          </a:p>
        </p:txBody>
      </p:sp>
      <p:sp>
        <p:nvSpPr>
          <p:cNvPr id="21509" name="WordArt 6"/>
          <p:cNvSpPr>
            <a:spLocks noChangeArrowheads="1" noChangeShapeType="1" noTextEdit="1"/>
          </p:cNvSpPr>
          <p:nvPr/>
        </p:nvSpPr>
        <p:spPr bwMode="auto">
          <a:xfrm>
            <a:off x="3352800" y="3733800"/>
            <a:ext cx="2533650" cy="1355725"/>
          </a:xfrm>
          <a:prstGeom prst="rect">
            <a:avLst/>
          </a:prstGeom>
        </p:spPr>
        <p:txBody>
          <a:bodyPr wrap="none" fromWordArt="1">
            <a:prstTxWarp prst="textCanDown">
              <a:avLst>
                <a:gd name="adj" fmla="val 33333"/>
              </a:avLst>
            </a:prstTxWarp>
          </a:bodyPr>
          <a:lstStyle/>
          <a:p>
            <a:pPr algn="ctr"/>
            <a:r>
              <a:rPr lang="ru-RU" sz="8000" kern="10">
                <a:ln w="9525">
                  <a:solidFill>
                    <a:srgbClr val="000000"/>
                  </a:solidFill>
                  <a:round/>
                  <a:headEnd/>
                  <a:tailEnd/>
                </a:ln>
                <a:solidFill>
                  <a:srgbClr val="00CC00"/>
                </a:solidFill>
                <a:latin typeface="Georgia"/>
              </a:rPr>
              <a:t>урок!</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1472" y="1285860"/>
            <a:ext cx="8072494" cy="3939540"/>
          </a:xfrm>
          <a:prstGeom prst="rect">
            <a:avLst/>
          </a:prstGeom>
        </p:spPr>
        <p:txBody>
          <a:bodyPr wrap="square">
            <a:spAutoFit/>
          </a:bodyPr>
          <a:lstStyle/>
          <a:p>
            <a:r>
              <a:rPr lang="ru-RU" b="1" dirty="0" smtClean="0">
                <a:solidFill>
                  <a:srgbClr val="0000FF"/>
                </a:solidFill>
                <a:latin typeface="Times New Roman" pitchFamily="18" charset="0"/>
                <a:cs typeface="Times New Roman" pitchFamily="18" charset="0"/>
              </a:rPr>
              <a:t> </a:t>
            </a:r>
          </a:p>
          <a:p>
            <a:pPr algn="ctr"/>
            <a:r>
              <a:rPr lang="ru-RU" sz="3600" b="1" dirty="0" smtClean="0">
                <a:solidFill>
                  <a:srgbClr val="0000FF"/>
                </a:solidFill>
                <a:latin typeface="Times New Roman" pitchFamily="18" charset="0"/>
                <a:cs typeface="Times New Roman" pitchFamily="18" charset="0"/>
              </a:rPr>
              <a:t>ОБОРУДОВАНИЕ</a:t>
            </a:r>
          </a:p>
          <a:p>
            <a:endParaRPr lang="ru-RU" b="1" dirty="0" smtClean="0">
              <a:solidFill>
                <a:srgbClr val="0000FF"/>
              </a:solidFill>
              <a:latin typeface="Times New Roman" pitchFamily="18" charset="0"/>
              <a:cs typeface="Times New Roman" pitchFamily="18" charset="0"/>
            </a:endParaRPr>
          </a:p>
          <a:p>
            <a:r>
              <a:rPr lang="ru-RU" sz="3200" dirty="0">
                <a:solidFill>
                  <a:srgbClr val="0000FF"/>
                </a:solidFill>
                <a:latin typeface="Times New Roman" panose="02020603050405020304" pitchFamily="18" charset="0"/>
                <a:cs typeface="Times New Roman" panose="02020603050405020304" pitchFamily="18" charset="0"/>
              </a:rPr>
              <a:t>учебник </a:t>
            </a:r>
            <a:r>
              <a:rPr lang="en-US" sz="3200" dirty="0">
                <a:solidFill>
                  <a:srgbClr val="0000FF"/>
                </a:solidFill>
                <a:latin typeface="Times New Roman" panose="02020603050405020304" pitchFamily="18" charset="0"/>
                <a:cs typeface="Times New Roman" panose="02020603050405020304" pitchFamily="18" charset="0"/>
              </a:rPr>
              <a:t>English VIII</a:t>
            </a:r>
            <a:r>
              <a:rPr lang="ru-RU" sz="3200" dirty="0">
                <a:solidFill>
                  <a:srgbClr val="0000FF"/>
                </a:solidFill>
                <a:latin typeface="Times New Roman" panose="02020603050405020304" pitchFamily="18" charset="0"/>
                <a:cs typeface="Times New Roman" panose="02020603050405020304" pitchFamily="18" charset="0"/>
              </a:rPr>
              <a:t> (Афанасьева О.В., Михеева И.В.) компьютер, электронная  презентация, раздаточный материал,  наглядные пособия по теме: «Компьютер в нашей жизни»</a:t>
            </a:r>
            <a:r>
              <a:rPr lang="ru-RU" b="1" dirty="0" smtClean="0">
                <a:solidFill>
                  <a:srgbClr val="0000FF"/>
                </a:solidFill>
                <a:latin typeface="Times New Roman" pitchFamily="18" charset="0"/>
                <a:cs typeface="Times New Roman" pitchFamily="18" charset="0"/>
              </a:rPr>
              <a:t/>
            </a:r>
            <a:br>
              <a:rPr lang="ru-RU" b="1" dirty="0" smtClean="0">
                <a:solidFill>
                  <a:srgbClr val="0000FF"/>
                </a:solidFill>
                <a:latin typeface="Times New Roman" pitchFamily="18" charset="0"/>
                <a:cs typeface="Times New Roman" pitchFamily="18" charset="0"/>
              </a:rPr>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071546"/>
            <a:ext cx="8586790" cy="1281114"/>
          </a:xfrm>
        </p:spPr>
        <p:txBody>
          <a:bodyPr>
            <a:normAutofit/>
          </a:bodyPr>
          <a:lstStyle/>
          <a:p>
            <a:r>
              <a:rPr lang="ru-RU" sz="3200" b="1" dirty="0">
                <a:solidFill>
                  <a:srgbClr val="0000FF"/>
                </a:solidFill>
              </a:rPr>
              <a:t>Организационный момент и мотивация учащихся</a:t>
            </a:r>
            <a:endParaRPr lang="ru-RU" sz="3200" b="1" dirty="0">
              <a:solidFill>
                <a:srgbClr val="0000FF"/>
              </a:solidFill>
            </a:endParaRPr>
          </a:p>
        </p:txBody>
      </p:sp>
      <p:sp>
        <p:nvSpPr>
          <p:cNvPr id="3" name="Содержимое 2"/>
          <p:cNvSpPr>
            <a:spLocks noGrp="1"/>
          </p:cNvSpPr>
          <p:nvPr>
            <p:ph idx="1"/>
          </p:nvPr>
        </p:nvSpPr>
        <p:spPr/>
        <p:txBody>
          <a:bodyPr>
            <a:normAutofit lnSpcReduction="10000"/>
          </a:bodyPr>
          <a:lstStyle/>
          <a:p>
            <a:pPr>
              <a:buNone/>
            </a:pPr>
            <a:r>
              <a:rPr lang="ru-RU" sz="3200" b="1" dirty="0" smtClean="0">
                <a:solidFill>
                  <a:srgbClr val="0000FF"/>
                </a:solidFill>
                <a:latin typeface="Times New Roman" pitchFamily="18" charset="0"/>
                <a:cs typeface="Times New Roman" pitchFamily="18" charset="0"/>
              </a:rPr>
              <a:t>T:</a:t>
            </a:r>
            <a:r>
              <a:rPr lang="ru-RU" sz="3200" dirty="0" smtClean="0">
                <a:solidFill>
                  <a:srgbClr val="0000FF"/>
                </a:solidFill>
                <a:latin typeface="Times New Roman" pitchFamily="18" charset="0"/>
                <a:cs typeface="Times New Roman" pitchFamily="18" charset="0"/>
              </a:rPr>
              <a:t> </a:t>
            </a:r>
            <a:r>
              <a:rPr lang="ru-RU" sz="3200" dirty="0" err="1" smtClean="0">
                <a:solidFill>
                  <a:srgbClr val="0000FF"/>
                </a:solidFill>
                <a:latin typeface="Times New Roman" pitchFamily="18" charset="0"/>
                <a:cs typeface="Times New Roman" pitchFamily="18" charset="0"/>
              </a:rPr>
              <a:t>Good</a:t>
            </a:r>
            <a:r>
              <a:rPr lang="ru-RU" sz="3200" dirty="0" smtClean="0">
                <a:solidFill>
                  <a:srgbClr val="0000FF"/>
                </a:solidFill>
                <a:latin typeface="Times New Roman" pitchFamily="18" charset="0"/>
                <a:cs typeface="Times New Roman" pitchFamily="18" charset="0"/>
              </a:rPr>
              <a:t> </a:t>
            </a:r>
            <a:r>
              <a:rPr lang="en-US" sz="3200" dirty="0" smtClean="0">
                <a:solidFill>
                  <a:srgbClr val="0000FF"/>
                </a:solidFill>
                <a:latin typeface="Times New Roman" pitchFamily="18" charset="0"/>
                <a:cs typeface="Times New Roman" pitchFamily="18" charset="0"/>
              </a:rPr>
              <a:t> day </a:t>
            </a:r>
            <a:r>
              <a:rPr lang="ru-RU" sz="3200" dirty="0" smtClean="0">
                <a:solidFill>
                  <a:srgbClr val="0000FF"/>
                </a:solidFill>
                <a:latin typeface="Times New Roman" pitchFamily="18" charset="0"/>
                <a:cs typeface="Times New Roman" pitchFamily="18" charset="0"/>
              </a:rPr>
              <a:t>, </a:t>
            </a:r>
            <a:r>
              <a:rPr lang="ru-RU" sz="3200" dirty="0" err="1" smtClean="0">
                <a:solidFill>
                  <a:srgbClr val="0000FF"/>
                </a:solidFill>
                <a:latin typeface="Times New Roman" pitchFamily="18" charset="0"/>
                <a:cs typeface="Times New Roman" pitchFamily="18" charset="0"/>
              </a:rPr>
              <a:t>boys</a:t>
            </a:r>
            <a:r>
              <a:rPr lang="ru-RU" sz="3200" dirty="0" smtClean="0">
                <a:solidFill>
                  <a:srgbClr val="0000FF"/>
                </a:solidFill>
                <a:latin typeface="Times New Roman" pitchFamily="18" charset="0"/>
                <a:cs typeface="Times New Roman" pitchFamily="18" charset="0"/>
              </a:rPr>
              <a:t> </a:t>
            </a:r>
            <a:r>
              <a:rPr lang="ru-RU" sz="3200" dirty="0" err="1" smtClean="0">
                <a:solidFill>
                  <a:srgbClr val="0000FF"/>
                </a:solidFill>
                <a:latin typeface="Times New Roman" pitchFamily="18" charset="0"/>
                <a:cs typeface="Times New Roman" pitchFamily="18" charset="0"/>
              </a:rPr>
              <a:t>and</a:t>
            </a:r>
            <a:r>
              <a:rPr lang="ru-RU" sz="3200" dirty="0" smtClean="0">
                <a:solidFill>
                  <a:srgbClr val="0000FF"/>
                </a:solidFill>
                <a:latin typeface="Times New Roman" pitchFamily="18" charset="0"/>
                <a:cs typeface="Times New Roman" pitchFamily="18" charset="0"/>
              </a:rPr>
              <a:t> </a:t>
            </a:r>
            <a:r>
              <a:rPr lang="ru-RU" sz="3200" dirty="0" err="1" smtClean="0">
                <a:solidFill>
                  <a:srgbClr val="0000FF"/>
                </a:solidFill>
                <a:latin typeface="Times New Roman" pitchFamily="18" charset="0"/>
                <a:cs typeface="Times New Roman" pitchFamily="18" charset="0"/>
              </a:rPr>
              <a:t>girls</a:t>
            </a:r>
            <a:r>
              <a:rPr lang="ru-RU" sz="3200" dirty="0" smtClean="0">
                <a:solidFill>
                  <a:srgbClr val="0000FF"/>
                </a:solidFill>
                <a:latin typeface="Times New Roman" pitchFamily="18" charset="0"/>
                <a:cs typeface="Times New Roman" pitchFamily="18" charset="0"/>
              </a:rPr>
              <a:t>! </a:t>
            </a:r>
            <a:r>
              <a:rPr lang="en-US" sz="3200" dirty="0" smtClean="0">
                <a:solidFill>
                  <a:srgbClr val="0000FF"/>
                </a:solidFill>
                <a:latin typeface="Times New Roman" pitchFamily="18" charset="0"/>
                <a:cs typeface="Times New Roman" pitchFamily="18" charset="0"/>
              </a:rPr>
              <a:t>I am glad to see you! Welcome to our English lesson! As far as you know, we have been discussing the necessity of computer in our  life   at our lessons and today, you’ll have an opportunity to use your knowledge on our lesson. </a:t>
            </a:r>
            <a:r>
              <a:rPr lang="en-US" dirty="0" smtClean="0">
                <a:solidFill>
                  <a:srgbClr val="0000FF"/>
                </a:solidFill>
                <a:latin typeface="Times New Roman" pitchFamily="18" charset="0"/>
                <a:cs typeface="Times New Roman" pitchFamily="18" charset="0"/>
              </a:rPr>
              <a:t/>
            </a:r>
            <a:br>
              <a:rPr lang="en-US" dirty="0" smtClean="0">
                <a:solidFill>
                  <a:srgbClr val="0000FF"/>
                </a:solidFill>
                <a:latin typeface="Times New Roman" pitchFamily="18" charset="0"/>
                <a:cs typeface="Times New Roman" pitchFamily="18" charset="0"/>
              </a:rPr>
            </a:br>
            <a:r>
              <a:rPr lang="en-US" dirty="0" smtClean="0"/>
              <a:t/>
            </a:r>
            <a:br>
              <a:rPr lang="en-US" dirty="0" smtClean="0"/>
            </a:b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57232"/>
            <a:ext cx="8229600" cy="1214446"/>
          </a:xfrm>
        </p:spPr>
        <p:txBody>
          <a:bodyPr>
            <a:normAutofit/>
          </a:bodyPr>
          <a:lstStyle/>
          <a:p>
            <a:r>
              <a:rPr lang="en-US" sz="3600" b="1" dirty="0" smtClean="0">
                <a:latin typeface="Times New Roman" pitchFamily="18" charset="0"/>
                <a:cs typeface="Times New Roman" pitchFamily="18" charset="0"/>
              </a:rPr>
              <a:t>           </a:t>
            </a:r>
            <a:r>
              <a:rPr lang="ru-RU" sz="3600" b="1" dirty="0" smtClean="0">
                <a:solidFill>
                  <a:srgbClr val="0000FF"/>
                </a:solidFill>
                <a:latin typeface="Times New Roman" pitchFamily="18" charset="0"/>
                <a:cs typeface="Times New Roman" pitchFamily="18" charset="0"/>
              </a:rPr>
              <a:t>Речевая</a:t>
            </a:r>
            <a:r>
              <a:rPr lang="en-US" sz="3600" b="1" dirty="0" smtClean="0">
                <a:solidFill>
                  <a:srgbClr val="0000FF"/>
                </a:solidFill>
                <a:latin typeface="Times New Roman" pitchFamily="18" charset="0"/>
                <a:cs typeface="Times New Roman" pitchFamily="18" charset="0"/>
              </a:rPr>
              <a:t> </a:t>
            </a:r>
            <a:r>
              <a:rPr lang="ru-RU" sz="3600" b="1" dirty="0">
                <a:solidFill>
                  <a:srgbClr val="0000FF"/>
                </a:solidFill>
              </a:rPr>
              <a:t>разминка.</a:t>
            </a:r>
          </a:p>
        </p:txBody>
      </p:sp>
      <p:sp>
        <p:nvSpPr>
          <p:cNvPr id="3" name="Содержимое 2"/>
          <p:cNvSpPr>
            <a:spLocks noGrp="1"/>
          </p:cNvSpPr>
          <p:nvPr>
            <p:ph idx="1"/>
          </p:nvPr>
        </p:nvSpPr>
        <p:spPr>
          <a:xfrm>
            <a:off x="457200" y="1928802"/>
            <a:ext cx="8229600" cy="4645734"/>
          </a:xfrm>
        </p:spPr>
        <p:txBody>
          <a:bodyPr>
            <a:noAutofit/>
          </a:bodyPr>
          <a:lstStyle/>
          <a:p>
            <a:pPr>
              <a:buNone/>
            </a:pPr>
            <a:r>
              <a:rPr lang="en-US" sz="3200" dirty="0" smtClean="0">
                <a:solidFill>
                  <a:srgbClr val="0000FF"/>
                </a:solidFill>
                <a:latin typeface="Times New Roman" pitchFamily="18" charset="0"/>
                <a:cs typeface="Times New Roman" pitchFamily="18" charset="0"/>
              </a:rPr>
              <a:t>-What was the first country in the world to send a `satellite into space?</a:t>
            </a:r>
          </a:p>
          <a:p>
            <a:pPr>
              <a:buFontTx/>
              <a:buChar char="-"/>
            </a:pPr>
            <a:r>
              <a:rPr lang="en-US" sz="3200" dirty="0" smtClean="0">
                <a:solidFill>
                  <a:srgbClr val="0000FF"/>
                </a:solidFill>
                <a:latin typeface="Times New Roman" pitchFamily="18" charset="0"/>
                <a:cs typeface="Times New Roman" pitchFamily="18" charset="0"/>
              </a:rPr>
              <a:t>In what century was the telephone invented?</a:t>
            </a:r>
          </a:p>
          <a:p>
            <a:pPr>
              <a:buFontTx/>
              <a:buChar char="-"/>
            </a:pPr>
            <a:r>
              <a:rPr lang="en-US" sz="3200" dirty="0" smtClean="0">
                <a:solidFill>
                  <a:srgbClr val="0000FF"/>
                </a:solidFill>
                <a:latin typeface="Times New Roman" pitchFamily="18" charset="0"/>
                <a:cs typeface="Times New Roman" pitchFamily="18" charset="0"/>
              </a:rPr>
              <a:t>When did the Internet appear in Russia</a:t>
            </a:r>
          </a:p>
          <a:p>
            <a:pPr>
              <a:buNone/>
            </a:pPr>
            <a:r>
              <a:rPr lang="en-US" sz="3200" dirty="0" smtClean="0">
                <a:solidFill>
                  <a:srgbClr val="0000FF"/>
                </a:solidFill>
                <a:latin typeface="Times New Roman" pitchFamily="18" charset="0"/>
                <a:cs typeface="Times New Roman" pitchFamily="18" charset="0"/>
              </a:rPr>
              <a:t>-Which of  the two countries uses the Space Shuttle-:Russia or America?</a:t>
            </a:r>
          </a:p>
          <a:p>
            <a:pPr>
              <a:buNone/>
            </a:pPr>
            <a:r>
              <a:rPr lang="en-US" sz="3200" dirty="0" smtClean="0">
                <a:solidFill>
                  <a:srgbClr val="0000FF"/>
                </a:solidFill>
                <a:latin typeface="Times New Roman" pitchFamily="18" charset="0"/>
                <a:cs typeface="Times New Roman" pitchFamily="18" charset="0"/>
              </a:rPr>
              <a:t>-  Neptune is the closest planet to the Sun ,isn’t it?</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23528" y="1124744"/>
            <a:ext cx="8532000"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1.The </a:t>
            </a: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patient</a:t>
            </a:r>
            <a:r>
              <a:rPr kumimoji="0" lang="ru-RU"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  </a:t>
            </a: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had </a:t>
            </a:r>
            <a:r>
              <a:rPr kumimoji="0" lang="ru-RU"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 </a:t>
            </a: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 … problem.</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a)brain              b)heart          c)eye</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2.Before the operation the surgeon wanted to talk to the … .</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 nurse             b)medical  engineer            c)patient</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3. The surgeon wanted  to supply the patient  with a … heart.</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a)metallic             b)fibrous  polymeric    c)human              </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4.The patient </a:t>
            </a:r>
            <a:r>
              <a:rPr kumimoji="0" lang="ru-RU"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 </a:t>
            </a: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wanted</a:t>
            </a:r>
            <a:r>
              <a:rPr kumimoji="0" lang="ru-RU"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  </a:t>
            </a: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to </a:t>
            </a:r>
            <a:r>
              <a:rPr kumimoji="0" lang="ru-RU"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 </a:t>
            </a: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get a … heart.</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a)metallic           b)fibrous polymeric          c)human</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5.The surgeon … the results of his  talk   with the patient.</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a)was pleased with    b)was  not pleased with  c) didn`t care about </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6. The  medical engineer  thought  that in the near future there would  be only  … on Earth.</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a)humans        b)robots          c)hybrids of men and robots</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7. The surgeon himself was  … .</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a)a human</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b)half a man and half a robot</a:t>
            </a:r>
            <a:endParaRPr kumimoji="0" lang="ru-RU" sz="1200" b="1"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c) A</a:t>
            </a:r>
            <a:r>
              <a:rPr kumimoji="0" lang="ru-RU" sz="2000" b="1"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  </a:t>
            </a:r>
            <a:r>
              <a:rPr kumimoji="0" lang="en-US" sz="2000" b="1" i="0" u="none" strike="noStrike" cap="none" normalizeH="0" baseline="0" dirty="0" err="1" smtClean="0">
                <a:ln>
                  <a:noFill/>
                </a:ln>
                <a:solidFill>
                  <a:srgbClr val="0000FF"/>
                </a:solidFill>
                <a:effectLst/>
                <a:latin typeface="Times New Roman" pitchFamily="18" charset="0"/>
                <a:ea typeface="Calibri" pitchFamily="34" charset="0"/>
                <a:cs typeface="Times New Roman" pitchFamily="18" charset="0"/>
              </a:rPr>
              <a:t>Metallo</a:t>
            </a:r>
            <a:endParaRPr kumimoji="0" lang="en-US" sz="3200" b="1" i="0" u="none" strike="noStrike" cap="none" normalizeH="0" baseline="0" dirty="0" smtClean="0">
              <a:ln>
                <a:noFill/>
              </a:ln>
              <a:solidFill>
                <a:srgbClr val="0000FF"/>
              </a:solidFill>
              <a:effectLst/>
              <a:latin typeface="Times New Roman" pitchFamily="18" charset="0"/>
              <a:cs typeface="Times New Roman" pitchFamily="18" charset="0"/>
            </a:endParaRPr>
          </a:p>
        </p:txBody>
      </p:sp>
      <p:sp>
        <p:nvSpPr>
          <p:cNvPr id="2" name="TextBox 1"/>
          <p:cNvSpPr txBox="1"/>
          <p:nvPr/>
        </p:nvSpPr>
        <p:spPr>
          <a:xfrm>
            <a:off x="1835696" y="260648"/>
            <a:ext cx="5878367" cy="584775"/>
          </a:xfrm>
          <a:prstGeom prst="rect">
            <a:avLst/>
          </a:prstGeom>
          <a:noFill/>
        </p:spPr>
        <p:txBody>
          <a:bodyPr wrap="square" rtlCol="0">
            <a:spAutoFit/>
          </a:bodyPr>
          <a:lstStyle/>
          <a:p>
            <a:r>
              <a:rPr lang="ru-RU" sz="3200" b="1" dirty="0">
                <a:solidFill>
                  <a:srgbClr val="0000FF"/>
                </a:solidFill>
                <a:latin typeface="Times New Roman" panose="02020603050405020304" pitchFamily="18" charset="0"/>
                <a:cs typeface="Times New Roman" panose="02020603050405020304" pitchFamily="18" charset="0"/>
              </a:rPr>
              <a:t>Проверка  домашнего задания</a:t>
            </a:r>
            <a:endParaRPr lang="ru-RU" sz="32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071546"/>
            <a:ext cx="8229600" cy="785818"/>
          </a:xfrm>
        </p:spPr>
        <p:txBody>
          <a:bodyPr>
            <a:normAutofit fontScale="90000"/>
          </a:bodyPr>
          <a:lstStyle/>
          <a:p>
            <a:pPr algn="ctr"/>
            <a:r>
              <a:rPr lang="en-US" sz="3600" dirty="0" smtClean="0">
                <a:solidFill>
                  <a:srgbClr val="0000FF"/>
                </a:solidFill>
                <a:latin typeface="Times New Roman" pitchFamily="18" charset="0"/>
                <a:cs typeface="Times New Roman" pitchFamily="18" charset="0"/>
              </a:rPr>
              <a:t> </a:t>
            </a:r>
            <a:r>
              <a:rPr lang="ru-RU" sz="3600" b="1" dirty="0" smtClean="0">
                <a:solidFill>
                  <a:srgbClr val="0000FF"/>
                </a:solidFill>
                <a:latin typeface="Times New Roman" pitchFamily="18" charset="0"/>
                <a:cs typeface="Times New Roman" pitchFamily="18" charset="0"/>
              </a:rPr>
              <a:t>Повторение</a:t>
            </a:r>
            <a:r>
              <a:rPr lang="en-US" sz="3600" b="1" dirty="0" smtClean="0">
                <a:solidFill>
                  <a:srgbClr val="0000FF"/>
                </a:solidFill>
                <a:latin typeface="Times New Roman" pitchFamily="18" charset="0"/>
                <a:cs typeface="Times New Roman" pitchFamily="18" charset="0"/>
              </a:rPr>
              <a:t> </a:t>
            </a:r>
            <a:r>
              <a:rPr lang="ru-RU" sz="3600" b="1" dirty="0" smtClean="0">
                <a:solidFill>
                  <a:srgbClr val="0000FF"/>
                </a:solidFill>
                <a:latin typeface="Times New Roman" pitchFamily="18" charset="0"/>
                <a:cs typeface="Times New Roman" pitchFamily="18" charset="0"/>
              </a:rPr>
              <a:t>лексического</a:t>
            </a:r>
            <a:r>
              <a:rPr lang="en-US" sz="3600" b="1" dirty="0" smtClean="0">
                <a:solidFill>
                  <a:srgbClr val="0000FF"/>
                </a:solidFill>
                <a:latin typeface="Times New Roman" pitchFamily="18" charset="0"/>
                <a:cs typeface="Times New Roman" pitchFamily="18" charset="0"/>
              </a:rPr>
              <a:t> </a:t>
            </a:r>
            <a:r>
              <a:rPr lang="ru-RU" sz="3600" b="1" dirty="0" smtClean="0">
                <a:solidFill>
                  <a:srgbClr val="0000FF"/>
                </a:solidFill>
                <a:latin typeface="Times New Roman" pitchFamily="18" charset="0"/>
                <a:cs typeface="Times New Roman" pitchFamily="18" charset="0"/>
              </a:rPr>
              <a:t>материала</a:t>
            </a:r>
            <a:r>
              <a:rPr lang="en-US" sz="3600" b="1" dirty="0" smtClean="0">
                <a:solidFill>
                  <a:srgbClr val="0000FF"/>
                </a:solidFill>
                <a:latin typeface="Times New Roman" pitchFamily="18" charset="0"/>
                <a:cs typeface="Times New Roman" pitchFamily="18" charset="0"/>
              </a:rPr>
              <a:t>.</a:t>
            </a:r>
            <a:r>
              <a:rPr lang="en-US" dirty="0" smtClean="0">
                <a:solidFill>
                  <a:srgbClr val="0000FF"/>
                </a:solidFill>
              </a:rPr>
              <a:t/>
            </a:r>
            <a:br>
              <a:rPr lang="en-US" dirty="0" smtClean="0">
                <a:solidFill>
                  <a:srgbClr val="0000FF"/>
                </a:solidFill>
              </a:rPr>
            </a:br>
            <a:endParaRPr lang="ru-RU" dirty="0">
              <a:solidFill>
                <a:srgbClr val="0000FF"/>
              </a:solidFill>
            </a:endParaRPr>
          </a:p>
        </p:txBody>
      </p:sp>
      <p:sp>
        <p:nvSpPr>
          <p:cNvPr id="3" name="Содержимое 2"/>
          <p:cNvSpPr>
            <a:spLocks noGrp="1"/>
          </p:cNvSpPr>
          <p:nvPr>
            <p:ph idx="1"/>
          </p:nvPr>
        </p:nvSpPr>
        <p:spPr>
          <a:xfrm>
            <a:off x="500034" y="1628800"/>
            <a:ext cx="8229600" cy="4931486"/>
          </a:xfrm>
        </p:spPr>
        <p:txBody>
          <a:bodyPr>
            <a:normAutofit/>
          </a:bodyPr>
          <a:lstStyle/>
          <a:p>
            <a:pPr lvl="2">
              <a:buNone/>
            </a:pPr>
            <a:r>
              <a:rPr lang="en-US" sz="3600" b="1" dirty="0" smtClean="0">
                <a:solidFill>
                  <a:srgbClr val="0000FF"/>
                </a:solidFill>
                <a:latin typeface="Times New Roman" pitchFamily="18" charset="0"/>
                <a:cs typeface="Times New Roman" pitchFamily="18" charset="0"/>
              </a:rPr>
              <a:t>T:</a:t>
            </a:r>
            <a:r>
              <a:rPr lang="en-US" sz="3600" dirty="0" smtClean="0">
                <a:solidFill>
                  <a:srgbClr val="0000FF"/>
                </a:solidFill>
                <a:latin typeface="Times New Roman" pitchFamily="18" charset="0"/>
                <a:cs typeface="Times New Roman" pitchFamily="18" charset="0"/>
              </a:rPr>
              <a:t> Have a look at the pictures and say what inventions have been made by the end of the 20th century .Why do people use them?</a:t>
            </a:r>
            <a:br>
              <a:rPr lang="en-US" sz="3600" dirty="0" smtClean="0">
                <a:solidFill>
                  <a:srgbClr val="0000FF"/>
                </a:solidFill>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Users\Compplus\Desktop\ш2003\загружено (9).jpg"/>
          <p:cNvPicPr>
            <a:picLocks noChangeAspect="1" noChangeArrowheads="1"/>
          </p:cNvPicPr>
          <p:nvPr/>
        </p:nvPicPr>
        <p:blipFill>
          <a:blip r:embed="rId2"/>
          <a:srcRect/>
          <a:stretch>
            <a:fillRect/>
          </a:stretch>
        </p:blipFill>
        <p:spPr bwMode="auto">
          <a:xfrm>
            <a:off x="1214414" y="1428736"/>
            <a:ext cx="2386147" cy="1785950"/>
          </a:xfrm>
          <a:prstGeom prst="rect">
            <a:avLst/>
          </a:prstGeom>
          <a:noFill/>
        </p:spPr>
      </p:pic>
      <p:sp>
        <p:nvSpPr>
          <p:cNvPr id="3" name="Прямоугольник 2"/>
          <p:cNvSpPr/>
          <p:nvPr/>
        </p:nvSpPr>
        <p:spPr>
          <a:xfrm>
            <a:off x="4056474" y="1714488"/>
            <a:ext cx="4230302" cy="1015663"/>
          </a:xfrm>
          <a:prstGeom prst="rect">
            <a:avLst/>
          </a:prstGeom>
        </p:spPr>
        <p:txBody>
          <a:bodyPr wrap="square">
            <a:spAutoFit/>
          </a:bodyPr>
          <a:lstStyle/>
          <a:p>
            <a:r>
              <a:rPr lang="en-US" sz="6000" b="1" dirty="0" smtClean="0">
                <a:solidFill>
                  <a:srgbClr val="0000FF"/>
                </a:solidFill>
                <a:latin typeface="Times New Roman" pitchFamily="18" charset="0"/>
                <a:ea typeface="Times New Roman"/>
                <a:cs typeface="Times New Roman" pitchFamily="18" charset="0"/>
              </a:rPr>
              <a:t>Camera</a:t>
            </a:r>
            <a:endParaRPr lang="ru-RU" sz="6000" dirty="0">
              <a:solidFill>
                <a:srgbClr val="0000FF"/>
              </a:solidFill>
              <a:latin typeface="Times New Roman" pitchFamily="18" charset="0"/>
              <a:cs typeface="Times New Roman" pitchFamily="18" charset="0"/>
            </a:endParaRPr>
          </a:p>
        </p:txBody>
      </p:sp>
      <p:pic>
        <p:nvPicPr>
          <p:cNvPr id="4" name="Picture 3" descr="C:\Users\Compplus\Desktop\ш2003\загружено (6).jpg"/>
          <p:cNvPicPr>
            <a:picLocks noChangeAspect="1" noChangeArrowheads="1"/>
          </p:cNvPicPr>
          <p:nvPr/>
        </p:nvPicPr>
        <p:blipFill>
          <a:blip r:embed="rId3"/>
          <a:srcRect/>
          <a:stretch>
            <a:fillRect/>
          </a:stretch>
        </p:blipFill>
        <p:spPr bwMode="auto">
          <a:xfrm>
            <a:off x="1357289" y="4000504"/>
            <a:ext cx="2428891" cy="1785950"/>
          </a:xfrm>
          <a:prstGeom prst="rect">
            <a:avLst/>
          </a:prstGeom>
          <a:noFill/>
        </p:spPr>
      </p:pic>
      <p:sp>
        <p:nvSpPr>
          <p:cNvPr id="5" name="Прямоугольник 4"/>
          <p:cNvSpPr/>
          <p:nvPr/>
        </p:nvSpPr>
        <p:spPr>
          <a:xfrm>
            <a:off x="4000496" y="4286256"/>
            <a:ext cx="4286280" cy="646331"/>
          </a:xfrm>
          <a:prstGeom prst="rect">
            <a:avLst/>
          </a:prstGeom>
        </p:spPr>
        <p:txBody>
          <a:bodyPr wrap="square">
            <a:spAutoFit/>
          </a:bodyPr>
          <a:lstStyle/>
          <a:p>
            <a:r>
              <a:rPr lang="en-US" sz="3600" b="1" dirty="0" smtClean="0">
                <a:solidFill>
                  <a:srgbClr val="0000FF"/>
                </a:solidFill>
                <a:latin typeface="Times New Roman" pitchFamily="18" charset="0"/>
                <a:ea typeface="Times New Roman"/>
                <a:cs typeface="Times New Roman" pitchFamily="18" charset="0"/>
              </a:rPr>
              <a:t>Microwave oven </a:t>
            </a:r>
            <a:endParaRPr lang="ru-RU" sz="3600" dirty="0">
              <a:solidFill>
                <a:srgbClr val="0000FF"/>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C:\Users\Compplus\Desktop\ш2003\загружено (11).jpg"/>
          <p:cNvPicPr>
            <a:picLocks noChangeAspect="1" noChangeArrowheads="1"/>
          </p:cNvPicPr>
          <p:nvPr/>
        </p:nvPicPr>
        <p:blipFill>
          <a:blip r:embed="rId2"/>
          <a:srcRect/>
          <a:stretch>
            <a:fillRect/>
          </a:stretch>
        </p:blipFill>
        <p:spPr bwMode="auto">
          <a:xfrm>
            <a:off x="928661" y="1142983"/>
            <a:ext cx="2717759" cy="2000265"/>
          </a:xfrm>
          <a:prstGeom prst="rect">
            <a:avLst/>
          </a:prstGeom>
          <a:noFill/>
        </p:spPr>
      </p:pic>
      <p:sp>
        <p:nvSpPr>
          <p:cNvPr id="3" name="Прямоугольник 2"/>
          <p:cNvSpPr/>
          <p:nvPr/>
        </p:nvSpPr>
        <p:spPr>
          <a:xfrm>
            <a:off x="4572000" y="1714488"/>
            <a:ext cx="4143404" cy="923330"/>
          </a:xfrm>
          <a:prstGeom prst="rect">
            <a:avLst/>
          </a:prstGeom>
        </p:spPr>
        <p:txBody>
          <a:bodyPr wrap="square">
            <a:spAutoFit/>
          </a:bodyPr>
          <a:lstStyle/>
          <a:p>
            <a:r>
              <a:rPr lang="en-US" b="1" dirty="0" smtClean="0">
                <a:solidFill>
                  <a:srgbClr val="3A3A3A"/>
                </a:solidFill>
                <a:latin typeface="Arial"/>
                <a:ea typeface="Times New Roman"/>
              </a:rPr>
              <a:t> </a:t>
            </a:r>
            <a:r>
              <a:rPr lang="en-US" sz="5400" b="1" dirty="0" smtClean="0">
                <a:solidFill>
                  <a:srgbClr val="0000FF"/>
                </a:solidFill>
                <a:latin typeface="Times New Roman" pitchFamily="18" charset="0"/>
                <a:ea typeface="Times New Roman"/>
                <a:cs typeface="Times New Roman" pitchFamily="18" charset="0"/>
              </a:rPr>
              <a:t>TV set </a:t>
            </a:r>
            <a:endParaRPr lang="ru-RU" sz="5400" dirty="0">
              <a:solidFill>
                <a:srgbClr val="0000FF"/>
              </a:solidFill>
              <a:latin typeface="Times New Roman" pitchFamily="18" charset="0"/>
              <a:cs typeface="Times New Roman" pitchFamily="18" charset="0"/>
            </a:endParaRPr>
          </a:p>
        </p:txBody>
      </p:sp>
      <p:pic>
        <p:nvPicPr>
          <p:cNvPr id="4" name="Picture 9" descr="C:\Users\Compplus\Desktop\ш2003\загружено (13).jpg"/>
          <p:cNvPicPr>
            <a:picLocks noChangeAspect="1" noChangeArrowheads="1"/>
          </p:cNvPicPr>
          <p:nvPr/>
        </p:nvPicPr>
        <p:blipFill>
          <a:blip r:embed="rId3"/>
          <a:srcRect/>
          <a:stretch>
            <a:fillRect/>
          </a:stretch>
        </p:blipFill>
        <p:spPr bwMode="auto">
          <a:xfrm>
            <a:off x="1428728" y="3429000"/>
            <a:ext cx="2143140" cy="2802664"/>
          </a:xfrm>
          <a:prstGeom prst="rect">
            <a:avLst/>
          </a:prstGeom>
          <a:noFill/>
        </p:spPr>
      </p:pic>
      <p:sp>
        <p:nvSpPr>
          <p:cNvPr id="5" name="Прямоугольник 4"/>
          <p:cNvSpPr/>
          <p:nvPr/>
        </p:nvSpPr>
        <p:spPr>
          <a:xfrm>
            <a:off x="3537068" y="4071942"/>
            <a:ext cx="4321079" cy="769441"/>
          </a:xfrm>
          <a:prstGeom prst="rect">
            <a:avLst/>
          </a:prstGeom>
        </p:spPr>
        <p:txBody>
          <a:bodyPr wrap="square">
            <a:spAutoFit/>
          </a:bodyPr>
          <a:lstStyle/>
          <a:p>
            <a:r>
              <a:rPr lang="en-US" b="1" dirty="0" smtClean="0">
                <a:solidFill>
                  <a:srgbClr val="3A3A3A"/>
                </a:solidFill>
                <a:latin typeface="Arial"/>
                <a:ea typeface="Times New Roman"/>
              </a:rPr>
              <a:t> </a:t>
            </a:r>
            <a:r>
              <a:rPr lang="en-US" sz="4400" b="1" dirty="0" smtClean="0">
                <a:solidFill>
                  <a:srgbClr val="0000FF"/>
                </a:solidFill>
                <a:latin typeface="Times New Roman" pitchFamily="18" charset="0"/>
                <a:ea typeface="Times New Roman"/>
                <a:cs typeface="Times New Roman" pitchFamily="18" charset="0"/>
              </a:rPr>
              <a:t>Vacuum cleaner </a:t>
            </a:r>
            <a:endParaRPr lang="ru-RU" sz="4400" b="1" dirty="0">
              <a:solidFill>
                <a:srgbClr val="0000FF"/>
              </a:solidFill>
              <a:latin typeface="Times New Roman" pitchFamily="18" charset="0"/>
              <a:cs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down)">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theme/theme1.xml><?xml version="1.0" encoding="utf-8"?>
<a:theme xmlns:a="http://schemas.openxmlformats.org/drawingml/2006/main" name="powerpoint-template-24">
  <a:themeElements>
    <a:clrScheme name="">
      <a:dk1>
        <a:srgbClr val="4D4D4D"/>
      </a:dk1>
      <a:lt1>
        <a:srgbClr val="FFFFFF"/>
      </a:lt1>
      <a:dk2>
        <a:srgbClr val="4D4D4D"/>
      </a:dk2>
      <a:lt2>
        <a:srgbClr val="28A2A8"/>
      </a:lt2>
      <a:accent1>
        <a:srgbClr val="0CCDCF"/>
      </a:accent1>
      <a:accent2>
        <a:srgbClr val="5BDDEF"/>
      </a:accent2>
      <a:accent3>
        <a:srgbClr val="FFFFFF"/>
      </a:accent3>
      <a:accent4>
        <a:srgbClr val="404040"/>
      </a:accent4>
      <a:accent5>
        <a:srgbClr val="AAE3E4"/>
      </a:accent5>
      <a:accent6>
        <a:srgbClr val="52C8D9"/>
      </a:accent6>
      <a:hlink>
        <a:srgbClr val="7CF6FC"/>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мобильник</Template>
  <TotalTime>277</TotalTime>
  <Words>523</Words>
  <Application>Microsoft Office PowerPoint</Application>
  <PresentationFormat>Экран (4:3)</PresentationFormat>
  <Paragraphs>106</Paragraphs>
  <Slides>23</Slides>
  <Notes>0</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23</vt:i4>
      </vt:variant>
    </vt:vector>
  </HeadingPairs>
  <TitlesOfParts>
    <vt:vector size="29" baseType="lpstr">
      <vt:lpstr>Arial</vt:lpstr>
      <vt:lpstr>Calibri</vt:lpstr>
      <vt:lpstr>Georgia</vt:lpstr>
      <vt:lpstr>Microsoft Sans Serif</vt:lpstr>
      <vt:lpstr>Times New Roman</vt:lpstr>
      <vt:lpstr>powerpoint-template-24</vt:lpstr>
      <vt:lpstr>Computer in our life.</vt:lpstr>
      <vt:lpstr>     Задачи     урока: </vt:lpstr>
      <vt:lpstr>Презентация PowerPoint</vt:lpstr>
      <vt:lpstr>Организационный момент и мотивация учащихся</vt:lpstr>
      <vt:lpstr>           Речевая разминка.</vt:lpstr>
      <vt:lpstr>Презентация PowerPoint</vt:lpstr>
      <vt:lpstr> Повторение лексического материала.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in our lives.</dc:title>
  <cp:lastModifiedBy>Acer</cp:lastModifiedBy>
  <cp:revision>27</cp:revision>
  <dcterms:modified xsi:type="dcterms:W3CDTF">2022-03-10T17:24:35Z</dcterms:modified>
</cp:coreProperties>
</file>