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0" r:id="rId1"/>
  </p:sldMasterIdLst>
  <p:sldIdLst>
    <p:sldId id="256" r:id="rId2"/>
    <p:sldId id="263" r:id="rId3"/>
    <p:sldId id="258" r:id="rId4"/>
    <p:sldId id="259" r:id="rId5"/>
    <p:sldId id="271" r:id="rId6"/>
    <p:sldId id="260" r:id="rId7"/>
    <p:sldId id="262" r:id="rId8"/>
    <p:sldId id="272" r:id="rId9"/>
    <p:sldId id="27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719" y="3923592"/>
            <a:ext cx="7772400" cy="1463040"/>
          </a:xfr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3906555"/>
            <a:ext cx="3200400" cy="1463040"/>
          </a:xfr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-1497875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25400" ty="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 flipV="1">
            <a:off x="8325882" y="3923592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768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720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370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360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25400" ty="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465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234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754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620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662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21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4050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33C90E3-5ED6-4668-BCB4-177AA4F9C98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78DC2F3-031C-4835-93C3-5144DCC8DEC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6681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137" y="3694546"/>
            <a:ext cx="8155063" cy="2523359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Модель урока подготовки к сочинению по картине </a:t>
            </a:r>
            <a:br>
              <a:rPr lang="ru-RU" sz="4800" dirty="0" smtClean="0">
                <a:solidFill>
                  <a:schemeClr val="tx1"/>
                </a:solidFill>
              </a:rPr>
            </a:b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35109" y="3739291"/>
            <a:ext cx="1946564" cy="1222468"/>
          </a:xfrm>
        </p:spPr>
        <p:txBody>
          <a:bodyPr/>
          <a:lstStyle/>
          <a:p>
            <a:r>
              <a:rPr lang="ru-RU" smtClean="0"/>
              <a:t>Латышева</a:t>
            </a:r>
            <a:r>
              <a:rPr lang="ru-RU" smtClean="0"/>
              <a:t> </a:t>
            </a:r>
            <a:r>
              <a:rPr lang="ru-RU" dirty="0" smtClean="0"/>
              <a:t>Дарья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5111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Уроки по картине имеют свою специфическую структуру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509" y="2609271"/>
            <a:ext cx="11001618" cy="4881419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— подготовка учащихся к восприятию картины (вступительное слово учителя)</a:t>
            </a:r>
            <a:br>
              <a:rPr lang="ru-RU" dirty="0"/>
            </a:br>
            <a:r>
              <a:rPr lang="ru-RU" dirty="0"/>
              <a:t>— рассматривание картины;</a:t>
            </a:r>
            <a:br>
              <a:rPr lang="ru-RU" dirty="0"/>
            </a:br>
            <a:r>
              <a:rPr lang="ru-RU" dirty="0"/>
              <a:t>— анализ картины как произведения искусства (беседа по картине);</a:t>
            </a:r>
            <a:br>
              <a:rPr lang="ru-RU" dirty="0"/>
            </a:br>
            <a:r>
              <a:rPr lang="ru-RU" dirty="0"/>
              <a:t>— словарно-стилистическая и орфографическая работа;</a:t>
            </a:r>
            <a:br>
              <a:rPr lang="ru-RU" dirty="0"/>
            </a:br>
            <a:r>
              <a:rPr lang="ru-RU" dirty="0"/>
              <a:t>— чтение искусствоведческого текста;</a:t>
            </a:r>
            <a:br>
              <a:rPr lang="ru-RU" dirty="0"/>
            </a:br>
            <a:r>
              <a:rPr lang="ru-RU" dirty="0"/>
              <a:t>— анализ искусствоведческого текста;</a:t>
            </a:r>
            <a:br>
              <a:rPr lang="ru-RU" dirty="0"/>
            </a:br>
            <a:r>
              <a:rPr lang="ru-RU" dirty="0"/>
              <a:t>— составление схемы или плана речевого произведения;</a:t>
            </a:r>
            <a:br>
              <a:rPr lang="ru-RU" dirty="0"/>
            </a:br>
            <a:r>
              <a:rPr lang="ru-RU" dirty="0"/>
              <a:t>— устное или письменное сочинение;</a:t>
            </a:r>
            <a:br>
              <a:rPr lang="ru-RU" dirty="0"/>
            </a:br>
            <a:r>
              <a:rPr lang="ru-RU" dirty="0"/>
              <a:t>— анализ письменных работ учащихся.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57509" y="4047023"/>
            <a:ext cx="108538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112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Вступительное слово учителя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636" y="1927813"/>
            <a:ext cx="6567055" cy="3738949"/>
          </a:xfrm>
        </p:spPr>
        <p:txBody>
          <a:bodyPr>
            <a:normAutofit fontScale="92500" lnSpcReduction="10000"/>
          </a:bodyPr>
          <a:lstStyle/>
          <a:p>
            <a:pPr marL="128016" lvl="1" indent="0" algn="just">
              <a:buNone/>
            </a:pPr>
            <a:r>
              <a:rPr lang="ru-RU" dirty="0"/>
              <a:t>Петр Петрович Кончаловский (1876— 1956) очень любил изображать цветы. Пожалуй, никто из русских живописцев не создал так много натюрмортов с изображением цветов, как он. Художник писал цветы так, что, кажется, они сохраняют не только свежесть своих красок, но и свой естественный аромат. Кончаловский говорил, что «В цветах есть все, что существует в природе, только в более утонченных и сложных формах, и в каждом цветке, а особенно в сирени или в букете полевых цветов, надо разбираться, как в какой-нибудь лесной чаще</a:t>
            </a:r>
            <a:r>
              <a:rPr lang="ru-RU" dirty="0" smtClean="0"/>
              <a:t>».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Любимые цветы П. П. </a:t>
            </a:r>
            <a:r>
              <a:rPr lang="ru-RU" dirty="0" err="1"/>
              <a:t>Кончаловского</a:t>
            </a:r>
            <a:r>
              <a:rPr lang="ru-RU" dirty="0"/>
              <a:t> — сирень. Ей он посвятил множество своих полотен. Наиболее известные из них — «Сирень у окна», «Сирень» и др. Перед нами одна из лучших картин </a:t>
            </a:r>
            <a:r>
              <a:rPr lang="ru-RU" dirty="0" err="1"/>
              <a:t>Кончаловского</a:t>
            </a:r>
            <a:r>
              <a:rPr lang="ru-RU" dirty="0"/>
              <a:t> (1933), изображающих сирень. Она находится в Москве, в Третьяковской галерее.</a:t>
            </a:r>
            <a:br>
              <a:rPr lang="ru-RU" dirty="0"/>
            </a:br>
            <a:r>
              <a:rPr lang="ru-RU" dirty="0"/>
              <a:t>После того, как ученики рассмотрели репродукцию этой картины, проводится беседа.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5708673" y="4060560"/>
            <a:ext cx="596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21292" y="6243783"/>
            <a:ext cx="351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014" y="893340"/>
            <a:ext cx="4053362" cy="526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4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4055" y="548271"/>
            <a:ext cx="9720072" cy="149961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Рассматривание </a:t>
            </a:r>
            <a:br>
              <a:rPr lang="ru-RU" sz="3600" dirty="0" smtClean="0"/>
            </a:br>
            <a:r>
              <a:rPr lang="ru-RU" sz="3600" dirty="0" smtClean="0"/>
              <a:t>картины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95" y="1298079"/>
            <a:ext cx="7047852" cy="5423542"/>
          </a:xfrm>
        </p:spPr>
      </p:pic>
    </p:spTree>
    <p:extLst>
      <p:ext uri="{BB962C8B-B14F-4D97-AF65-F5344CB8AC3E}">
        <p14:creationId xmlns:p14="http://schemas.microsoft.com/office/powerpoint/2010/main" val="56651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215" y="116748"/>
            <a:ext cx="9720072" cy="1499616"/>
          </a:xfrm>
        </p:spPr>
        <p:txBody>
          <a:bodyPr/>
          <a:lstStyle/>
          <a:p>
            <a:r>
              <a:rPr lang="ru-RU" dirty="0" smtClean="0"/>
              <a:t>Беседа по картине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3773" y="1311564"/>
            <a:ext cx="9587900" cy="4952488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Рассмотрите </a:t>
            </a:r>
            <a:r>
              <a:rPr lang="ru-RU" sz="1400" dirty="0"/>
              <a:t>картину внимательно, обратите внимание на обилие цветов, изображенных художником. </a:t>
            </a:r>
            <a:endParaRPr lang="ru-RU" sz="1400" dirty="0" smtClean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Сумел </a:t>
            </a:r>
            <a:r>
              <a:rPr lang="ru-RU" sz="1400" dirty="0"/>
              <a:t>ли он показать, что сирень свежая, как будто ее только что срезали и принесли в </a:t>
            </a:r>
            <a:r>
              <a:rPr lang="ru-RU" sz="1400" dirty="0" smtClean="0"/>
              <a:t>комнату?</a:t>
            </a: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Какого </a:t>
            </a:r>
            <a:r>
              <a:rPr lang="ru-RU" sz="1400" dirty="0"/>
              <a:t>цвета, каких оттенков эта пышная, великолепная сирень? </a:t>
            </a:r>
            <a:endParaRPr lang="ru-RU" sz="1400" dirty="0" smtClean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Опишите </a:t>
            </a:r>
            <a:r>
              <a:rPr lang="ru-RU" sz="1400" dirty="0"/>
              <a:t>ветки сирени, расположенные в центре букета. </a:t>
            </a:r>
            <a:endParaRPr lang="ru-RU" sz="1400" dirty="0" smtClean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Какого </a:t>
            </a:r>
            <a:r>
              <a:rPr lang="ru-RU" sz="1400" dirty="0"/>
              <a:t>цвета грозди сирени, которые художник написал рядом с белой веткой? </a:t>
            </a:r>
            <a:endParaRPr lang="ru-RU" sz="1400" dirty="0" smtClean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Какого </a:t>
            </a:r>
            <a:r>
              <a:rPr lang="ru-RU" sz="1400" dirty="0"/>
              <a:t>цвета сирень в нижней части букета</a:t>
            </a:r>
            <a:r>
              <a:rPr lang="ru-RU" sz="1400" dirty="0" smtClean="0"/>
              <a:t>?</a:t>
            </a: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Опишите </a:t>
            </a:r>
            <a:r>
              <a:rPr lang="ru-RU" sz="1400" dirty="0"/>
              <a:t>сирень, которая украшает верхнюю часть букета. </a:t>
            </a: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Тщательно </a:t>
            </a:r>
            <a:r>
              <a:rPr lang="ru-RU" sz="1400" dirty="0"/>
              <a:t>ли выписывает художник лепестки, листочки, веточки сирени? </a:t>
            </a:r>
            <a:endParaRPr lang="ru-RU" sz="1400" dirty="0" smtClean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Какие </a:t>
            </a:r>
            <a:r>
              <a:rPr lang="ru-RU" sz="1400" dirty="0"/>
              <a:t>определения уместно использовать, чтобы описать величину веток и величину цветов сирени</a:t>
            </a:r>
            <a:r>
              <a:rPr lang="ru-RU" sz="1400" dirty="0" smtClean="0"/>
              <a:t>?</a:t>
            </a: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Какими </a:t>
            </a:r>
            <a:r>
              <a:rPr lang="ru-RU" sz="1400" dirty="0"/>
              <a:t>прилагательными можно описать сирень и выразить свое отношение к изображенному</a:t>
            </a:r>
            <a:r>
              <a:rPr lang="ru-RU" sz="1400" dirty="0" smtClean="0"/>
              <a:t>?</a:t>
            </a: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i="1" dirty="0"/>
              <a:t> </a:t>
            </a:r>
            <a:r>
              <a:rPr lang="ru-RU" sz="1400" dirty="0" smtClean="0"/>
              <a:t>Все </a:t>
            </a:r>
            <a:r>
              <a:rPr lang="ru-RU" sz="1400" dirty="0"/>
              <a:t>ли листья сирени одинаково освещены? </a:t>
            </a:r>
            <a:endParaRPr lang="ru-RU" sz="1400" dirty="0" smtClean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Опишите </a:t>
            </a:r>
            <a:r>
              <a:rPr lang="ru-RU" sz="1400" dirty="0"/>
              <a:t>корзину, в которой стоит сирень. </a:t>
            </a:r>
            <a:endParaRPr lang="ru-RU" sz="1400" dirty="0" smtClean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На </a:t>
            </a:r>
            <a:r>
              <a:rPr lang="ru-RU" sz="1400" dirty="0"/>
              <a:t>каком фоне изображена сирень? </a:t>
            </a:r>
            <a:r>
              <a:rPr lang="ru-RU" sz="1400" dirty="0" smtClean="0"/>
              <a:t>Почему </a:t>
            </a:r>
            <a:r>
              <a:rPr lang="ru-RU" sz="1400" dirty="0"/>
              <a:t>художник избрал такой фон? </a:t>
            </a:r>
            <a:endParaRPr lang="ru-RU" sz="1400" dirty="0" smtClean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ru-RU" sz="1400" dirty="0" smtClean="0"/>
              <a:t>Почувствовали </a:t>
            </a:r>
            <a:r>
              <a:rPr lang="ru-RU" sz="1400" dirty="0"/>
              <a:t>ли вы восхищение художника щедрой, богатой природой, его любовь к ней? </a:t>
            </a: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3870128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5655" y="957810"/>
            <a:ext cx="9720073" cy="59001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СЛОВАРНО-СТИЛИСТИЧЕСКАЯ РАБОТА </a:t>
            </a:r>
            <a:endParaRPr lang="ru-RU" sz="3600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05655" y="2476744"/>
            <a:ext cx="89315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ходе беседы по картине пятиклассники записывают в тетради словосочетания и отдельные слова по теме урока: </a:t>
            </a:r>
            <a:endParaRPr lang="ru-RU" dirty="0" smtClean="0"/>
          </a:p>
          <a:p>
            <a:r>
              <a:rPr lang="ru-RU" dirty="0" smtClean="0"/>
              <a:t>темно-красная</a:t>
            </a:r>
            <a:r>
              <a:rPr lang="ru-RU" dirty="0"/>
              <a:t>, бледно-розовая, белоснежная, лиловая, жемчужная (сирень); </a:t>
            </a:r>
            <a:endParaRPr lang="ru-RU" dirty="0" smtClean="0"/>
          </a:p>
          <a:p>
            <a:r>
              <a:rPr lang="ru-RU" dirty="0" smtClean="0"/>
              <a:t>голубоватый</a:t>
            </a:r>
            <a:r>
              <a:rPr lang="ru-RU" dirty="0"/>
              <a:t>, серебристый (оттенок); </a:t>
            </a:r>
            <a:endParaRPr lang="ru-RU" dirty="0" smtClean="0"/>
          </a:p>
          <a:p>
            <a:r>
              <a:rPr lang="ru-RU" dirty="0" smtClean="0"/>
              <a:t>тяжелые</a:t>
            </a:r>
            <a:r>
              <a:rPr lang="ru-RU" dirty="0"/>
              <a:t>, крупные, пышные (грозди); </a:t>
            </a:r>
            <a:endParaRPr lang="ru-RU" dirty="0" smtClean="0"/>
          </a:p>
          <a:p>
            <a:r>
              <a:rPr lang="ru-RU" dirty="0" smtClean="0"/>
              <a:t>зелененькие </a:t>
            </a:r>
            <a:r>
              <a:rPr lang="ru-RU" dirty="0"/>
              <a:t>с тоненькими прожилками листья, </a:t>
            </a:r>
            <a:endParaRPr lang="ru-RU" dirty="0" smtClean="0"/>
          </a:p>
          <a:p>
            <a:r>
              <a:rPr lang="ru-RU" dirty="0" smtClean="0"/>
              <a:t>ароматная</a:t>
            </a:r>
            <a:r>
              <a:rPr lang="ru-RU" dirty="0"/>
              <a:t>, влажная, нежная, чудесная, прекрасная, очаровательная; </a:t>
            </a:r>
            <a:endParaRPr lang="ru-RU" dirty="0" smtClean="0"/>
          </a:p>
          <a:p>
            <a:r>
              <a:rPr lang="ru-RU" dirty="0" smtClean="0"/>
              <a:t>любоваться</a:t>
            </a:r>
            <a:r>
              <a:rPr lang="ru-RU" dirty="0"/>
              <a:t>, восхищаться, наслаждаться, натюрморт.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Учитель </a:t>
            </a:r>
            <a:r>
              <a:rPr lang="ru-RU" dirty="0"/>
              <a:t>обращает внимание на значения слов и орфограммы, которые есть в слове.</a:t>
            </a:r>
          </a:p>
        </p:txBody>
      </p:sp>
    </p:spTree>
    <p:extLst>
      <p:ext uri="{BB962C8B-B14F-4D97-AF65-F5344CB8AC3E}">
        <p14:creationId xmlns:p14="http://schemas.microsoft.com/office/powerpoint/2010/main" val="192501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0164" y="215762"/>
            <a:ext cx="10124163" cy="143754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ЧТЕНИЕ И АНАЛИЗ ИСКУССТВОВЕДЧЕСКОГО ТЕКСТА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7802" y="1496292"/>
            <a:ext cx="10992380" cy="5361708"/>
          </a:xfrm>
        </p:spPr>
        <p:txBody>
          <a:bodyPr>
            <a:normAutofit fontScale="47500" lnSpcReduction="20000"/>
          </a:bodyPr>
          <a:lstStyle/>
          <a:p>
            <a:r>
              <a:rPr lang="ru-RU" sz="2900" dirty="0"/>
              <a:t>Прекрасная душистая сирень воспета многими писателями и поэтами. Вот как вдохновенно описал сирень поэт Всеволод Рождественский. </a:t>
            </a:r>
            <a:r>
              <a:rPr lang="ru-RU" sz="2900" i="1" dirty="0"/>
              <a:t>(Учитель или учащийся выразительно читает стихотворение «Сирень</a:t>
            </a:r>
            <a:r>
              <a:rPr lang="ru-RU" sz="2900" i="1" dirty="0" smtClean="0"/>
              <a:t>».)</a:t>
            </a:r>
          </a:p>
          <a:p>
            <a:r>
              <a:rPr lang="ru-RU" sz="2900" dirty="0"/>
              <a:t/>
            </a:r>
            <a:br>
              <a:rPr lang="ru-RU" sz="2900" dirty="0"/>
            </a:br>
            <a:r>
              <a:rPr lang="ru-RU" sz="2900" dirty="0"/>
              <a:t>Прогремела гроза, прошумела,</a:t>
            </a:r>
            <a:br>
              <a:rPr lang="ru-RU" sz="2900" dirty="0"/>
            </a:br>
            <a:r>
              <a:rPr lang="ru-RU" sz="2900" dirty="0"/>
              <a:t>Затихая, грохочет вдали.</a:t>
            </a:r>
            <a:br>
              <a:rPr lang="ru-RU" sz="2900" dirty="0"/>
            </a:br>
            <a:r>
              <a:rPr lang="ru-RU" sz="2900" dirty="0"/>
              <a:t>Золотые лучи, словно стрелы,</a:t>
            </a:r>
            <a:br>
              <a:rPr lang="ru-RU" sz="2900" dirty="0"/>
            </a:br>
            <a:r>
              <a:rPr lang="ru-RU" sz="2900" dirty="0"/>
              <a:t>Сквозь клокастые тучи прошли.</a:t>
            </a:r>
            <a:br>
              <a:rPr lang="ru-RU" sz="2900" dirty="0"/>
            </a:br>
            <a:r>
              <a:rPr lang="ru-RU" sz="2900" dirty="0"/>
              <a:t>Воздух полон прохлады и тени,</a:t>
            </a:r>
            <a:br>
              <a:rPr lang="ru-RU" sz="2900" dirty="0"/>
            </a:br>
            <a:r>
              <a:rPr lang="ru-RU" sz="2900" dirty="0"/>
              <a:t>Встала радуга светлым венцом,</a:t>
            </a:r>
            <a:br>
              <a:rPr lang="ru-RU" sz="2900" dirty="0"/>
            </a:br>
            <a:r>
              <a:rPr lang="ru-RU" sz="2900" dirty="0"/>
              <a:t>И тяжелые грозди сирени</a:t>
            </a:r>
            <a:br>
              <a:rPr lang="ru-RU" sz="2900" dirty="0"/>
            </a:br>
            <a:r>
              <a:rPr lang="ru-RU" sz="2900" dirty="0"/>
              <a:t>Наклонились над нашим крыльцом.</a:t>
            </a:r>
            <a:br>
              <a:rPr lang="ru-RU" sz="2900" dirty="0"/>
            </a:br>
            <a:r>
              <a:rPr lang="ru-RU" sz="2900" dirty="0"/>
              <a:t>Хорошо на весеннем просторе</a:t>
            </a:r>
            <a:br>
              <a:rPr lang="ru-RU" sz="2900" dirty="0"/>
            </a:br>
            <a:r>
              <a:rPr lang="ru-RU" sz="2900" dirty="0"/>
              <a:t>По откосу сбежать наугад,</a:t>
            </a:r>
            <a:br>
              <a:rPr lang="ru-RU" sz="2900" dirty="0"/>
            </a:br>
            <a:r>
              <a:rPr lang="ru-RU" sz="2900" dirty="0"/>
              <a:t>Окунуться в душистое море,</a:t>
            </a:r>
            <a:br>
              <a:rPr lang="ru-RU" sz="2900" dirty="0"/>
            </a:br>
            <a:r>
              <a:rPr lang="ru-RU" sz="2900" dirty="0"/>
              <a:t>Захлестнувшее дремлющий сад!</a:t>
            </a:r>
            <a:br>
              <a:rPr lang="ru-RU" sz="2900" dirty="0"/>
            </a:br>
            <a:r>
              <a:rPr lang="ru-RU" sz="2900" dirty="0"/>
              <a:t>Сколько белых и темно-лиловых</a:t>
            </a:r>
            <a:br>
              <a:rPr lang="ru-RU" sz="2900" dirty="0"/>
            </a:br>
            <a:r>
              <a:rPr lang="ru-RU" sz="2900" dirty="0"/>
              <a:t>Вдоль ограды кустов разрослось!</a:t>
            </a:r>
            <a:br>
              <a:rPr lang="ru-RU" sz="2900" dirty="0"/>
            </a:br>
            <a:r>
              <a:rPr lang="ru-RU" sz="2900" dirty="0"/>
              <a:t>Ветку тронешь — дождем лепестковым</a:t>
            </a:r>
            <a:br>
              <a:rPr lang="ru-RU" sz="2900" dirty="0"/>
            </a:br>
            <a:r>
              <a:rPr lang="ru-RU" sz="2900" dirty="0"/>
              <a:t>Осыпается мокрая гроздь.</a:t>
            </a:r>
            <a:br>
              <a:rPr lang="ru-RU" sz="2900" dirty="0"/>
            </a:br>
            <a:r>
              <a:rPr lang="ru-RU" sz="2900" dirty="0"/>
              <a:t>В легкой капельке, свежей и чистой,</a:t>
            </a:r>
            <a:br>
              <a:rPr lang="ru-RU" sz="2900" dirty="0"/>
            </a:br>
            <a:r>
              <a:rPr lang="ru-RU" sz="2900" dirty="0"/>
              <a:t>Отразился сверкающий день,</a:t>
            </a:r>
            <a:br>
              <a:rPr lang="ru-RU" sz="2900" dirty="0"/>
            </a:br>
            <a:r>
              <a:rPr lang="ru-RU" sz="2900" dirty="0"/>
              <a:t>И в саду каждой веткой росистой</a:t>
            </a:r>
            <a:br>
              <a:rPr lang="ru-RU" sz="2900" dirty="0"/>
            </a:br>
            <a:r>
              <a:rPr lang="ru-RU" sz="2900" dirty="0"/>
              <a:t>Торжествующе пахнет сирень.</a:t>
            </a:r>
            <a:br>
              <a:rPr lang="ru-RU" sz="2900" dirty="0"/>
            </a:br>
            <a:r>
              <a:rPr lang="ru-RU" sz="2900" dirty="0"/>
              <a:t>— Какие прилагательные употребляет поэт для описания сирени? </a:t>
            </a:r>
            <a:br>
              <a:rPr lang="ru-RU" sz="2900" dirty="0"/>
            </a:br>
            <a:r>
              <a:rPr lang="ru-RU" sz="2900" dirty="0"/>
              <a:t/>
            </a:r>
            <a:br>
              <a:rPr lang="ru-RU" sz="2900" dirty="0"/>
            </a:br>
            <a:r>
              <a:rPr lang="ru-RU" sz="2900" dirty="0"/>
              <a:t>Учитель делает вывод:</a:t>
            </a:r>
            <a:br>
              <a:rPr lang="ru-RU" sz="2900" dirty="0"/>
            </a:br>
            <a:r>
              <a:rPr lang="ru-RU" sz="2900" dirty="0"/>
              <a:t/>
            </a:r>
            <a:br>
              <a:rPr lang="ru-RU" sz="2900" dirty="0"/>
            </a:br>
            <a:r>
              <a:rPr lang="ru-RU" sz="2900" dirty="0"/>
              <a:t>И поэт, и художник изображает один и тот же предмет — сирень. При этом каждый из них использует разные художественные средства: поэт — слово, художник — рисунок, краски. Прочитав стихотворение, мы представляем себе тяжелые грозди сирени после грозы, ее благоухание — весь этот сверкающий день. Сирень художника мы видим. Мы понимаем, что такую прекрасную картину не мог написать равнодушный к природе человек. Видно, что художник очень любит родную природу, восхищается ее щедростью и красотой.</a:t>
            </a:r>
            <a:br>
              <a:rPr lang="ru-RU" sz="2900" dirty="0"/>
            </a:br>
            <a:r>
              <a:rPr lang="ru-RU" sz="2900" dirty="0"/>
              <a:t/>
            </a:r>
            <a:br>
              <a:rPr lang="ru-RU" sz="2900" dirty="0"/>
            </a:br>
            <a:r>
              <a:rPr lang="ru-RU" sz="2900" dirty="0"/>
              <a:t>В заключение учитель приводит высказывание П. П. </a:t>
            </a:r>
            <a:r>
              <a:rPr lang="ru-RU" sz="2900" dirty="0" err="1"/>
              <a:t>Кончаловского</a:t>
            </a:r>
            <a:r>
              <a:rPr lang="ru-RU" sz="2900" dirty="0"/>
              <a:t> о своей картине: «В этом букете все живет, цветет и радуется».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510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СОСТАВЛЕНИЕ ПЛАНА СОЧИНЕНИЯ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2455" y="1907309"/>
            <a:ext cx="9720073" cy="4023360"/>
          </a:xfrm>
        </p:spPr>
        <p:txBody>
          <a:bodyPr/>
          <a:lstStyle/>
          <a:p>
            <a:r>
              <a:rPr lang="ru-RU" dirty="0" smtClean="0"/>
              <a:t>1. Сирень.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2. </a:t>
            </a:r>
            <a:r>
              <a:rPr lang="ru-RU" dirty="0" smtClean="0"/>
              <a:t>Корзина.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3. Фон натюрморта.</a:t>
            </a:r>
            <a:br>
              <a:rPr lang="ru-RU" dirty="0"/>
            </a:br>
            <a:r>
              <a:rPr lang="ru-RU" dirty="0"/>
              <a:t>4. «В этом букете все живет, цветет и радуется» (П. Кончаловский).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2455" y="3528291"/>
            <a:ext cx="9422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Сирень.</a:t>
            </a:r>
          </a:p>
          <a:p>
            <a:r>
              <a:rPr lang="ru-RU" dirty="0" smtClean="0"/>
              <a:t>-цвет сирени</a:t>
            </a:r>
          </a:p>
          <a:p>
            <a:r>
              <a:rPr lang="ru-RU" dirty="0" smtClean="0"/>
              <a:t>-грозди</a:t>
            </a:r>
          </a:p>
          <a:p>
            <a:r>
              <a:rPr lang="ru-RU" dirty="0" smtClean="0"/>
              <a:t>-листья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2. </a:t>
            </a:r>
            <a:r>
              <a:rPr lang="ru-RU" dirty="0" smtClean="0"/>
              <a:t>Корзина.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3. Фон натюрморта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-передний план</a:t>
            </a:r>
          </a:p>
          <a:p>
            <a:r>
              <a:rPr lang="ru-RU" dirty="0" smtClean="0"/>
              <a:t>-задний план</a:t>
            </a:r>
          </a:p>
          <a:p>
            <a:r>
              <a:rPr lang="ru-RU" dirty="0" smtClean="0"/>
              <a:t>-значение фона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4. «В этом букете все живет, цветет и радуется» (П. Кончаловский).</a:t>
            </a:r>
          </a:p>
        </p:txBody>
      </p:sp>
    </p:spTree>
    <p:extLst>
      <p:ext uri="{BB962C8B-B14F-4D97-AF65-F5344CB8AC3E}">
        <p14:creationId xmlns:p14="http://schemas.microsoft.com/office/powerpoint/2010/main" val="4137327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4056" y="2932546"/>
            <a:ext cx="9720073" cy="402336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/>
              <a:t>Сочинение по картине в 5-м </a:t>
            </a:r>
            <a:r>
              <a:rPr lang="ru-RU" dirty="0" err="1"/>
              <a:t>кл</a:t>
            </a:r>
            <a:r>
              <a:rPr lang="ru-RU" dirty="0"/>
              <a:t>.: Метод. пособие / </a:t>
            </a:r>
            <a:r>
              <a:rPr lang="ru-RU" b="1" dirty="0"/>
              <a:t>Л. А. </a:t>
            </a:r>
            <a:r>
              <a:rPr lang="ru-RU" b="1" dirty="0" err="1"/>
              <a:t>Ходякова</a:t>
            </a:r>
            <a:r>
              <a:rPr lang="ru-RU" b="1" dirty="0"/>
              <a:t>, Л. И. Новикова, О. П. </a:t>
            </a:r>
            <a:r>
              <a:rPr lang="ru-RU" b="1" dirty="0" err="1"/>
              <a:t>Штыркина</a:t>
            </a:r>
            <a:r>
              <a:rPr lang="ru-RU" b="1" dirty="0"/>
              <a:t>, Е. В. Кабанова</a:t>
            </a:r>
            <a:r>
              <a:rPr lang="ru-RU" dirty="0"/>
              <a:t>; Под ред. проф. Л. А. </a:t>
            </a:r>
            <a:r>
              <a:rPr lang="ru-RU" dirty="0" err="1"/>
              <a:t>Ходяковой</a:t>
            </a:r>
            <a:r>
              <a:rPr lang="ru-RU" dirty="0"/>
              <a:t>. – М.: ООО «Издательство </a:t>
            </a:r>
            <a:r>
              <a:rPr lang="ru-RU" dirty="0" err="1"/>
              <a:t>Астрель</a:t>
            </a:r>
            <a:r>
              <a:rPr lang="ru-RU" dirty="0"/>
              <a:t>»: ООО «Издательство АСТ», 2003. — 254, с., 8 л. ил. — (Библиотека учителя русского языка).</a:t>
            </a:r>
          </a:p>
        </p:txBody>
      </p:sp>
    </p:spTree>
    <p:extLst>
      <p:ext uri="{BB962C8B-B14F-4D97-AF65-F5344CB8AC3E}">
        <p14:creationId xmlns:p14="http://schemas.microsoft.com/office/powerpoint/2010/main" val="15265800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A41AC481-B287-49C8-90EF-C669597D2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3062</TotalTime>
  <Words>307</Words>
  <Application>Microsoft Office PowerPoint</Application>
  <PresentationFormat>Широкоэкранный</PresentationFormat>
  <Paragraphs>47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Tw Cen MT</vt:lpstr>
      <vt:lpstr>Tw Cen MT Condensed</vt:lpstr>
      <vt:lpstr>Wingdings 3</vt:lpstr>
      <vt:lpstr>Интеграл</vt:lpstr>
      <vt:lpstr>Модель урока подготовки к сочинению по картине  </vt:lpstr>
      <vt:lpstr>Уроки по картине имеют свою специфическую структуру</vt:lpstr>
      <vt:lpstr>Вступительное слово учителя</vt:lpstr>
      <vt:lpstr>Рассматривание  картины</vt:lpstr>
      <vt:lpstr>Беседа по картине</vt:lpstr>
      <vt:lpstr>Презентация PowerPoint</vt:lpstr>
      <vt:lpstr>ЧТЕНИЕ И АНАЛИЗ ИСКУССТВОВЕДЧЕСКОГО ТЕКСТА</vt:lpstr>
      <vt:lpstr>СОСТАВЛЕНИЕ ПЛАНА СОЧИНЕНИЯ</vt:lpstr>
      <vt:lpstr>Спасибо за внимание!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Даша</dc:creator>
  <cp:lastModifiedBy>Даша</cp:lastModifiedBy>
  <cp:revision>29</cp:revision>
  <dcterms:created xsi:type="dcterms:W3CDTF">2021-04-06T12:30:40Z</dcterms:created>
  <dcterms:modified xsi:type="dcterms:W3CDTF">2023-06-13T12:32:28Z</dcterms:modified>
</cp:coreProperties>
</file>