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0080625" cy="5670550"/>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0" d="100"/>
          <a:sy n="130" d="100"/>
        </p:scale>
        <p:origin x="69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
        <p:nvSpPr>
          <p:cNvPr id="3" name="PlaceHolder 2"/>
          <p:cNvSpPr>
            <a:spLocks noGrp="1"/>
          </p:cNvSpPr>
          <p:nvPr>
            <p:ph type="sldNum" idx="2"/>
          </p:nvPr>
        </p:nvSpPr>
        <p:spPr/>
        <p:txBody>
          <a:bodyPr/>
          <a:lstStyle/>
          <a:p>
            <a:fld id="{F82B3F78-3842-4E8B-A1B4-8001834E69F8}" type="slidenum">
              <a:t>‹#›</a:t>
            </a:fld>
            <a:endParaRPr/>
          </a:p>
        </p:txBody>
      </p:sp>
      <p:sp>
        <p:nvSpPr>
          <p:cNvPr id="4" name="PlaceHolder 3"/>
          <p:cNvSpPr>
            <a:spLocks noGrp="1"/>
          </p:cNvSpPr>
          <p:nvPr>
            <p:ph type="dt" idx="3"/>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31" name="PlaceHolder 2"/>
          <p:cNvSpPr>
            <a:spLocks noGrp="1"/>
          </p:cNvSpPr>
          <p:nvPr>
            <p:ph/>
          </p:nvPr>
        </p:nvSpPr>
        <p:spPr>
          <a:xfrm>
            <a:off x="504000" y="132660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32" name="PlaceHolder 3"/>
          <p:cNvSpPr>
            <a:spLocks noGrp="1"/>
          </p:cNvSpPr>
          <p:nvPr>
            <p:ph/>
          </p:nvPr>
        </p:nvSpPr>
        <p:spPr>
          <a:xfrm>
            <a:off x="504000" y="304452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4084FD40-E03B-4EA1-824B-C7BED0795D41}"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34"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35"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36" name="PlaceHolder 4"/>
          <p:cNvSpPr>
            <a:spLocks noGrp="1"/>
          </p:cNvSpPr>
          <p:nvPr>
            <p:ph/>
          </p:nvPr>
        </p:nvSpPr>
        <p:spPr>
          <a:xfrm>
            <a:off x="50400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37" name="PlaceHolder 5"/>
          <p:cNvSpPr>
            <a:spLocks noGrp="1"/>
          </p:cNvSpPr>
          <p:nvPr>
            <p:ph/>
          </p:nvPr>
        </p:nvSpPr>
        <p:spPr>
          <a:xfrm>
            <a:off x="515268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 name="PlaceHolder 6"/>
          <p:cNvSpPr>
            <a:spLocks noGrp="1"/>
          </p:cNvSpPr>
          <p:nvPr>
            <p:ph type="ftr" idx="1"/>
          </p:nvPr>
        </p:nvSpPr>
        <p:spPr/>
        <p:txBody>
          <a:bodyPr/>
          <a:lstStyle/>
          <a:p>
            <a:r>
              <a:t>Footer</a:t>
            </a:r>
          </a:p>
        </p:txBody>
      </p:sp>
      <p:sp>
        <p:nvSpPr>
          <p:cNvPr id="8" name="PlaceHolder 7"/>
          <p:cNvSpPr>
            <a:spLocks noGrp="1"/>
          </p:cNvSpPr>
          <p:nvPr>
            <p:ph type="sldNum" idx="2"/>
          </p:nvPr>
        </p:nvSpPr>
        <p:spPr/>
        <p:txBody>
          <a:bodyPr/>
          <a:lstStyle/>
          <a:p>
            <a:fld id="{5BE41C74-FE01-409E-9DEC-670570D7F533}" type="slidenum">
              <a:t>‹#›</a:t>
            </a:fld>
            <a:endParaRPr/>
          </a:p>
        </p:txBody>
      </p:sp>
      <p:sp>
        <p:nvSpPr>
          <p:cNvPr id="9" name="PlaceHolder 8"/>
          <p:cNvSpPr>
            <a:spLocks noGrp="1"/>
          </p:cNvSpPr>
          <p:nvPr>
            <p:ph type="dt" idx="3"/>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39" name="PlaceHolder 2"/>
          <p:cNvSpPr>
            <a:spLocks noGrp="1"/>
          </p:cNvSpPr>
          <p:nvPr>
            <p:ph/>
          </p:nvPr>
        </p:nvSpPr>
        <p:spPr>
          <a:xfrm>
            <a:off x="50400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40" name="PlaceHolder 3"/>
          <p:cNvSpPr>
            <a:spLocks noGrp="1"/>
          </p:cNvSpPr>
          <p:nvPr>
            <p:ph/>
          </p:nvPr>
        </p:nvSpPr>
        <p:spPr>
          <a:xfrm>
            <a:off x="357156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41" name="PlaceHolder 4"/>
          <p:cNvSpPr>
            <a:spLocks noGrp="1"/>
          </p:cNvSpPr>
          <p:nvPr>
            <p:ph/>
          </p:nvPr>
        </p:nvSpPr>
        <p:spPr>
          <a:xfrm>
            <a:off x="663912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42" name="PlaceHolder 5"/>
          <p:cNvSpPr>
            <a:spLocks noGrp="1"/>
          </p:cNvSpPr>
          <p:nvPr>
            <p:ph/>
          </p:nvPr>
        </p:nvSpPr>
        <p:spPr>
          <a:xfrm>
            <a:off x="50400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43" name="PlaceHolder 6"/>
          <p:cNvSpPr>
            <a:spLocks noGrp="1"/>
          </p:cNvSpPr>
          <p:nvPr>
            <p:ph/>
          </p:nvPr>
        </p:nvSpPr>
        <p:spPr>
          <a:xfrm>
            <a:off x="357156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44" name="PlaceHolder 7"/>
          <p:cNvSpPr>
            <a:spLocks noGrp="1"/>
          </p:cNvSpPr>
          <p:nvPr>
            <p:ph/>
          </p:nvPr>
        </p:nvSpPr>
        <p:spPr>
          <a:xfrm>
            <a:off x="663912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9" name="PlaceHolder 8"/>
          <p:cNvSpPr>
            <a:spLocks noGrp="1"/>
          </p:cNvSpPr>
          <p:nvPr>
            <p:ph type="ftr" idx="1"/>
          </p:nvPr>
        </p:nvSpPr>
        <p:spPr/>
        <p:txBody>
          <a:bodyPr/>
          <a:lstStyle/>
          <a:p>
            <a:r>
              <a:t>Footer</a:t>
            </a:r>
          </a:p>
        </p:txBody>
      </p:sp>
      <p:sp>
        <p:nvSpPr>
          <p:cNvPr id="10" name="PlaceHolder 9"/>
          <p:cNvSpPr>
            <a:spLocks noGrp="1"/>
          </p:cNvSpPr>
          <p:nvPr>
            <p:ph type="sldNum" idx="2"/>
          </p:nvPr>
        </p:nvSpPr>
        <p:spPr/>
        <p:txBody>
          <a:bodyPr/>
          <a:lstStyle/>
          <a:p>
            <a:fld id="{02725163-B97C-43AB-B1DC-BE0E6F9A034E}" type="slidenum">
              <a:t>‹#›</a:t>
            </a:fld>
            <a:endParaRPr/>
          </a:p>
        </p:txBody>
      </p:sp>
      <p:sp>
        <p:nvSpPr>
          <p:cNvPr id="11" name="PlaceHolder 10"/>
          <p:cNvSpPr>
            <a:spLocks noGrp="1"/>
          </p:cNvSpPr>
          <p:nvPr>
            <p:ph type="dt" idx="3"/>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lstStyle/>
          <a:p>
            <a:r>
              <a:t>Footer</a:t>
            </a:r>
          </a:p>
        </p:txBody>
      </p:sp>
      <p:sp>
        <p:nvSpPr>
          <p:cNvPr id="3" name="PlaceHolder 2"/>
          <p:cNvSpPr>
            <a:spLocks noGrp="1"/>
          </p:cNvSpPr>
          <p:nvPr>
            <p:ph type="sldNum" idx="5"/>
          </p:nvPr>
        </p:nvSpPr>
        <p:spPr/>
        <p:txBody>
          <a:bodyPr/>
          <a:lstStyle/>
          <a:p>
            <a:fld id="{B809E62B-31AE-4BC3-BEC7-D7521C8F3AAE}" type="slidenum">
              <a:t>‹#›</a:t>
            </a:fld>
            <a:endParaRPr/>
          </a:p>
        </p:txBody>
      </p:sp>
      <p:sp>
        <p:nvSpPr>
          <p:cNvPr id="4" name="PlaceHolder 3"/>
          <p:cNvSpPr>
            <a:spLocks noGrp="1"/>
          </p:cNvSpPr>
          <p:nvPr>
            <p:ph type="dt" idx="6"/>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4"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55" name="PlaceHolder 2"/>
          <p:cNvSpPr>
            <a:spLocks noGrp="1"/>
          </p:cNvSpPr>
          <p:nvPr>
            <p:ph type="subTitle"/>
          </p:nvPr>
        </p:nvSpPr>
        <p:spPr>
          <a:xfrm>
            <a:off x="504000" y="1326600"/>
            <a:ext cx="9072000" cy="3288600"/>
          </a:xfrm>
          <a:prstGeom prst="rect">
            <a:avLst/>
          </a:prstGeom>
          <a:noFill/>
          <a:ln w="0">
            <a:noFill/>
          </a:ln>
        </p:spPr>
        <p:txBody>
          <a:bodyPr lIns="0" tIns="0" rIns="0" bIns="0" anchor="ctr">
            <a:noAutofit/>
          </a:bodyPr>
          <a:lstStyle/>
          <a:p>
            <a:pPr algn="ctr">
              <a:buNone/>
            </a:pPr>
            <a:endParaRPr lang="ru-RU" sz="3200" b="0" strike="noStrike" spc="-1">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DD2A2431-3E8B-4487-A45B-94304FDB7A42}"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57" name="PlaceHolder 2"/>
          <p:cNvSpPr>
            <a:spLocks noGrp="1"/>
          </p:cNvSpPr>
          <p:nvPr>
            <p:ph/>
          </p:nvPr>
        </p:nvSpPr>
        <p:spPr>
          <a:xfrm>
            <a:off x="504000" y="1326600"/>
            <a:ext cx="907200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1D6FFB44-7C62-4DCD-A996-B67D3F0EFEA4}"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59" name="PlaceHolder 2"/>
          <p:cNvSpPr>
            <a:spLocks noGrp="1"/>
          </p:cNvSpPr>
          <p:nvPr>
            <p:ph/>
          </p:nvPr>
        </p:nvSpPr>
        <p:spPr>
          <a:xfrm>
            <a:off x="50400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0" name="PlaceHolder 3"/>
          <p:cNvSpPr>
            <a:spLocks noGrp="1"/>
          </p:cNvSpPr>
          <p:nvPr>
            <p:ph/>
          </p:nvPr>
        </p:nvSpPr>
        <p:spPr>
          <a:xfrm>
            <a:off x="515268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88ED3150-65D9-4A25-91DF-04FBAB5220A7}"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917CEBC7-7E85-43EE-8BE0-4BDAFCE860E9}"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2" name="PlaceHolder 1"/>
          <p:cNvSpPr>
            <a:spLocks noGrp="1"/>
          </p:cNvSpPr>
          <p:nvPr>
            <p:ph type="subTitle"/>
          </p:nvPr>
        </p:nvSpPr>
        <p:spPr>
          <a:xfrm>
            <a:off x="504000" y="226080"/>
            <a:ext cx="9072000" cy="4388400"/>
          </a:xfrm>
          <a:prstGeom prst="rect">
            <a:avLst/>
          </a:prstGeom>
          <a:noFill/>
          <a:ln w="0">
            <a:noFill/>
          </a:ln>
        </p:spPr>
        <p:txBody>
          <a:bodyPr lIns="0" tIns="0" rIns="0" bIns="0" anchor="ctr">
            <a:noAutofit/>
          </a:bodyPr>
          <a:lstStyle/>
          <a:p>
            <a:pPr algn="ctr">
              <a:buNone/>
            </a:pPr>
            <a:endParaRPr lang="ru-RU" sz="3200" b="0" strike="noStrike" spc="-1">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8728A498-2C94-4D59-8C07-2FEA19000469}"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64"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5" name="PlaceHolder 3"/>
          <p:cNvSpPr>
            <a:spLocks noGrp="1"/>
          </p:cNvSpPr>
          <p:nvPr>
            <p:ph/>
          </p:nvPr>
        </p:nvSpPr>
        <p:spPr>
          <a:xfrm>
            <a:off x="515268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6" name="PlaceHolder 4"/>
          <p:cNvSpPr>
            <a:spLocks noGrp="1"/>
          </p:cNvSpPr>
          <p:nvPr>
            <p:ph/>
          </p:nvPr>
        </p:nvSpPr>
        <p:spPr>
          <a:xfrm>
            <a:off x="50400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8AA0DAD3-83B9-4611-BE25-2C22D4CB159E}"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10" name="PlaceHolder 2"/>
          <p:cNvSpPr>
            <a:spLocks noGrp="1"/>
          </p:cNvSpPr>
          <p:nvPr>
            <p:ph type="subTitle"/>
          </p:nvPr>
        </p:nvSpPr>
        <p:spPr>
          <a:xfrm>
            <a:off x="504000" y="1326600"/>
            <a:ext cx="9072000" cy="3288600"/>
          </a:xfrm>
          <a:prstGeom prst="rect">
            <a:avLst/>
          </a:prstGeom>
          <a:noFill/>
          <a:ln w="0">
            <a:noFill/>
          </a:ln>
        </p:spPr>
        <p:txBody>
          <a:bodyPr lIns="0" tIns="0" rIns="0" bIns="0" anchor="ctr">
            <a:noAutofit/>
          </a:bodyPr>
          <a:lstStyle/>
          <a:p>
            <a:pPr algn="ctr">
              <a:buNone/>
            </a:pPr>
            <a:endParaRPr lang="ru-RU" sz="3200" b="0" strike="noStrike" spc="-1">
              <a:latin typeface="Aria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49B8EC92-61C3-42AD-802A-A5CC32244C00}" type="slidenum">
              <a:t>‹#›</a:t>
            </a:fld>
            <a:endParaRPr/>
          </a:p>
        </p:txBody>
      </p:sp>
      <p:sp>
        <p:nvSpPr>
          <p:cNvPr id="6" name="PlaceHolder 5"/>
          <p:cNvSpPr>
            <a:spLocks noGrp="1"/>
          </p:cNvSpPr>
          <p:nvPr>
            <p:ph type="dt" idx="3"/>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68" name="PlaceHolder 2"/>
          <p:cNvSpPr>
            <a:spLocks noGrp="1"/>
          </p:cNvSpPr>
          <p:nvPr>
            <p:ph/>
          </p:nvPr>
        </p:nvSpPr>
        <p:spPr>
          <a:xfrm>
            <a:off x="50400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9"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0" name="PlaceHolder 4"/>
          <p:cNvSpPr>
            <a:spLocks noGrp="1"/>
          </p:cNvSpPr>
          <p:nvPr>
            <p:ph/>
          </p:nvPr>
        </p:nvSpPr>
        <p:spPr>
          <a:xfrm>
            <a:off x="515268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2EB4CEEC-FA32-490F-83D9-0ADB2E15D739}"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72"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3"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4" name="PlaceHolder 4"/>
          <p:cNvSpPr>
            <a:spLocks noGrp="1"/>
          </p:cNvSpPr>
          <p:nvPr>
            <p:ph/>
          </p:nvPr>
        </p:nvSpPr>
        <p:spPr>
          <a:xfrm>
            <a:off x="504000" y="304452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F2BA361B-2E4F-451D-AF53-A6780BED8D1B}"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76" name="PlaceHolder 2"/>
          <p:cNvSpPr>
            <a:spLocks noGrp="1"/>
          </p:cNvSpPr>
          <p:nvPr>
            <p:ph/>
          </p:nvPr>
        </p:nvSpPr>
        <p:spPr>
          <a:xfrm>
            <a:off x="504000" y="132660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7" name="PlaceHolder 3"/>
          <p:cNvSpPr>
            <a:spLocks noGrp="1"/>
          </p:cNvSpPr>
          <p:nvPr>
            <p:ph/>
          </p:nvPr>
        </p:nvSpPr>
        <p:spPr>
          <a:xfrm>
            <a:off x="504000" y="304452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A64BE006-7712-4AB7-914A-B42100B40BD5}"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79"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80"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81" name="PlaceHolder 4"/>
          <p:cNvSpPr>
            <a:spLocks noGrp="1"/>
          </p:cNvSpPr>
          <p:nvPr>
            <p:ph/>
          </p:nvPr>
        </p:nvSpPr>
        <p:spPr>
          <a:xfrm>
            <a:off x="50400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82" name="PlaceHolder 5"/>
          <p:cNvSpPr>
            <a:spLocks noGrp="1"/>
          </p:cNvSpPr>
          <p:nvPr>
            <p:ph/>
          </p:nvPr>
        </p:nvSpPr>
        <p:spPr>
          <a:xfrm>
            <a:off x="515268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7" name="PlaceHolder 6"/>
          <p:cNvSpPr>
            <a:spLocks noGrp="1"/>
          </p:cNvSpPr>
          <p:nvPr>
            <p:ph type="ftr" idx="4"/>
          </p:nvPr>
        </p:nvSpPr>
        <p:spPr/>
        <p:txBody>
          <a:bodyPr/>
          <a:lstStyle/>
          <a:p>
            <a:r>
              <a:t>Footer</a:t>
            </a:r>
          </a:p>
        </p:txBody>
      </p:sp>
      <p:sp>
        <p:nvSpPr>
          <p:cNvPr id="8" name="PlaceHolder 7"/>
          <p:cNvSpPr>
            <a:spLocks noGrp="1"/>
          </p:cNvSpPr>
          <p:nvPr>
            <p:ph type="sldNum" idx="5"/>
          </p:nvPr>
        </p:nvSpPr>
        <p:spPr/>
        <p:txBody>
          <a:bodyPr/>
          <a:lstStyle/>
          <a:p>
            <a:fld id="{995DC6FA-E191-4399-9D85-C5BBB1C4CC69}" type="slidenum">
              <a:t>‹#›</a:t>
            </a:fld>
            <a:endParaRPr/>
          </a:p>
        </p:txBody>
      </p:sp>
      <p:sp>
        <p:nvSpPr>
          <p:cNvPr id="9" name="PlaceHolder 8"/>
          <p:cNvSpPr>
            <a:spLocks noGrp="1"/>
          </p:cNvSpPr>
          <p:nvPr>
            <p:ph type="dt" idx="6"/>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84" name="PlaceHolder 2"/>
          <p:cNvSpPr>
            <a:spLocks noGrp="1"/>
          </p:cNvSpPr>
          <p:nvPr>
            <p:ph/>
          </p:nvPr>
        </p:nvSpPr>
        <p:spPr>
          <a:xfrm>
            <a:off x="50400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85" name="PlaceHolder 3"/>
          <p:cNvSpPr>
            <a:spLocks noGrp="1"/>
          </p:cNvSpPr>
          <p:nvPr>
            <p:ph/>
          </p:nvPr>
        </p:nvSpPr>
        <p:spPr>
          <a:xfrm>
            <a:off x="357156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86" name="PlaceHolder 4"/>
          <p:cNvSpPr>
            <a:spLocks noGrp="1"/>
          </p:cNvSpPr>
          <p:nvPr>
            <p:ph/>
          </p:nvPr>
        </p:nvSpPr>
        <p:spPr>
          <a:xfrm>
            <a:off x="6639120" y="132660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87" name="PlaceHolder 5"/>
          <p:cNvSpPr>
            <a:spLocks noGrp="1"/>
          </p:cNvSpPr>
          <p:nvPr>
            <p:ph/>
          </p:nvPr>
        </p:nvSpPr>
        <p:spPr>
          <a:xfrm>
            <a:off x="50400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88" name="PlaceHolder 6"/>
          <p:cNvSpPr>
            <a:spLocks noGrp="1"/>
          </p:cNvSpPr>
          <p:nvPr>
            <p:ph/>
          </p:nvPr>
        </p:nvSpPr>
        <p:spPr>
          <a:xfrm>
            <a:off x="357156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89" name="PlaceHolder 7"/>
          <p:cNvSpPr>
            <a:spLocks noGrp="1"/>
          </p:cNvSpPr>
          <p:nvPr>
            <p:ph/>
          </p:nvPr>
        </p:nvSpPr>
        <p:spPr>
          <a:xfrm>
            <a:off x="6639120" y="3044520"/>
            <a:ext cx="2921040" cy="1568520"/>
          </a:xfrm>
          <a:prstGeom prst="rect">
            <a:avLst/>
          </a:prstGeom>
          <a:noFill/>
          <a:ln w="0">
            <a:noFill/>
          </a:ln>
        </p:spPr>
        <p:txBody>
          <a:bodyPr lIns="0" tIns="0" rIns="0" bIns="0" anchor="t">
            <a:normAutofit fontScale="82000"/>
          </a:bodyPr>
          <a:lstStyle/>
          <a:p>
            <a:endParaRPr lang="ru-RU" sz="3200" b="0" strike="noStrike" spc="-1">
              <a:latin typeface="Arial"/>
            </a:endParaRPr>
          </a:p>
        </p:txBody>
      </p:sp>
      <p:sp>
        <p:nvSpPr>
          <p:cNvPr id="9" name="PlaceHolder 8"/>
          <p:cNvSpPr>
            <a:spLocks noGrp="1"/>
          </p:cNvSpPr>
          <p:nvPr>
            <p:ph type="ftr" idx="4"/>
          </p:nvPr>
        </p:nvSpPr>
        <p:spPr/>
        <p:txBody>
          <a:bodyPr/>
          <a:lstStyle/>
          <a:p>
            <a:r>
              <a:t>Footer</a:t>
            </a:r>
          </a:p>
        </p:txBody>
      </p:sp>
      <p:sp>
        <p:nvSpPr>
          <p:cNvPr id="10" name="PlaceHolder 9"/>
          <p:cNvSpPr>
            <a:spLocks noGrp="1"/>
          </p:cNvSpPr>
          <p:nvPr>
            <p:ph type="sldNum" idx="5"/>
          </p:nvPr>
        </p:nvSpPr>
        <p:spPr/>
        <p:txBody>
          <a:bodyPr/>
          <a:lstStyle/>
          <a:p>
            <a:fld id="{7BADFED9-F928-4C0E-90DD-26A7EA691A91}" type="slidenum">
              <a:t>‹#›</a:t>
            </a:fld>
            <a:endParaRPr/>
          </a:p>
        </p:txBody>
      </p:sp>
      <p:sp>
        <p:nvSpPr>
          <p:cNvPr id="11" name="PlaceHolder 10"/>
          <p:cNvSpPr>
            <a:spLocks noGrp="1"/>
          </p:cNvSpPr>
          <p:nvPr>
            <p:ph type="dt" idx="6"/>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12" name="PlaceHolder 2"/>
          <p:cNvSpPr>
            <a:spLocks noGrp="1"/>
          </p:cNvSpPr>
          <p:nvPr>
            <p:ph/>
          </p:nvPr>
        </p:nvSpPr>
        <p:spPr>
          <a:xfrm>
            <a:off x="504000" y="1326600"/>
            <a:ext cx="907200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D306DE3C-F1AA-41B6-AA16-4045E5C6939E}" type="slidenum">
              <a:t>‹#›</a:t>
            </a:fld>
            <a:endParaRPr/>
          </a:p>
        </p:txBody>
      </p:sp>
      <p:sp>
        <p:nvSpPr>
          <p:cNvPr id="6" name="PlaceHolder 5"/>
          <p:cNvSpPr>
            <a:spLocks noGrp="1"/>
          </p:cNvSpPr>
          <p:nvPr>
            <p:ph type="dt" idx="3"/>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14" name="PlaceHolder 2"/>
          <p:cNvSpPr>
            <a:spLocks noGrp="1"/>
          </p:cNvSpPr>
          <p:nvPr>
            <p:ph/>
          </p:nvPr>
        </p:nvSpPr>
        <p:spPr>
          <a:xfrm>
            <a:off x="50400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15" name="PlaceHolder 3"/>
          <p:cNvSpPr>
            <a:spLocks noGrp="1"/>
          </p:cNvSpPr>
          <p:nvPr>
            <p:ph/>
          </p:nvPr>
        </p:nvSpPr>
        <p:spPr>
          <a:xfrm>
            <a:off x="515268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C568593D-BD79-4C70-A04A-DC26FB53A9F7}"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6474FC7A-6911-4FA7-8227-737CE1899FA4}"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504000" y="226080"/>
            <a:ext cx="9072000" cy="4388400"/>
          </a:xfrm>
          <a:prstGeom prst="rect">
            <a:avLst/>
          </a:prstGeom>
          <a:noFill/>
          <a:ln w="0">
            <a:noFill/>
          </a:ln>
        </p:spPr>
        <p:txBody>
          <a:bodyPr lIns="0" tIns="0" rIns="0" bIns="0" anchor="ctr">
            <a:noAutofit/>
          </a:bodyPr>
          <a:lstStyle/>
          <a:p>
            <a:pPr algn="ctr">
              <a:buNone/>
            </a:pPr>
            <a:endParaRPr lang="ru-RU" sz="3200" b="0" strike="noStrike" spc="-1">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5164AA6E-0092-4E09-8844-E41A620B6933}"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19"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0" name="PlaceHolder 3"/>
          <p:cNvSpPr>
            <a:spLocks noGrp="1"/>
          </p:cNvSpPr>
          <p:nvPr>
            <p:ph/>
          </p:nvPr>
        </p:nvSpPr>
        <p:spPr>
          <a:xfrm>
            <a:off x="515268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1" name="PlaceHolder 4"/>
          <p:cNvSpPr>
            <a:spLocks noGrp="1"/>
          </p:cNvSpPr>
          <p:nvPr>
            <p:ph/>
          </p:nvPr>
        </p:nvSpPr>
        <p:spPr>
          <a:xfrm>
            <a:off x="50400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0E30F540-1F44-4F1D-9224-F743750D6D1E}"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23" name="PlaceHolder 2"/>
          <p:cNvSpPr>
            <a:spLocks noGrp="1"/>
          </p:cNvSpPr>
          <p:nvPr>
            <p:ph/>
          </p:nvPr>
        </p:nvSpPr>
        <p:spPr>
          <a:xfrm>
            <a:off x="504000" y="1326600"/>
            <a:ext cx="4426920" cy="328860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4"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5" name="PlaceHolder 4"/>
          <p:cNvSpPr>
            <a:spLocks noGrp="1"/>
          </p:cNvSpPr>
          <p:nvPr>
            <p:ph/>
          </p:nvPr>
        </p:nvSpPr>
        <p:spPr>
          <a:xfrm>
            <a:off x="5152680" y="304452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1C5F4F72-E6F3-4306-A539-B724D73BA04D}"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74160"/>
            <a:ext cx="9072000" cy="1250280"/>
          </a:xfrm>
          <a:prstGeom prst="rect">
            <a:avLst/>
          </a:prstGeom>
          <a:noFill/>
          <a:ln w="0">
            <a:noFill/>
          </a:ln>
        </p:spPr>
        <p:txBody>
          <a:bodyPr lIns="0" tIns="0" rIns="0" bIns="0" anchor="ctr">
            <a:noAutofit/>
          </a:bodyPr>
          <a:lstStyle/>
          <a:p>
            <a:pPr algn="ctr">
              <a:buNone/>
            </a:pPr>
            <a:endParaRPr lang="ru-RU" sz="4400" b="0" strike="noStrike" spc="-1">
              <a:latin typeface="Arial"/>
            </a:endParaRPr>
          </a:p>
        </p:txBody>
      </p:sp>
      <p:sp>
        <p:nvSpPr>
          <p:cNvPr id="27" name="PlaceHolder 2"/>
          <p:cNvSpPr>
            <a:spLocks noGrp="1"/>
          </p:cNvSpPr>
          <p:nvPr>
            <p:ph/>
          </p:nvPr>
        </p:nvSpPr>
        <p:spPr>
          <a:xfrm>
            <a:off x="50400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8" name="PlaceHolder 3"/>
          <p:cNvSpPr>
            <a:spLocks noGrp="1"/>
          </p:cNvSpPr>
          <p:nvPr>
            <p:ph/>
          </p:nvPr>
        </p:nvSpPr>
        <p:spPr>
          <a:xfrm>
            <a:off x="5152680" y="1326600"/>
            <a:ext cx="442692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29" name="PlaceHolder 4"/>
          <p:cNvSpPr>
            <a:spLocks noGrp="1"/>
          </p:cNvSpPr>
          <p:nvPr>
            <p:ph/>
          </p:nvPr>
        </p:nvSpPr>
        <p:spPr>
          <a:xfrm>
            <a:off x="504000" y="3044520"/>
            <a:ext cx="9072000" cy="1568520"/>
          </a:xfrm>
          <a:prstGeom prst="rect">
            <a:avLst/>
          </a:prstGeom>
          <a:noFill/>
          <a:ln w="0">
            <a:noFill/>
          </a:ln>
        </p:spPr>
        <p:txBody>
          <a:bodyPr lIns="0" tIns="0" rIns="0" bIns="0" anchor="t">
            <a:normAutofit/>
          </a:bodyPr>
          <a:lstStyle/>
          <a:p>
            <a:endParaRPr lang="ru-RU" sz="3200" b="0" strike="noStrike" spc="-1">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46404B9D-E250-494E-8C14-AF952DB32B4E}"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10077120" cy="5666760"/>
          </a:xfrm>
          <a:prstGeom prst="rect">
            <a:avLst/>
          </a:prstGeom>
          <a:solidFill>
            <a:srgbClr val="666666"/>
          </a:solidFill>
          <a:ln w="0">
            <a:noFill/>
          </a:ln>
        </p:spPr>
        <p:style>
          <a:lnRef idx="0">
            <a:scrgbClr r="0" g="0" b="0"/>
          </a:lnRef>
          <a:fillRef idx="0">
            <a:scrgbClr r="0" g="0" b="0"/>
          </a:fillRef>
          <a:effectRef idx="0">
            <a:scrgbClr r="0" g="0" b="0"/>
          </a:effectRef>
          <a:fontRef idx="minor"/>
        </p:style>
      </p:sp>
      <p:sp>
        <p:nvSpPr>
          <p:cNvPr id="10" name="Прямоугольник 9"/>
          <p:cNvSpPr/>
          <p:nvPr/>
        </p:nvSpPr>
        <p:spPr>
          <a:xfrm>
            <a:off x="270000" y="180000"/>
            <a:ext cx="9537120" cy="4857120"/>
          </a:xfrm>
          <a:prstGeom prst="rect">
            <a:avLst/>
          </a:prstGeom>
          <a:solidFill>
            <a:srgbClr val="FFFFFF"/>
          </a:solidFill>
          <a:ln w="0">
            <a:noFill/>
          </a:ln>
        </p:spPr>
        <p:style>
          <a:lnRef idx="0">
            <a:scrgbClr r="0" g="0" b="0"/>
          </a:lnRef>
          <a:fillRef idx="0">
            <a:scrgbClr r="0" g="0" b="0"/>
          </a:fillRef>
          <a:effectRef idx="0">
            <a:scrgbClr r="0" g="0" b="0"/>
          </a:effectRef>
          <a:fontRef idx="minor"/>
        </p:style>
      </p:sp>
      <p:sp>
        <p:nvSpPr>
          <p:cNvPr id="2" name="Прямоугольник 1"/>
          <p:cNvSpPr/>
          <p:nvPr/>
        </p:nvSpPr>
        <p:spPr>
          <a:xfrm>
            <a:off x="7920000" y="90000"/>
            <a:ext cx="897120" cy="1167120"/>
          </a:xfrm>
          <a:prstGeom prst="rect">
            <a:avLst/>
          </a:prstGeom>
          <a:solidFill>
            <a:srgbClr val="7D8AE7"/>
          </a:solidFill>
          <a:ln w="10800">
            <a:solidFill>
              <a:srgbClr val="3F52D9"/>
            </a:solidFill>
            <a:round/>
          </a:ln>
          <a:effectLst>
            <a:outerShdw dist="30547" dir="2700000" rotWithShape="0">
              <a:srgbClr val="C1C7F4"/>
            </a:outerShdw>
          </a:effectLst>
        </p:spPr>
        <p:style>
          <a:lnRef idx="0">
            <a:scrgbClr r="0" g="0" b="0"/>
          </a:lnRef>
          <a:fillRef idx="0">
            <a:scrgbClr r="0" g="0" b="0"/>
          </a:fillRef>
          <a:effectRef idx="0">
            <a:scrgbClr r="0" g="0" b="0"/>
          </a:effectRef>
          <a:fontRef idx="minor"/>
        </p:style>
      </p:sp>
      <p:sp>
        <p:nvSpPr>
          <p:cNvPr id="3" name="Прямоугольник 2"/>
          <p:cNvSpPr/>
          <p:nvPr/>
        </p:nvSpPr>
        <p:spPr>
          <a:xfrm>
            <a:off x="90000" y="450000"/>
            <a:ext cx="9087120" cy="627120"/>
          </a:xfrm>
          <a:prstGeom prst="rect">
            <a:avLst/>
          </a:prstGeom>
          <a:solidFill>
            <a:srgbClr val="B5E77D"/>
          </a:solidFill>
          <a:ln w="10800">
            <a:solidFill>
              <a:srgbClr val="91D93F"/>
            </a:solidFill>
            <a:round/>
          </a:ln>
          <a:effectLst>
            <a:outerShdw dist="30547" dir="2700000" rotWithShape="0">
              <a:srgbClr val="DCF1C1"/>
            </a:outerShdw>
          </a:effectLst>
        </p:spPr>
        <p:style>
          <a:lnRef idx="0">
            <a:scrgbClr r="0" g="0" b="0"/>
          </a:lnRef>
          <a:fillRef idx="0">
            <a:scrgbClr r="0" g="0" b="0"/>
          </a:fillRef>
          <a:effectRef idx="0">
            <a:scrgbClr r="0" g="0" b="0"/>
          </a:effectRef>
          <a:fontRef idx="minor"/>
        </p:style>
      </p:sp>
      <p:sp>
        <p:nvSpPr>
          <p:cNvPr id="4" name="PlaceHolder 1"/>
          <p:cNvSpPr>
            <a:spLocks noGrp="1"/>
          </p:cNvSpPr>
          <p:nvPr>
            <p:ph type="ftr" idx="1"/>
          </p:nvPr>
        </p:nvSpPr>
        <p:spPr>
          <a:xfrm>
            <a:off x="3447360" y="5164920"/>
            <a:ext cx="3192120" cy="388080"/>
          </a:xfrm>
          <a:prstGeom prst="rect">
            <a:avLst/>
          </a:prstGeom>
          <a:noFill/>
          <a:ln w="0">
            <a:noFill/>
          </a:ln>
        </p:spPr>
        <p:txBody>
          <a:bodyPr lIns="0" tIns="0" rIns="0" bIns="0" anchor="t">
            <a:noAutofit/>
          </a:bodyPr>
          <a:lstStyle>
            <a:lvl1pPr algn="ctr">
              <a:lnSpc>
                <a:spcPct val="100000"/>
              </a:lnSpc>
              <a:buNone/>
              <a:defRPr lang="ru-RU" sz="1400" b="0" strike="noStrike" spc="-1">
                <a:solidFill>
                  <a:srgbClr val="EEEEEE"/>
                </a:solidFill>
                <a:latin typeface="Arial"/>
              </a:defRPr>
            </a:lvl1pPr>
          </a:lstStyle>
          <a:p>
            <a:pPr algn="ctr">
              <a:lnSpc>
                <a:spcPct val="100000"/>
              </a:lnSpc>
              <a:buNone/>
            </a:pPr>
            <a:r>
              <a:rPr lang="ru-RU" sz="1400" b="0" strike="noStrike" spc="-1">
                <a:solidFill>
                  <a:srgbClr val="EEEEEE"/>
                </a:solidFill>
                <a:latin typeface="Arial"/>
              </a:rPr>
              <a:t>&lt;нижний колонтитул&gt;</a:t>
            </a:r>
            <a:endParaRPr lang="ru-RU" sz="1400" b="0" strike="noStrike" spc="-1">
              <a:latin typeface="Times New Roman"/>
            </a:endParaRPr>
          </a:p>
        </p:txBody>
      </p:sp>
      <p:sp>
        <p:nvSpPr>
          <p:cNvPr id="5" name="PlaceHolder 2"/>
          <p:cNvSpPr>
            <a:spLocks noGrp="1"/>
          </p:cNvSpPr>
          <p:nvPr>
            <p:ph type="sldNum" idx="2"/>
          </p:nvPr>
        </p:nvSpPr>
        <p:spPr>
          <a:xfrm>
            <a:off x="7227000" y="5164920"/>
            <a:ext cx="2345400" cy="388080"/>
          </a:xfrm>
          <a:prstGeom prst="rect">
            <a:avLst/>
          </a:prstGeom>
          <a:noFill/>
          <a:ln w="0">
            <a:noFill/>
          </a:ln>
        </p:spPr>
        <p:txBody>
          <a:bodyPr lIns="0" tIns="0" rIns="0" bIns="0" anchor="t">
            <a:noAutofit/>
          </a:bodyPr>
          <a:lstStyle>
            <a:lvl1pPr algn="r">
              <a:lnSpc>
                <a:spcPct val="100000"/>
              </a:lnSpc>
              <a:buNone/>
              <a:defRPr lang="ru-RU" sz="1400" b="0" strike="noStrike" spc="-1">
                <a:solidFill>
                  <a:srgbClr val="EEEEEE"/>
                </a:solidFill>
                <a:latin typeface="Arial"/>
              </a:defRPr>
            </a:lvl1pPr>
          </a:lstStyle>
          <a:p>
            <a:pPr algn="r">
              <a:lnSpc>
                <a:spcPct val="100000"/>
              </a:lnSpc>
              <a:buNone/>
            </a:pPr>
            <a:fld id="{F91A364D-12E4-4C72-A92F-409C93EA5AF8}" type="slidenum">
              <a:rPr lang="ru-RU" sz="1400" b="0" strike="noStrike" spc="-1">
                <a:solidFill>
                  <a:srgbClr val="EEEEEE"/>
                </a:solidFill>
                <a:latin typeface="Arial"/>
              </a:rPr>
              <a:t>‹#›</a:t>
            </a:fld>
            <a:endParaRPr lang="ru-RU" sz="1400" b="0" strike="noStrike" spc="-1">
              <a:latin typeface="Times New Roman"/>
            </a:endParaRPr>
          </a:p>
        </p:txBody>
      </p:sp>
      <p:sp>
        <p:nvSpPr>
          <p:cNvPr id="6" name="PlaceHolder 3"/>
          <p:cNvSpPr>
            <a:spLocks noGrp="1"/>
          </p:cNvSpPr>
          <p:nvPr>
            <p:ph type="dt" idx="3"/>
          </p:nvPr>
        </p:nvSpPr>
        <p:spPr>
          <a:xfrm>
            <a:off x="504000" y="5164920"/>
            <a:ext cx="2345400" cy="388080"/>
          </a:xfrm>
          <a:prstGeom prst="rect">
            <a:avLst/>
          </a:prstGeom>
          <a:noFill/>
          <a:ln w="0">
            <a:noFill/>
          </a:ln>
        </p:spPr>
        <p:txBody>
          <a:bodyPr lIns="0" tIns="0" rIns="0" bIns="0" anchor="t">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7" name="PlaceHolder 4"/>
          <p:cNvSpPr>
            <a:spLocks noGrp="1"/>
          </p:cNvSpPr>
          <p:nvPr>
            <p:ph type="title"/>
          </p:nvPr>
        </p:nvSpPr>
        <p:spPr>
          <a:xfrm>
            <a:off x="504000" y="226080"/>
            <a:ext cx="9072000" cy="946440"/>
          </a:xfrm>
          <a:prstGeom prst="rect">
            <a:avLst/>
          </a:prstGeom>
          <a:noFill/>
          <a:ln w="0">
            <a:noFill/>
          </a:ln>
        </p:spPr>
        <p:txBody>
          <a:bodyPr lIns="0" tIns="0" rIns="0" bIns="0" anchor="ctr">
            <a:noAutofit/>
          </a:bodyPr>
          <a:lstStyle/>
          <a:p>
            <a:pPr algn="ctr">
              <a:buNone/>
            </a:pPr>
            <a:r>
              <a:rPr lang="ru-RU" sz="4400" b="0" strike="noStrike" spc="-1">
                <a:latin typeface="Arial"/>
              </a:rPr>
              <a:t>Для правки текста заглавия щёлкните мышью</a:t>
            </a:r>
          </a:p>
        </p:txBody>
      </p:sp>
      <p:sp>
        <p:nvSpPr>
          <p:cNvPr id="8" name="PlaceHolder 5"/>
          <p:cNvSpPr>
            <a:spLocks noGrp="1"/>
          </p:cNvSpPr>
          <p:nvPr>
            <p:ph type="body"/>
          </p:nvPr>
        </p:nvSpPr>
        <p:spPr>
          <a:xfrm>
            <a:off x="504000" y="1326600"/>
            <a:ext cx="9072000" cy="32886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 name="Прямоугольник 44"/>
          <p:cNvSpPr/>
          <p:nvPr/>
        </p:nvSpPr>
        <p:spPr>
          <a:xfrm>
            <a:off x="0" y="0"/>
            <a:ext cx="10077120" cy="5666760"/>
          </a:xfrm>
          <a:prstGeom prst="rect">
            <a:avLst/>
          </a:prstGeom>
          <a:solidFill>
            <a:srgbClr val="666666"/>
          </a:solidFill>
          <a:ln w="0">
            <a:noFill/>
          </a:ln>
        </p:spPr>
        <p:style>
          <a:lnRef idx="0">
            <a:scrgbClr r="0" g="0" b="0"/>
          </a:lnRef>
          <a:fillRef idx="0">
            <a:scrgbClr r="0" g="0" b="0"/>
          </a:fillRef>
          <a:effectRef idx="0">
            <a:scrgbClr r="0" g="0" b="0"/>
          </a:effectRef>
          <a:fontRef idx="minor"/>
        </p:style>
      </p:sp>
      <p:sp>
        <p:nvSpPr>
          <p:cNvPr id="46" name="Прямоугольник 45"/>
          <p:cNvSpPr/>
          <p:nvPr/>
        </p:nvSpPr>
        <p:spPr>
          <a:xfrm>
            <a:off x="270000" y="180000"/>
            <a:ext cx="9537120" cy="4857120"/>
          </a:xfrm>
          <a:prstGeom prst="rect">
            <a:avLst/>
          </a:prstGeom>
          <a:solidFill>
            <a:srgbClr val="FFFFFF"/>
          </a:solidFill>
          <a:ln w="0">
            <a:noFill/>
          </a:ln>
        </p:spPr>
        <p:style>
          <a:lnRef idx="0">
            <a:scrgbClr r="0" g="0" b="0"/>
          </a:lnRef>
          <a:fillRef idx="0">
            <a:scrgbClr r="0" g="0" b="0"/>
          </a:fillRef>
          <a:effectRef idx="0">
            <a:scrgbClr r="0" g="0" b="0"/>
          </a:effectRef>
          <a:fontRef idx="minor"/>
        </p:style>
      </p:sp>
      <p:sp>
        <p:nvSpPr>
          <p:cNvPr id="47" name="Прямоугольник 46"/>
          <p:cNvSpPr/>
          <p:nvPr/>
        </p:nvSpPr>
        <p:spPr>
          <a:xfrm>
            <a:off x="7920000" y="90000"/>
            <a:ext cx="897120" cy="1167120"/>
          </a:xfrm>
          <a:prstGeom prst="rect">
            <a:avLst/>
          </a:prstGeom>
          <a:solidFill>
            <a:srgbClr val="7D8AE7"/>
          </a:solidFill>
          <a:ln w="10800">
            <a:solidFill>
              <a:srgbClr val="3F52D9"/>
            </a:solidFill>
            <a:round/>
          </a:ln>
          <a:effectLst>
            <a:outerShdw dist="30547" dir="2700000" rotWithShape="0">
              <a:srgbClr val="C1C7F4"/>
            </a:outerShdw>
          </a:effectLst>
        </p:spPr>
        <p:style>
          <a:lnRef idx="0">
            <a:scrgbClr r="0" g="0" b="0"/>
          </a:lnRef>
          <a:fillRef idx="0">
            <a:scrgbClr r="0" g="0" b="0"/>
          </a:fillRef>
          <a:effectRef idx="0">
            <a:scrgbClr r="0" g="0" b="0"/>
          </a:effectRef>
          <a:fontRef idx="minor"/>
        </p:style>
      </p:sp>
      <p:sp>
        <p:nvSpPr>
          <p:cNvPr id="48" name="Прямоугольник 47"/>
          <p:cNvSpPr/>
          <p:nvPr/>
        </p:nvSpPr>
        <p:spPr>
          <a:xfrm>
            <a:off x="90000" y="450000"/>
            <a:ext cx="9087120" cy="627120"/>
          </a:xfrm>
          <a:prstGeom prst="rect">
            <a:avLst/>
          </a:prstGeom>
          <a:solidFill>
            <a:srgbClr val="B5E77D"/>
          </a:solidFill>
          <a:ln w="10800">
            <a:solidFill>
              <a:srgbClr val="91D93F"/>
            </a:solidFill>
            <a:round/>
          </a:ln>
          <a:effectLst>
            <a:outerShdw dist="30547" dir="2700000" rotWithShape="0">
              <a:srgbClr val="DCF1C1"/>
            </a:outerShdw>
          </a:effectLst>
        </p:spPr>
        <p:style>
          <a:lnRef idx="0">
            <a:scrgbClr r="0" g="0" b="0"/>
          </a:lnRef>
          <a:fillRef idx="0">
            <a:scrgbClr r="0" g="0" b="0"/>
          </a:fillRef>
          <a:effectRef idx="0">
            <a:scrgbClr r="0" g="0" b="0"/>
          </a:effectRef>
          <a:fontRef idx="minor"/>
        </p:style>
      </p:sp>
      <p:sp>
        <p:nvSpPr>
          <p:cNvPr id="49" name="PlaceHolder 1"/>
          <p:cNvSpPr>
            <a:spLocks noGrp="1"/>
          </p:cNvSpPr>
          <p:nvPr>
            <p:ph type="ftr" idx="4"/>
          </p:nvPr>
        </p:nvSpPr>
        <p:spPr>
          <a:xfrm>
            <a:off x="3447360" y="5164920"/>
            <a:ext cx="3192120" cy="388080"/>
          </a:xfrm>
          <a:prstGeom prst="rect">
            <a:avLst/>
          </a:prstGeom>
          <a:noFill/>
          <a:ln w="0">
            <a:noFill/>
          </a:ln>
        </p:spPr>
        <p:txBody>
          <a:bodyPr lIns="0" tIns="0" rIns="0" bIns="0" anchor="t">
            <a:noAutofit/>
          </a:bodyPr>
          <a:lstStyle>
            <a:lvl1pPr algn="ctr">
              <a:lnSpc>
                <a:spcPct val="100000"/>
              </a:lnSpc>
              <a:buNone/>
              <a:defRPr lang="ru-RU" sz="1400" b="0" strike="noStrike" spc="-1">
                <a:solidFill>
                  <a:srgbClr val="EEEEEE"/>
                </a:solidFill>
                <a:latin typeface="Arial"/>
              </a:defRPr>
            </a:lvl1pPr>
          </a:lstStyle>
          <a:p>
            <a:pPr algn="ctr">
              <a:lnSpc>
                <a:spcPct val="100000"/>
              </a:lnSpc>
              <a:buNone/>
            </a:pPr>
            <a:r>
              <a:rPr lang="ru-RU" sz="1400" b="0" strike="noStrike" spc="-1">
                <a:solidFill>
                  <a:srgbClr val="EEEEEE"/>
                </a:solidFill>
                <a:latin typeface="Arial"/>
              </a:rPr>
              <a:t>&lt;нижний колонтитул&gt;</a:t>
            </a:r>
            <a:endParaRPr lang="ru-RU" sz="1400" b="0" strike="noStrike" spc="-1">
              <a:latin typeface="Times New Roman"/>
            </a:endParaRPr>
          </a:p>
        </p:txBody>
      </p:sp>
      <p:sp>
        <p:nvSpPr>
          <p:cNvPr id="50" name="PlaceHolder 2"/>
          <p:cNvSpPr>
            <a:spLocks noGrp="1"/>
          </p:cNvSpPr>
          <p:nvPr>
            <p:ph type="sldNum" idx="5"/>
          </p:nvPr>
        </p:nvSpPr>
        <p:spPr>
          <a:xfrm>
            <a:off x="7227000" y="5164920"/>
            <a:ext cx="2345400" cy="388080"/>
          </a:xfrm>
          <a:prstGeom prst="rect">
            <a:avLst/>
          </a:prstGeom>
          <a:noFill/>
          <a:ln w="0">
            <a:noFill/>
          </a:ln>
        </p:spPr>
        <p:txBody>
          <a:bodyPr lIns="0" tIns="0" rIns="0" bIns="0" anchor="t">
            <a:noAutofit/>
          </a:bodyPr>
          <a:lstStyle>
            <a:lvl1pPr algn="r">
              <a:lnSpc>
                <a:spcPct val="100000"/>
              </a:lnSpc>
              <a:buNone/>
              <a:defRPr lang="ru-RU" sz="1400" b="0" strike="noStrike" spc="-1">
                <a:solidFill>
                  <a:srgbClr val="EEEEEE"/>
                </a:solidFill>
                <a:latin typeface="Arial"/>
              </a:defRPr>
            </a:lvl1pPr>
          </a:lstStyle>
          <a:p>
            <a:pPr algn="r">
              <a:lnSpc>
                <a:spcPct val="100000"/>
              </a:lnSpc>
              <a:buNone/>
            </a:pPr>
            <a:fld id="{6967D21C-BAB1-4CB6-85FA-09D4C655DA9C}" type="slidenum">
              <a:rPr lang="ru-RU" sz="1400" b="0" strike="noStrike" spc="-1">
                <a:solidFill>
                  <a:srgbClr val="EEEEEE"/>
                </a:solidFill>
                <a:latin typeface="Arial"/>
              </a:rPr>
              <a:t>‹#›</a:t>
            </a:fld>
            <a:endParaRPr lang="ru-RU" sz="1400" b="0" strike="noStrike" spc="-1">
              <a:latin typeface="Times New Roman"/>
            </a:endParaRPr>
          </a:p>
        </p:txBody>
      </p:sp>
      <p:sp>
        <p:nvSpPr>
          <p:cNvPr id="51" name="PlaceHolder 3"/>
          <p:cNvSpPr>
            <a:spLocks noGrp="1"/>
          </p:cNvSpPr>
          <p:nvPr>
            <p:ph type="dt" idx="6"/>
          </p:nvPr>
        </p:nvSpPr>
        <p:spPr>
          <a:xfrm>
            <a:off x="504000" y="5164920"/>
            <a:ext cx="2345400" cy="388080"/>
          </a:xfrm>
          <a:prstGeom prst="rect">
            <a:avLst/>
          </a:prstGeom>
          <a:noFill/>
          <a:ln w="0">
            <a:noFill/>
          </a:ln>
        </p:spPr>
        <p:txBody>
          <a:bodyPr lIns="0" tIns="0" rIns="0" bIns="0" anchor="t">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52" name="PlaceHolder 4"/>
          <p:cNvSpPr>
            <a:spLocks noGrp="1"/>
          </p:cNvSpPr>
          <p:nvPr>
            <p:ph type="title"/>
          </p:nvPr>
        </p:nvSpPr>
        <p:spPr>
          <a:xfrm>
            <a:off x="504000" y="226080"/>
            <a:ext cx="9072000" cy="946440"/>
          </a:xfrm>
          <a:prstGeom prst="rect">
            <a:avLst/>
          </a:prstGeom>
          <a:noFill/>
          <a:ln w="0">
            <a:noFill/>
          </a:ln>
        </p:spPr>
        <p:txBody>
          <a:bodyPr lIns="0" tIns="0" rIns="0" bIns="0" anchor="ctr">
            <a:noAutofit/>
          </a:bodyPr>
          <a:lstStyle/>
          <a:p>
            <a:pPr algn="ctr">
              <a:buNone/>
            </a:pPr>
            <a:r>
              <a:rPr lang="ru-RU" sz="4400" b="0" strike="noStrike" spc="-1">
                <a:latin typeface="Arial"/>
              </a:rPr>
              <a:t>Для правки текста заглавия щёлкните мышью</a:t>
            </a:r>
          </a:p>
        </p:txBody>
      </p:sp>
      <p:sp>
        <p:nvSpPr>
          <p:cNvPr id="53" name="PlaceHolder 5"/>
          <p:cNvSpPr>
            <a:spLocks noGrp="1"/>
          </p:cNvSpPr>
          <p:nvPr>
            <p:ph type="body"/>
          </p:nvPr>
        </p:nvSpPr>
        <p:spPr>
          <a:xfrm>
            <a:off x="504000" y="1326600"/>
            <a:ext cx="9072000" cy="32886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Прямоугольник 89"/>
          <p:cNvSpPr/>
          <p:nvPr/>
        </p:nvSpPr>
        <p:spPr>
          <a:xfrm>
            <a:off x="929520" y="1530000"/>
            <a:ext cx="8218440" cy="3189484"/>
          </a:xfrm>
          <a:prstGeom prst="rect">
            <a:avLst/>
          </a:prstGeom>
          <a:noFill/>
          <a:ln w="108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buNone/>
            </a:pPr>
            <a:r>
              <a:rPr lang="ru-RU" sz="1500" b="1" strike="noStrike" spc="-1" dirty="0">
                <a:solidFill>
                  <a:srgbClr val="224B12"/>
                </a:solidFill>
                <a:latin typeface="Arial Narrow"/>
                <a:ea typeface="DejaVu Sans"/>
              </a:rPr>
              <a:t>Муниципальное бюджетное общеобразовательное учреждение</a:t>
            </a:r>
            <a:r>
              <a:rPr lang="ru-RU" sz="1500" b="0" strike="noStrike" spc="-1" dirty="0">
                <a:solidFill>
                  <a:srgbClr val="224B12"/>
                </a:solidFill>
                <a:latin typeface="Arial Narrow"/>
                <a:ea typeface="DejaVu Sans"/>
              </a:rPr>
              <a:t> </a:t>
            </a:r>
            <a:endParaRPr lang="ru-RU" sz="1500" b="0" strike="noStrike" spc="-1" dirty="0">
              <a:latin typeface="Arial"/>
            </a:endParaRPr>
          </a:p>
          <a:p>
            <a:pPr algn="ctr">
              <a:lnSpc>
                <a:spcPct val="100000"/>
              </a:lnSpc>
              <a:buNone/>
            </a:pPr>
            <a:r>
              <a:rPr lang="ru-RU" sz="1500" b="1" strike="noStrike" spc="-1" dirty="0">
                <a:solidFill>
                  <a:srgbClr val="224B12"/>
                </a:solidFill>
                <a:latin typeface="Arial Narrow"/>
                <a:ea typeface="DejaVu Sans"/>
              </a:rPr>
              <a:t>«Центр образования № 8 имени Героя Советского Союза Леонида Павловича </a:t>
            </a:r>
            <a:r>
              <a:rPr lang="ru-RU" sz="1500" b="1" strike="noStrike" spc="-1" dirty="0" err="1">
                <a:solidFill>
                  <a:srgbClr val="224B12"/>
                </a:solidFill>
                <a:latin typeface="Arial Narrow"/>
                <a:ea typeface="DejaVu Sans"/>
              </a:rPr>
              <a:t>Тихмянова</a:t>
            </a:r>
            <a:r>
              <a:rPr lang="ru-RU" sz="1500" b="1" strike="noStrike" spc="-1" dirty="0">
                <a:solidFill>
                  <a:srgbClr val="224B12"/>
                </a:solidFill>
                <a:latin typeface="Arial Narrow"/>
                <a:ea typeface="DejaVu Sans"/>
              </a:rPr>
              <a:t>»</a:t>
            </a:r>
            <a:r>
              <a:rPr lang="ru-RU" sz="1500" b="0" strike="noStrike" spc="-1" dirty="0">
                <a:solidFill>
                  <a:srgbClr val="224B12"/>
                </a:solidFill>
                <a:latin typeface="Arial Narrow"/>
                <a:ea typeface="DejaVu Sans"/>
              </a:rPr>
              <a:t> </a:t>
            </a:r>
            <a:br>
              <a:rPr dirty="0"/>
            </a:br>
            <a:r>
              <a:rPr lang="ru-RU" sz="1500" b="0" strike="noStrike" spc="-1" dirty="0">
                <a:solidFill>
                  <a:srgbClr val="224B12"/>
                </a:solidFill>
                <a:latin typeface="Arial Narrow"/>
                <a:ea typeface="DejaVu Sans"/>
              </a:rPr>
              <a:t> </a:t>
            </a:r>
            <a:br>
              <a:rPr dirty="0"/>
            </a:br>
            <a:r>
              <a:rPr lang="ru-RU" sz="1500" b="0" strike="noStrike" spc="-1" dirty="0">
                <a:solidFill>
                  <a:srgbClr val="224B12"/>
                </a:solidFill>
                <a:latin typeface="Arial Narrow"/>
                <a:ea typeface="DejaVu Sans"/>
              </a:rPr>
              <a:t> </a:t>
            </a:r>
            <a:br>
              <a:rPr dirty="0"/>
            </a:br>
            <a:r>
              <a:rPr lang="ru-RU" sz="2000" b="1" strike="noStrike" spc="-1" dirty="0">
                <a:solidFill>
                  <a:srgbClr val="2A6099"/>
                </a:solidFill>
                <a:latin typeface="Arial Narrow"/>
                <a:ea typeface="DejaVu Sans"/>
              </a:rPr>
              <a:t>Происхождение и значение слов в русском языке : интересные факты</a:t>
            </a:r>
            <a:br>
              <a:rPr dirty="0"/>
            </a:br>
            <a:r>
              <a:rPr lang="ru-RU" sz="1500" b="0" strike="noStrike" spc="-1" dirty="0">
                <a:solidFill>
                  <a:srgbClr val="224B12"/>
                </a:solidFill>
                <a:latin typeface="Arial Narrow"/>
                <a:ea typeface="DejaVu Sans"/>
              </a:rPr>
              <a:t> </a:t>
            </a:r>
            <a:br>
              <a:rPr dirty="0"/>
            </a:br>
            <a:r>
              <a:rPr lang="ru-RU" sz="1500" b="0" strike="noStrike" spc="-1" dirty="0">
                <a:solidFill>
                  <a:srgbClr val="224B12"/>
                </a:solidFill>
                <a:latin typeface="Arial Narrow"/>
                <a:ea typeface="DejaVu Sans"/>
              </a:rPr>
              <a:t> </a:t>
            </a:r>
            <a:br>
              <a:rPr dirty="0"/>
            </a:br>
            <a:r>
              <a:rPr lang="ru-RU" sz="1500" b="1" strike="noStrike" spc="-1" dirty="0">
                <a:solidFill>
                  <a:srgbClr val="224B12"/>
                </a:solidFill>
                <a:latin typeface="Arial Narrow"/>
                <a:ea typeface="DejaVu Sans"/>
              </a:rPr>
              <a:t>                                                                                                                   Выполнила : Легостаева В.В.</a:t>
            </a:r>
            <a:r>
              <a:rPr lang="ru-RU" sz="1500" b="0" strike="noStrike" spc="-1" dirty="0">
                <a:solidFill>
                  <a:srgbClr val="224B12"/>
                </a:solidFill>
                <a:latin typeface="Arial Narrow"/>
                <a:ea typeface="DejaVu Sans"/>
              </a:rPr>
              <a:t> </a:t>
            </a:r>
            <a:br>
              <a:rPr dirty="0"/>
            </a:br>
            <a:r>
              <a:rPr lang="ru-RU" sz="1500" b="1" strike="noStrike" spc="-1" dirty="0">
                <a:solidFill>
                  <a:srgbClr val="224B12"/>
                </a:solidFill>
                <a:latin typeface="Arial Narrow"/>
                <a:ea typeface="DejaVu Sans"/>
              </a:rPr>
              <a:t>                                                                                                                                                     7 г класс</a:t>
            </a:r>
            <a:r>
              <a:rPr lang="ru-RU" sz="1500" b="0" strike="noStrike" spc="-1" dirty="0">
                <a:solidFill>
                  <a:srgbClr val="224B12"/>
                </a:solidFill>
                <a:latin typeface="Arial Narrow"/>
                <a:ea typeface="DejaVu Sans"/>
              </a:rPr>
              <a:t> </a:t>
            </a:r>
            <a:br>
              <a:rPr dirty="0"/>
            </a:br>
            <a:r>
              <a:rPr lang="ru-RU" sz="1500" b="1" strike="noStrike" spc="-1" dirty="0">
                <a:solidFill>
                  <a:srgbClr val="224B12"/>
                </a:solidFill>
                <a:latin typeface="Arial Narrow"/>
                <a:ea typeface="DejaVu Sans"/>
              </a:rPr>
              <a:t>                                                                                                      Научный руководитель : Бойко Ю.В.</a:t>
            </a:r>
            <a:r>
              <a:rPr lang="ru-RU" sz="1500" b="0" strike="noStrike" spc="-1" dirty="0">
                <a:solidFill>
                  <a:srgbClr val="224B12"/>
                </a:solidFill>
                <a:latin typeface="Arial Narrow"/>
                <a:ea typeface="DejaVu Sans"/>
              </a:rPr>
              <a:t> </a:t>
            </a:r>
            <a:br>
              <a:rPr dirty="0"/>
            </a:br>
            <a:r>
              <a:rPr lang="ru-RU" sz="1500" b="0" strike="noStrike" spc="-1" dirty="0">
                <a:solidFill>
                  <a:srgbClr val="224B12"/>
                </a:solidFill>
                <a:latin typeface="Arial Narrow"/>
                <a:ea typeface="DejaVu Sans"/>
              </a:rPr>
              <a:t> </a:t>
            </a:r>
            <a:br>
              <a:rPr dirty="0"/>
            </a:br>
            <a:r>
              <a:rPr lang="ru-RU" sz="1500" b="0" strike="noStrike" spc="-1" dirty="0">
                <a:solidFill>
                  <a:srgbClr val="224B12"/>
                </a:solidFill>
                <a:latin typeface="Arial Narrow"/>
                <a:ea typeface="DejaVu Sans"/>
              </a:rPr>
              <a:t> </a:t>
            </a:r>
            <a:br>
              <a:rPr dirty="0"/>
            </a:br>
            <a:r>
              <a:rPr lang="ru-RU" sz="1500" b="1" strike="noStrike" spc="-1" dirty="0">
                <a:solidFill>
                  <a:srgbClr val="224B12"/>
                </a:solidFill>
                <a:latin typeface="Arial Narrow"/>
                <a:ea typeface="DejaVu Sans"/>
              </a:rPr>
              <a:t>Тула </a:t>
            </a:r>
            <a:r>
              <a:rPr lang="ru-RU" sz="1500" b="1" strike="noStrike" spc="-1">
                <a:solidFill>
                  <a:srgbClr val="224B12"/>
                </a:solidFill>
                <a:latin typeface="Arial Narrow"/>
                <a:ea typeface="DejaVu Sans"/>
              </a:rPr>
              <a:t>, 2022 </a:t>
            </a:r>
            <a:r>
              <a:rPr lang="ru-RU" sz="1500" b="1" strike="noStrike" spc="-1" dirty="0">
                <a:solidFill>
                  <a:srgbClr val="224B12"/>
                </a:solidFill>
                <a:latin typeface="Arial Narrow"/>
                <a:ea typeface="DejaVu Sans"/>
              </a:rPr>
              <a:t>г.</a:t>
            </a:r>
            <a:endParaRPr lang="ru-RU" sz="1500" b="0" strike="noStrike" spc="-1" dirty="0">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PlaceHolder 1"/>
          <p:cNvSpPr>
            <a:spLocks noGrp="1"/>
          </p:cNvSpPr>
          <p:nvPr>
            <p:ph/>
          </p:nvPr>
        </p:nvSpPr>
        <p:spPr>
          <a:xfrm>
            <a:off x="900000" y="1350000"/>
            <a:ext cx="7917120" cy="3327120"/>
          </a:xfrm>
          <a:prstGeom prst="rect">
            <a:avLst/>
          </a:prstGeom>
          <a:noFill/>
          <a:ln w="0">
            <a:noFill/>
          </a:ln>
        </p:spPr>
        <p:txBody>
          <a:bodyPr lIns="0" tIns="0" rIns="0" bIns="0" anchor="t">
            <a:noAutofit/>
          </a:bodyPr>
          <a:lstStyle/>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Приведу несколько интересных фактов о происхождении</a:t>
            </a:r>
            <a:r>
              <a:rPr lang="ru-RU" sz="1500" b="1" strike="noStrike" spc="-1">
                <a:solidFill>
                  <a:srgbClr val="FF3838"/>
                </a:solidFill>
                <a:latin typeface="Arial Narrow"/>
              </a:rPr>
              <a:t> заимствованных</a:t>
            </a:r>
            <a:r>
              <a:rPr lang="ru-RU" sz="1500" b="1" strike="noStrike" spc="-1">
                <a:solidFill>
                  <a:srgbClr val="3465A4"/>
                </a:solidFill>
                <a:latin typeface="Arial Narrow"/>
              </a:rPr>
              <a:t> слов.</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0" strike="noStrike" spc="-1">
                <a:solidFill>
                  <a:srgbClr val="3465A4"/>
                </a:solidFill>
                <a:latin typeface="Arial"/>
              </a:rPr>
              <a:t>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 Русское слово </a:t>
            </a:r>
            <a:r>
              <a:rPr lang="ru-RU" sz="1500" b="1" i="1" strike="noStrike" spc="-1">
                <a:solidFill>
                  <a:srgbClr val="069A2E"/>
                </a:solidFill>
                <a:latin typeface="Arial Narrow"/>
              </a:rPr>
              <a:t>«вокзал»</a:t>
            </a:r>
            <a:r>
              <a:rPr lang="ru-RU" sz="1500" b="1" strike="noStrike" spc="-1">
                <a:solidFill>
                  <a:srgbClr val="3465A4"/>
                </a:solidFill>
                <a:latin typeface="Arial Narrow"/>
              </a:rPr>
              <a:t> происходит от английского Vauxhall и вошло в наш язык примерно в XVIII веке. В XVII в. некая англичанка Джейн Вокс (Vaux) владела под Лондоном парком и помещением (по английски — hall) для увеселений. Там устраивались спектакли и летние балы . В тридцатых годах XIX века на конечной станции Царскосельской железной дороги (Павловск) для создания пассажиропотока было построено крупное здание развлекательного назначения, которое назвали тем самым словом. В нем располагались не только билетные кассы, но и гостиница, ресторан, а также зал для концертов и балов. И только через 20 лет слово «вокзал» стало использоваться в качестве нарицательного существительного для обозначения крупной железнодорожной станции.</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0" strike="noStrike" spc="-1">
                <a:solidFill>
                  <a:srgbClr val="3465A4"/>
                </a:solidFill>
                <a:latin typeface="Arial"/>
              </a:rPr>
              <a:t>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 Слово </a:t>
            </a:r>
            <a:r>
              <a:rPr lang="ru-RU" sz="1500" b="1" i="1" strike="noStrike" spc="-1">
                <a:solidFill>
                  <a:srgbClr val="069A2E"/>
                </a:solidFill>
                <a:latin typeface="Arial Narrow"/>
              </a:rPr>
              <a:t>«ресторан»</a:t>
            </a:r>
            <a:r>
              <a:rPr lang="ru-RU" sz="1500" b="1" strike="noStrike" spc="-1">
                <a:solidFill>
                  <a:srgbClr val="3465A4"/>
                </a:solidFill>
                <a:latin typeface="Arial Narrow"/>
              </a:rPr>
              <a:t> произошло от французского «подкрепляться , восстанавливать силы». Такое название дали в XVIII веке одному из парижских трактиров его посетители после того, как хозяин заведения Буланже ввел в число предлагаемых блюд питательный мясной бульон.</a:t>
            </a:r>
            <a:endParaRPr lang="ru-RU" sz="1500" b="0" strike="noStrike" spc="-1">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PlaceHolder 1"/>
          <p:cNvSpPr>
            <a:spLocks noGrp="1"/>
          </p:cNvSpPr>
          <p:nvPr>
            <p:ph type="title"/>
          </p:nvPr>
        </p:nvSpPr>
        <p:spPr>
          <a:xfrm>
            <a:off x="540000" y="540000"/>
            <a:ext cx="8637120" cy="357120"/>
          </a:xfrm>
          <a:prstGeom prst="rect">
            <a:avLst/>
          </a:prstGeom>
          <a:noFill/>
          <a:ln w="0">
            <a:noFill/>
          </a:ln>
        </p:spPr>
        <p:txBody>
          <a:bodyPr lIns="0" tIns="0" rIns="0" bIns="0" anchor="t">
            <a:noAutofit/>
          </a:bodyPr>
          <a:lstStyle/>
          <a:p>
            <a:pPr algn="ctr">
              <a:lnSpc>
                <a:spcPct val="100000"/>
              </a:lnSpc>
              <a:buNone/>
            </a:pPr>
            <a:r>
              <a:rPr lang="ru-RU" sz="1900" b="1" strike="noStrike" spc="-1">
                <a:solidFill>
                  <a:srgbClr val="224B12"/>
                </a:solidFill>
                <a:latin typeface="Arial Narrow"/>
              </a:rPr>
              <a:t>5 . Изменение значений слов с течением времени</a:t>
            </a:r>
            <a:endParaRPr lang="ru-RU" sz="1900" b="0" strike="noStrike" spc="-1">
              <a:latin typeface="Arial"/>
            </a:endParaRPr>
          </a:p>
        </p:txBody>
      </p:sp>
      <p:sp>
        <p:nvSpPr>
          <p:cNvPr id="109" name="PlaceHolder 2"/>
          <p:cNvSpPr>
            <a:spLocks noGrp="1"/>
          </p:cNvSpPr>
          <p:nvPr>
            <p:ph/>
          </p:nvPr>
        </p:nvSpPr>
        <p:spPr>
          <a:xfrm>
            <a:off x="900000" y="1350000"/>
            <a:ext cx="7917120" cy="3147120"/>
          </a:xfrm>
          <a:prstGeom prst="rect">
            <a:avLst/>
          </a:prstGeom>
          <a:noFill/>
          <a:ln w="0">
            <a:noFill/>
          </a:ln>
        </p:spPr>
        <p:txBody>
          <a:bodyPr lIns="0" tIns="0" rIns="0" bIns="0" anchor="t">
            <a:normAutofit fontScale="94000"/>
          </a:bodyPr>
          <a:lstStyle/>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Поэтапное</a:t>
            </a:r>
            <a:r>
              <a:rPr lang="ru-RU" sz="1450" b="0" strike="noStrike" spc="-1">
                <a:latin typeface="Arial"/>
              </a:rPr>
              <a:t> </a:t>
            </a:r>
            <a:r>
              <a:rPr lang="ru-RU" sz="1450" b="1" strike="noStrike" spc="-1">
                <a:solidFill>
                  <a:srgbClr val="3465A4"/>
                </a:solidFill>
                <a:latin typeface="Arial Narrow"/>
              </a:rPr>
              <a:t>развитие русского языка привело к тому , что некоторые слова изменили свое </a:t>
            </a:r>
            <a:r>
              <a:rPr lang="ru-RU" sz="1450" b="1" strike="noStrike" spc="-1">
                <a:solidFill>
                  <a:srgbClr val="FF3838"/>
                </a:solidFill>
                <a:latin typeface="Arial Narrow"/>
              </a:rPr>
              <a:t>первоначальное значение</a:t>
            </a:r>
            <a:r>
              <a:rPr lang="ru-RU" sz="1450" b="1" strike="noStrike" spc="-1">
                <a:solidFill>
                  <a:srgbClr val="3465A4"/>
                </a:solidFill>
                <a:latin typeface="Arial Narrow"/>
              </a:rPr>
              <a:t>, иногда — на прямо противоположное. Язык  обогащался не только количественно– новыми словами, но и качественно – </a:t>
            </a:r>
            <a:r>
              <a:rPr lang="ru-RU" sz="1450" b="1" strike="noStrike" spc="-1">
                <a:solidFill>
                  <a:srgbClr val="FF3838"/>
                </a:solidFill>
                <a:latin typeface="Arial Narrow"/>
              </a:rPr>
              <a:t>новыми значениями</a:t>
            </a:r>
            <a:r>
              <a:rPr lang="ru-RU" sz="1450" b="1" strike="noStrike" spc="-1">
                <a:solidFill>
                  <a:srgbClr val="3465A4"/>
                </a:solidFill>
                <a:latin typeface="Arial Narrow"/>
              </a:rPr>
              <a:t> старых слов.</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0" strike="noStrike" spc="-1">
                <a:solidFill>
                  <a:srgbClr val="3465A4"/>
                </a:solidFill>
                <a:latin typeface="Arial"/>
              </a:rPr>
              <a:t>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Приведу наиболее яркие примеры радикальной смены значения хорошо знакомых всем нам слов.</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0" strike="noStrike" spc="-1">
                <a:solidFill>
                  <a:srgbClr val="3465A4"/>
                </a:solidFill>
                <a:latin typeface="Arial"/>
              </a:rPr>
              <a:t>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 Раньше слово </a:t>
            </a:r>
            <a:r>
              <a:rPr lang="ru-RU" sz="1450" b="1" i="1" strike="noStrike" spc="-1">
                <a:solidFill>
                  <a:srgbClr val="069A2E"/>
                </a:solidFill>
                <a:latin typeface="Arial Narrow"/>
              </a:rPr>
              <a:t>«урод»</a:t>
            </a:r>
            <a:r>
              <a:rPr lang="ru-RU" sz="1450" b="1" strike="noStrike" spc="-1">
                <a:solidFill>
                  <a:srgbClr val="3465A4"/>
                </a:solidFill>
                <a:latin typeface="Arial Narrow"/>
              </a:rPr>
              <a:t> имело исключительно положительный смысл -так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называли первенца мужского пола, который становился главой семьи и</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наследовал  дом. Это буквально «тот, кто стоит у рода». Урода наделяли</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самыми хорошими качествами и внешней красотой, поэтому через какое-то</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время слово стало означать «красивый» (в польском языке до  сих пор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«урода» означает «красавица»). Но вместе с этим «уродами» называли и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праведников , «святых» людей. Позже этот термин стал применяться только к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тем «святым» , которые были не от мира сего — так слово «урод» начало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приобретать все более негативный смысл.</a:t>
            </a:r>
            <a:endParaRPr lang="ru-RU" sz="1450" b="0" strike="noStrike" spc="-1">
              <a:latin typeface="Arial"/>
            </a:endParaRPr>
          </a:p>
        </p:txBody>
      </p:sp>
      <p:pic>
        <p:nvPicPr>
          <p:cNvPr id="110" name="Рисунок 109"/>
          <p:cNvPicPr/>
          <p:nvPr/>
        </p:nvPicPr>
        <p:blipFill>
          <a:blip r:embed="rId2"/>
          <a:stretch/>
        </p:blipFill>
        <p:spPr>
          <a:xfrm>
            <a:off x="6969240" y="2520000"/>
            <a:ext cx="1693800" cy="1977120"/>
          </a:xfrm>
          <a:prstGeom prst="rect">
            <a:avLst/>
          </a:prstGeom>
          <a:ln w="10800">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PlaceHolder 1"/>
          <p:cNvSpPr>
            <a:spLocks noGrp="1"/>
          </p:cNvSpPr>
          <p:nvPr>
            <p:ph/>
          </p:nvPr>
        </p:nvSpPr>
        <p:spPr>
          <a:xfrm>
            <a:off x="540000" y="1350000"/>
            <a:ext cx="8277120" cy="3147120"/>
          </a:xfrm>
          <a:prstGeom prst="rect">
            <a:avLst/>
          </a:prstGeom>
          <a:noFill/>
          <a:ln w="0">
            <a:noFill/>
          </a:ln>
        </p:spPr>
        <p:txBody>
          <a:bodyPr lIns="0" tIns="0" rIns="0" bIns="0" anchor="t">
            <a:noAutofit/>
          </a:bodyPr>
          <a:lstStyle/>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 </a:t>
            </a:r>
            <a:r>
              <a:rPr lang="ru-RU" sz="1450" b="1" i="1" strike="noStrike" spc="-1">
                <a:solidFill>
                  <a:srgbClr val="069A2E"/>
                </a:solidFill>
                <a:latin typeface="Arial Narrow"/>
              </a:rPr>
              <a:t>«Врач»</a:t>
            </a:r>
            <a:r>
              <a:rPr lang="ru-RU" sz="1450" b="1" strike="noStrike" spc="-1">
                <a:solidFill>
                  <a:srgbClr val="3465A4"/>
                </a:solidFill>
                <a:latin typeface="Arial Narrow"/>
              </a:rPr>
              <a:t> — всеми уважаемая профессия,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но вот само слово образовалось от слова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«врать». Изначально врачами называли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колдунов, которые заговаривали болезни, и,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очевидно, часто обманывали.</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0" strike="noStrike" spc="-1">
                <a:solidFill>
                  <a:srgbClr val="3465A4"/>
                </a:solidFill>
                <a:latin typeface="Arial"/>
              </a:rPr>
              <a:t>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 Слово </a:t>
            </a:r>
            <a:r>
              <a:rPr lang="ru-RU" sz="1450" b="1" i="1" strike="noStrike" spc="-1">
                <a:solidFill>
                  <a:srgbClr val="069A2E"/>
                </a:solidFill>
                <a:latin typeface="Arial Narrow"/>
              </a:rPr>
              <a:t>«неделя»</a:t>
            </a:r>
            <a:r>
              <a:rPr lang="ru-RU" sz="1450" b="1" strike="noStrike" spc="-1">
                <a:solidFill>
                  <a:srgbClr val="3465A4"/>
                </a:solidFill>
                <a:latin typeface="Arial Narrow"/>
              </a:rPr>
              <a:t> произошло от словосочетания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«ничего не делать» .Сначала так называли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выходной день,который мы теперь зовем воскресеньем. Позже значение слова изменилось, однако до сих пор сохраняется в первоначальном смысле в разных славянских языках: белорусском, украинском.</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0" strike="noStrike" spc="-1">
                <a:solidFill>
                  <a:srgbClr val="3465A4"/>
                </a:solidFill>
                <a:latin typeface="Arial"/>
              </a:rPr>
              <a:t>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 Ругательство </a:t>
            </a:r>
            <a:r>
              <a:rPr lang="ru-RU" sz="1450" b="1" i="1" strike="noStrike" spc="-1">
                <a:solidFill>
                  <a:srgbClr val="069A2E"/>
                </a:solidFill>
                <a:latin typeface="Arial Narrow"/>
              </a:rPr>
              <a:t>«сволочь»</a:t>
            </a:r>
            <a:r>
              <a:rPr lang="ru-RU" sz="1450" b="1" strike="noStrike" spc="-1">
                <a:solidFill>
                  <a:srgbClr val="3465A4"/>
                </a:solidFill>
                <a:latin typeface="Arial Narrow"/>
              </a:rPr>
              <a:t> произошло от глагола «волочь»  и означало «сволоченный куда-то мусор».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После так стали называть толпу, собравшуюся в одном месте, а потом уже - людей низшего сословия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Так слово приобрело негативный смысл.</a:t>
            </a:r>
            <a:endParaRPr lang="ru-RU" sz="1450" b="0" strike="noStrike" spc="-1">
              <a:latin typeface="Arial"/>
            </a:endParaRPr>
          </a:p>
        </p:txBody>
      </p:sp>
      <p:pic>
        <p:nvPicPr>
          <p:cNvPr id="112" name="Рисунок 111"/>
          <p:cNvPicPr/>
          <p:nvPr/>
        </p:nvPicPr>
        <p:blipFill>
          <a:blip r:embed="rId2"/>
          <a:stretch/>
        </p:blipFill>
        <p:spPr>
          <a:xfrm>
            <a:off x="5013720" y="2551320"/>
            <a:ext cx="96840" cy="78480"/>
          </a:xfrm>
          <a:prstGeom prst="rect">
            <a:avLst/>
          </a:prstGeom>
          <a:ln w="10800">
            <a:noFill/>
          </a:ln>
        </p:spPr>
      </p:pic>
      <p:pic>
        <p:nvPicPr>
          <p:cNvPr id="113" name="Рисунок 112"/>
          <p:cNvPicPr/>
          <p:nvPr/>
        </p:nvPicPr>
        <p:blipFill>
          <a:blip r:embed="rId3"/>
          <a:stretch/>
        </p:blipFill>
        <p:spPr>
          <a:xfrm>
            <a:off x="4579200" y="1440000"/>
            <a:ext cx="1357920" cy="1562040"/>
          </a:xfrm>
          <a:prstGeom prst="rect">
            <a:avLst/>
          </a:prstGeom>
          <a:ln w="10800">
            <a:noFill/>
          </a:ln>
        </p:spPr>
      </p:pic>
      <p:pic>
        <p:nvPicPr>
          <p:cNvPr id="114" name="Рисунок 113"/>
          <p:cNvPicPr/>
          <p:nvPr/>
        </p:nvPicPr>
        <p:blipFill>
          <a:blip r:embed="rId4"/>
          <a:stretch/>
        </p:blipFill>
        <p:spPr>
          <a:xfrm>
            <a:off x="7558920" y="1440000"/>
            <a:ext cx="1258200" cy="1562040"/>
          </a:xfrm>
          <a:prstGeom prst="rect">
            <a:avLst/>
          </a:prstGeom>
          <a:ln w="10800">
            <a:noFill/>
          </a:ln>
        </p:spPr>
      </p:pic>
      <p:pic>
        <p:nvPicPr>
          <p:cNvPr id="115" name="Рисунок 114"/>
          <p:cNvPicPr/>
          <p:nvPr/>
        </p:nvPicPr>
        <p:blipFill>
          <a:blip r:embed="rId5"/>
          <a:stretch/>
        </p:blipFill>
        <p:spPr>
          <a:xfrm>
            <a:off x="6120000" y="1440000"/>
            <a:ext cx="1257120" cy="1562040"/>
          </a:xfrm>
          <a:prstGeom prst="rect">
            <a:avLst/>
          </a:prstGeom>
          <a:ln w="10800">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PlaceHolder 1"/>
          <p:cNvSpPr>
            <a:spLocks noGrp="1"/>
          </p:cNvSpPr>
          <p:nvPr>
            <p:ph type="title"/>
          </p:nvPr>
        </p:nvSpPr>
        <p:spPr>
          <a:xfrm>
            <a:off x="540000" y="450000"/>
            <a:ext cx="8637120" cy="549720"/>
          </a:xfrm>
          <a:prstGeom prst="rect">
            <a:avLst/>
          </a:prstGeom>
          <a:noFill/>
          <a:ln w="0">
            <a:noFill/>
          </a:ln>
        </p:spPr>
        <p:txBody>
          <a:bodyPr lIns="0" tIns="0" rIns="0" bIns="0" anchor="t">
            <a:noAutofit/>
          </a:bodyPr>
          <a:lstStyle/>
          <a:p>
            <a:pPr algn="ctr">
              <a:lnSpc>
                <a:spcPct val="100000"/>
              </a:lnSpc>
              <a:buNone/>
            </a:pPr>
            <a:r>
              <a:rPr lang="ru-RU" sz="1900" b="1" strike="noStrike" spc="-1">
                <a:solidFill>
                  <a:srgbClr val="224B12"/>
                </a:solidFill>
                <a:latin typeface="Arial Narrow"/>
              </a:rPr>
              <a:t>Практическая часть</a:t>
            </a:r>
            <a:br/>
            <a:r>
              <a:rPr lang="ru-RU" sz="1900" b="1" strike="noStrike" spc="-1">
                <a:solidFill>
                  <a:srgbClr val="224B12"/>
                </a:solidFill>
                <a:latin typeface="Arial Narrow"/>
              </a:rPr>
              <a:t>6. Проведение научного эксперимента</a:t>
            </a:r>
            <a:endParaRPr lang="ru-RU" sz="1900" b="0" strike="noStrike" spc="-1">
              <a:latin typeface="Arial"/>
            </a:endParaRPr>
          </a:p>
        </p:txBody>
      </p:sp>
      <p:sp>
        <p:nvSpPr>
          <p:cNvPr id="117" name="PlaceHolder 2"/>
          <p:cNvSpPr>
            <a:spLocks noGrp="1"/>
          </p:cNvSpPr>
          <p:nvPr>
            <p:ph/>
          </p:nvPr>
        </p:nvSpPr>
        <p:spPr>
          <a:xfrm>
            <a:off x="900000" y="1350000"/>
            <a:ext cx="7917120" cy="3147120"/>
          </a:xfrm>
          <a:prstGeom prst="rect">
            <a:avLst/>
          </a:prstGeom>
          <a:noFill/>
          <a:ln w="0">
            <a:noFill/>
          </a:ln>
        </p:spPr>
        <p:txBody>
          <a:bodyPr lIns="0" tIns="0" rIns="0" bIns="0" anchor="t">
            <a:normAutofit fontScale="89000"/>
          </a:bodyPr>
          <a:lstStyle/>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Практическая часть проекта посвящена поиску и анализу фактов , подтверждающих теорию существования в прошлом единой языковой общности. Объектом эксперимента стало уже упомянутое в проекте слово </a:t>
            </a:r>
            <a:r>
              <a:rPr lang="ru-RU" sz="1450" b="1" i="1" strike="noStrike" spc="-1">
                <a:solidFill>
                  <a:srgbClr val="069A2E"/>
                </a:solidFill>
                <a:latin typeface="Arial Narrow"/>
              </a:rPr>
              <a:t>«береза»</a:t>
            </a:r>
            <a:r>
              <a:rPr lang="ru-RU" sz="1450" b="1" strike="noStrike" spc="-1">
                <a:solidFill>
                  <a:srgbClr val="3465A4"/>
                </a:solidFill>
                <a:latin typeface="Arial Narrow"/>
              </a:rPr>
              <a:t> . Это дерево мы считаем исключительно русским , но его название , как оказалось, в разных вариантах знакомо большинству индоевропейских народов.В русском языке слово </a:t>
            </a:r>
            <a:r>
              <a:rPr lang="ru-RU" sz="1450" b="1" i="1" strike="noStrike" spc="-1">
                <a:solidFill>
                  <a:srgbClr val="069A2E"/>
                </a:solidFill>
                <a:latin typeface="Arial Narrow"/>
              </a:rPr>
              <a:t>«береза» </a:t>
            </a:r>
            <a:r>
              <a:rPr lang="ru-RU" sz="1450" b="1" strike="noStrike" spc="-1">
                <a:solidFill>
                  <a:srgbClr val="3465A4"/>
                </a:solidFill>
                <a:latin typeface="Arial Narrow"/>
              </a:rPr>
              <a:t>произошло от древнеславянского </a:t>
            </a:r>
            <a:r>
              <a:rPr lang="ru-RU" sz="1450" b="1" i="1" strike="noStrike" spc="-1">
                <a:solidFill>
                  <a:srgbClr val="069A2E"/>
                </a:solidFill>
                <a:latin typeface="Arial Narrow"/>
              </a:rPr>
              <a:t>«бер»</a:t>
            </a:r>
            <a:r>
              <a:rPr lang="ru-RU" sz="1450" b="1" strike="noStrike" spc="-1">
                <a:solidFill>
                  <a:srgbClr val="3465A4"/>
                </a:solidFill>
                <a:latin typeface="Arial Narrow"/>
              </a:rPr>
              <a:t> , означающего буквально «светлый, белый, ясный, блестящий» . </a:t>
            </a:r>
            <a:r>
              <a:rPr lang="ru-RU" sz="1450" b="1" i="1" strike="noStrike" spc="-1">
                <a:solidFill>
                  <a:srgbClr val="069A2E"/>
                </a:solidFill>
                <a:latin typeface="Arial Narrow"/>
              </a:rPr>
              <a:t>«Бер»</a:t>
            </a:r>
            <a:r>
              <a:rPr lang="ru-RU" sz="1450" b="1" strike="noStrike" spc="-1">
                <a:solidFill>
                  <a:srgbClr val="3465A4"/>
                </a:solidFill>
                <a:latin typeface="Arial Narrow"/>
              </a:rPr>
              <a:t> , в свою очередь , восходит к индоевропейскому корню </a:t>
            </a:r>
            <a:r>
              <a:rPr lang="ru-RU" sz="1450" b="1" i="1" strike="noStrike" spc="-1">
                <a:solidFill>
                  <a:srgbClr val="069A2E"/>
                </a:solidFill>
                <a:latin typeface="Arial Narrow"/>
              </a:rPr>
              <a:t>«bhereg»</a:t>
            </a:r>
            <a:r>
              <a:rPr lang="ru-RU" sz="1450" b="1" strike="noStrike" spc="-1">
                <a:solidFill>
                  <a:srgbClr val="3465A4"/>
                </a:solidFill>
                <a:latin typeface="Arial Narrow"/>
              </a:rPr>
              <a:t> , образованному от прилагательного </a:t>
            </a:r>
            <a:r>
              <a:rPr lang="ru-RU" sz="1450" b="1" i="1" strike="noStrike" spc="-1">
                <a:solidFill>
                  <a:srgbClr val="069A2E"/>
                </a:solidFill>
                <a:latin typeface="Arial Narrow"/>
              </a:rPr>
              <a:t>«bher»</a:t>
            </a:r>
            <a:r>
              <a:rPr lang="ru-RU" sz="1450" b="1" strike="noStrike" spc="-1">
                <a:solidFill>
                  <a:srgbClr val="3465A4"/>
                </a:solidFill>
                <a:latin typeface="Arial Narrow"/>
              </a:rPr>
              <a:t> - «светлый» . Изучение словарей современных иностранных языков выявило удивительные созвучия в названиях дерева, а именно :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украинское — береза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словенское — breza</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белорусское — бяро́за</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болгарское — бре́за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сербохорватское — брȅза</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чешское — bříza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rPr>
              <a:t>• польское — brzoza</a:t>
            </a:r>
            <a:r>
              <a:rPr lang="ru-RU" sz="1450" b="1" strike="noStrike" spc="-1">
                <a:solidFill>
                  <a:srgbClr val="3465A4"/>
                </a:solidFill>
                <a:latin typeface="Arial Narrow"/>
              </a:rPr>
              <a:t>.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rPr>
              <a:t>Очевидно, что все они являются производными древнеславянского </a:t>
            </a:r>
            <a:r>
              <a:rPr lang="ru-RU" sz="1450" b="1" i="1" strike="noStrike" spc="-1">
                <a:solidFill>
                  <a:srgbClr val="069A2E"/>
                </a:solidFill>
                <a:latin typeface="Arial Narrow"/>
              </a:rPr>
              <a:t>«бер»</a:t>
            </a:r>
            <a:r>
              <a:rPr lang="ru-RU" sz="1450" b="1" strike="noStrike" spc="-1">
                <a:solidFill>
                  <a:srgbClr val="3465A4"/>
                </a:solidFill>
                <a:latin typeface="Arial Narrow"/>
              </a:rPr>
              <a:t>. </a:t>
            </a:r>
            <a:r>
              <a:rPr lang="ru-RU" sz="1450" b="0" strike="noStrike" spc="-1">
                <a:solidFill>
                  <a:srgbClr val="3465A4"/>
                </a:solidFill>
                <a:latin typeface="Arial"/>
              </a:rPr>
              <a:t> </a:t>
            </a:r>
            <a:endParaRPr lang="ru-RU" sz="1450" b="0" strike="noStrike" spc="-1">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Прямоугольник 117"/>
          <p:cNvSpPr/>
          <p:nvPr/>
        </p:nvSpPr>
        <p:spPr>
          <a:xfrm>
            <a:off x="720000" y="1440000"/>
            <a:ext cx="8097120" cy="3237120"/>
          </a:xfrm>
          <a:prstGeom prst="rect">
            <a:avLst/>
          </a:prstGeom>
          <a:noFill/>
          <a:ln w="108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ea typeface="DejaVu Sans"/>
              </a:rPr>
              <a:t>Более же древняя индоевропейская основа </a:t>
            </a:r>
            <a:r>
              <a:rPr lang="ru-RU" sz="1450" b="1" i="1" strike="noStrike" spc="-1">
                <a:solidFill>
                  <a:srgbClr val="069A2E"/>
                </a:solidFill>
                <a:latin typeface="Arial Narrow"/>
                <a:ea typeface="DejaVu Sans"/>
              </a:rPr>
              <a:t>«bhereg/bher»</a:t>
            </a:r>
            <a:r>
              <a:rPr lang="ru-RU" sz="1450" b="1" strike="noStrike" spc="-1">
                <a:solidFill>
                  <a:srgbClr val="3465A4"/>
                </a:solidFill>
                <a:latin typeface="Arial Narrow"/>
                <a:ea typeface="DejaVu Sans"/>
              </a:rPr>
              <a:t> образовала название в следующих языках: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литовское — béržas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древнепрусское —berse</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латышское —bęr̃ zs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древнеиндийское— bhūrjas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осетинское — bærz(æ)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древнеисландское — bjǫrk</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древнегерманское — birihha</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немецкое — birke</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i="1" strike="noStrike" spc="-1">
                <a:solidFill>
                  <a:srgbClr val="069A2E"/>
                </a:solidFill>
                <a:latin typeface="Arial Narrow"/>
                <a:ea typeface="DejaVu Sans"/>
              </a:rPr>
              <a:t>• английское — birch. </a:t>
            </a:r>
            <a:endParaRPr lang="ru-RU" sz="1450" b="0" strike="noStrike" spc="-1">
              <a:latin typeface="Arial"/>
            </a:endParaRPr>
          </a:p>
          <a:p>
            <a:pPr marL="216000" indent="-216000" algn="just">
              <a:lnSpc>
                <a:spcPct val="100000"/>
              </a:lnSpc>
              <a:buClr>
                <a:srgbClr val="BBE33D"/>
              </a:buClr>
              <a:buSzPct val="45000"/>
              <a:buFont typeface="Wingdings" charset="2"/>
              <a:buChar char=""/>
            </a:pPr>
            <a:r>
              <a:rPr lang="ru-RU" sz="1450" b="1" strike="noStrike" spc="-1">
                <a:solidFill>
                  <a:srgbClr val="3465A4"/>
                </a:solidFill>
                <a:latin typeface="Arial Narrow"/>
                <a:ea typeface="DejaVu Sans"/>
              </a:rPr>
              <a:t>Таким образом, можно сделать однозначный вывод не только о созвучии всех вышеприведенных слов, но и об общей для них основе — древнеславянском </a:t>
            </a:r>
            <a:r>
              <a:rPr lang="ru-RU" sz="1450" b="1" strike="noStrike" spc="-1">
                <a:solidFill>
                  <a:srgbClr val="069A2E"/>
                </a:solidFill>
                <a:latin typeface="Arial Narrow"/>
                <a:ea typeface="DejaVu Sans"/>
              </a:rPr>
              <a:t>«бер»</a:t>
            </a:r>
            <a:r>
              <a:rPr lang="ru-RU" sz="1450" b="1" strike="noStrike" spc="-1">
                <a:solidFill>
                  <a:srgbClr val="3465A4"/>
                </a:solidFill>
                <a:latin typeface="Arial Narrow"/>
                <a:ea typeface="DejaVu Sans"/>
              </a:rPr>
              <a:t> и еще более древнем индоевропейском </a:t>
            </a:r>
            <a:r>
              <a:rPr lang="ru-RU" sz="1450" b="1" i="1" strike="noStrike" spc="-1">
                <a:solidFill>
                  <a:srgbClr val="069A2E"/>
                </a:solidFill>
                <a:latin typeface="Arial Narrow"/>
                <a:ea typeface="DejaVu Sans"/>
              </a:rPr>
              <a:t>«bhereg»/ «bher»</a:t>
            </a:r>
            <a:r>
              <a:rPr lang="ru-RU" sz="1450" b="1" strike="noStrike" spc="-1">
                <a:solidFill>
                  <a:srgbClr val="3465A4"/>
                </a:solidFill>
                <a:latin typeface="Arial Narrow"/>
                <a:ea typeface="DejaVu Sans"/>
              </a:rPr>
              <a:t>. Следовательно, теория существования в далеком прошлом на обширно территории единой языковой общности нашла еще одно подтверждение !</a:t>
            </a:r>
            <a:endParaRPr lang="ru-RU" sz="1450" b="0" strike="noStrike" spc="-1">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PlaceHolder 1"/>
          <p:cNvSpPr>
            <a:spLocks noGrp="1"/>
          </p:cNvSpPr>
          <p:nvPr>
            <p:ph type="title"/>
          </p:nvPr>
        </p:nvSpPr>
        <p:spPr>
          <a:xfrm>
            <a:off x="900000" y="540000"/>
            <a:ext cx="8097120" cy="549720"/>
          </a:xfrm>
          <a:prstGeom prst="rect">
            <a:avLst/>
          </a:prstGeom>
          <a:noFill/>
          <a:ln w="0">
            <a:noFill/>
          </a:ln>
        </p:spPr>
        <p:txBody>
          <a:bodyPr lIns="0" tIns="0" rIns="0" bIns="0" anchor="t">
            <a:noAutofit/>
          </a:bodyPr>
          <a:lstStyle/>
          <a:p>
            <a:pPr algn="ctr">
              <a:lnSpc>
                <a:spcPct val="100000"/>
              </a:lnSpc>
              <a:buNone/>
            </a:pPr>
            <a:r>
              <a:rPr lang="ru-RU" sz="1900" b="1" strike="noStrike" spc="-1">
                <a:solidFill>
                  <a:srgbClr val="224B12"/>
                </a:solidFill>
                <a:latin typeface="Arial Narrow"/>
              </a:rPr>
              <a:t>Теоретическая часть</a:t>
            </a:r>
            <a:br/>
            <a:r>
              <a:rPr lang="ru-RU" sz="1900" b="1" strike="noStrike" spc="-1">
                <a:solidFill>
                  <a:srgbClr val="224B12"/>
                </a:solidFill>
                <a:latin typeface="Arial Narrow"/>
              </a:rPr>
              <a:t>Основные этапы формирования русского языка</a:t>
            </a:r>
            <a:endParaRPr lang="ru-RU" sz="1900" b="0" strike="noStrike" spc="-1">
              <a:latin typeface="Arial"/>
            </a:endParaRPr>
          </a:p>
        </p:txBody>
      </p:sp>
      <p:sp>
        <p:nvSpPr>
          <p:cNvPr id="92" name="PlaceHolder 2"/>
          <p:cNvSpPr>
            <a:spLocks noGrp="1"/>
          </p:cNvSpPr>
          <p:nvPr>
            <p:ph/>
          </p:nvPr>
        </p:nvSpPr>
        <p:spPr>
          <a:xfrm>
            <a:off x="1080000" y="1350000"/>
            <a:ext cx="7737120" cy="3147120"/>
          </a:xfrm>
          <a:prstGeom prst="rect">
            <a:avLst/>
          </a:prstGeom>
          <a:noFill/>
          <a:ln w="0">
            <a:noFill/>
          </a:ln>
        </p:spPr>
        <p:txBody>
          <a:bodyPr lIns="0" tIns="0" rIns="0" bIns="0" anchor="t">
            <a:normAutofit fontScale="76000"/>
          </a:bodyPr>
          <a:lstStyle/>
          <a:p>
            <a:pPr>
              <a:lnSpc>
                <a:spcPct val="100000"/>
              </a:lnSpc>
              <a:spcAft>
                <a:spcPts val="1057"/>
              </a:spcAft>
              <a:buNone/>
            </a:pPr>
            <a:endParaRPr lang="ru-RU" sz="32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2A6099"/>
                </a:solidFill>
                <a:latin typeface="Arial Narrow"/>
              </a:rPr>
              <a:t>Русский язык входит в </a:t>
            </a:r>
            <a:r>
              <a:rPr lang="ru-RU" sz="2000" b="1" strike="noStrike" spc="-1">
                <a:solidFill>
                  <a:srgbClr val="FF3838"/>
                </a:solidFill>
                <a:latin typeface="Arial Narrow"/>
              </a:rPr>
              <a:t>восточнославянскую группу индоевропейской языковой семьи</a:t>
            </a:r>
            <a:r>
              <a:rPr lang="ru-RU" sz="2000" b="1" strike="noStrike" spc="-1">
                <a:solidFill>
                  <a:srgbClr val="2A6099"/>
                </a:solidFill>
                <a:latin typeface="Arial Narrow"/>
              </a:rPr>
              <a:t>.</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2A6099"/>
                </a:solidFill>
                <a:latin typeface="Arial Narrow"/>
              </a:rPr>
              <a:t>Он начал формироваться в конце эпохи неолита .</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2A6099"/>
                </a:solidFill>
                <a:latin typeface="Arial Narrow"/>
              </a:rPr>
              <a:t>Выделяют несколько крупных этапов развития исконной лексики: </a:t>
            </a:r>
            <a:endParaRPr lang="ru-RU" sz="2000" b="0" strike="noStrike" spc="-1">
              <a:latin typeface="Arial"/>
            </a:endParaRPr>
          </a:p>
          <a:p>
            <a:pPr marL="432000" indent="-324000" algn="just">
              <a:lnSpc>
                <a:spcPct val="100000"/>
              </a:lnSpc>
              <a:spcAft>
                <a:spcPts val="1057"/>
              </a:spcAft>
              <a:buClr>
                <a:srgbClr val="91D93F"/>
              </a:buClr>
              <a:buSzPct val="45000"/>
              <a:buFont typeface="Symbol"/>
              <a:buChar char=""/>
            </a:pPr>
            <a:r>
              <a:rPr lang="ru-RU" sz="2000" b="1" strike="noStrike" spc="-1">
                <a:solidFill>
                  <a:srgbClr val="FF3838"/>
                </a:solidFill>
                <a:latin typeface="Arial Narrow"/>
              </a:rPr>
              <a:t>• индоевропейский;                </a:t>
            </a:r>
            <a:endParaRPr lang="ru-RU" sz="2000" b="0" strike="noStrike" spc="-1">
              <a:latin typeface="Arial"/>
            </a:endParaRPr>
          </a:p>
          <a:p>
            <a:pPr marL="432000" indent="-324000" algn="just">
              <a:lnSpc>
                <a:spcPct val="100000"/>
              </a:lnSpc>
              <a:spcAft>
                <a:spcPts val="1057"/>
              </a:spcAft>
              <a:buClr>
                <a:srgbClr val="91D93F"/>
              </a:buClr>
              <a:buSzPct val="45000"/>
              <a:buFont typeface="Symbol"/>
              <a:buChar char=""/>
            </a:pPr>
            <a:r>
              <a:rPr lang="ru-RU" sz="2000" b="1" strike="noStrike" spc="-1">
                <a:solidFill>
                  <a:srgbClr val="FF3838"/>
                </a:solidFill>
                <a:latin typeface="Arial Narrow"/>
              </a:rPr>
              <a:t>• общеславянский;</a:t>
            </a:r>
            <a:endParaRPr lang="ru-RU" sz="2000" b="0" strike="noStrike" spc="-1">
              <a:latin typeface="Arial"/>
            </a:endParaRPr>
          </a:p>
          <a:p>
            <a:pPr marL="432000" indent="-324000" algn="just">
              <a:lnSpc>
                <a:spcPct val="100000"/>
              </a:lnSpc>
              <a:spcAft>
                <a:spcPts val="1057"/>
              </a:spcAft>
              <a:buClr>
                <a:srgbClr val="91D93F"/>
              </a:buClr>
              <a:buSzPct val="45000"/>
              <a:buFont typeface="Symbol"/>
              <a:buChar char=""/>
            </a:pPr>
            <a:r>
              <a:rPr lang="ru-RU" sz="2000" b="1" strike="noStrike" spc="-1">
                <a:solidFill>
                  <a:srgbClr val="FF3838"/>
                </a:solidFill>
                <a:latin typeface="Arial Narrow"/>
              </a:rPr>
              <a:t>• восточнославянский:</a:t>
            </a:r>
            <a:endParaRPr lang="ru-RU" sz="2000" b="0" strike="noStrike" spc="-1">
              <a:latin typeface="Arial"/>
            </a:endParaRPr>
          </a:p>
          <a:p>
            <a:pPr marL="432000" indent="-324000" algn="just">
              <a:lnSpc>
                <a:spcPct val="100000"/>
              </a:lnSpc>
              <a:spcAft>
                <a:spcPts val="1057"/>
              </a:spcAft>
              <a:buClr>
                <a:srgbClr val="91D93F"/>
              </a:buClr>
              <a:buSzPct val="45000"/>
              <a:buFont typeface="Symbol"/>
              <a:buChar char=""/>
            </a:pPr>
            <a:r>
              <a:rPr lang="ru-RU" sz="2000" b="1" strike="noStrike" spc="-1">
                <a:solidFill>
                  <a:srgbClr val="FF3838"/>
                </a:solidFill>
                <a:latin typeface="Arial Narrow"/>
              </a:rPr>
              <a:t>• русский.</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2A6099"/>
                </a:solidFill>
                <a:latin typeface="Arial Narrow"/>
              </a:rPr>
              <a:t>Слова, появившиеся в нашем языке в любом из этих этапов, считаются </a:t>
            </a:r>
            <a:r>
              <a:rPr lang="ru-RU" sz="2000" b="1" strike="noStrike" spc="-1">
                <a:solidFill>
                  <a:srgbClr val="FF3838"/>
                </a:solidFill>
                <a:latin typeface="Arial Narrow"/>
              </a:rPr>
              <a:t>исконно русскими</a:t>
            </a:r>
            <a:r>
              <a:rPr lang="ru-RU" sz="2000" b="1" strike="noStrike" spc="-1">
                <a:solidFill>
                  <a:srgbClr val="2A6099"/>
                </a:solidFill>
                <a:latin typeface="Arial Narrow"/>
              </a:rPr>
              <a:t>.</a:t>
            </a:r>
            <a:endParaRPr lang="ru-RU" sz="2000" b="0" strike="noStrike" spc="-1">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laceHolder 1"/>
          <p:cNvSpPr>
            <a:spLocks noGrp="1"/>
          </p:cNvSpPr>
          <p:nvPr>
            <p:ph/>
          </p:nvPr>
        </p:nvSpPr>
        <p:spPr>
          <a:xfrm>
            <a:off x="1080000" y="1350000"/>
            <a:ext cx="7737120" cy="3147120"/>
          </a:xfrm>
          <a:prstGeom prst="rect">
            <a:avLst/>
          </a:prstGeom>
          <a:noFill/>
          <a:ln w="0">
            <a:noFill/>
          </a:ln>
        </p:spPr>
        <p:txBody>
          <a:bodyPr lIns="0" tIns="0" rIns="0" bIns="0" anchor="t">
            <a:normAutofit fontScale="77000"/>
          </a:bodyPr>
          <a:lstStyle/>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3465A4"/>
                </a:solidFill>
                <a:latin typeface="Arial Narrow"/>
              </a:rPr>
              <a:t>Учёные считают, что в конце эпохи неолита существовала </a:t>
            </a:r>
            <a:r>
              <a:rPr lang="ru-RU" sz="2000" b="1" strike="noStrike" spc="-1">
                <a:solidFill>
                  <a:srgbClr val="FF3838"/>
                </a:solidFill>
                <a:latin typeface="Arial Narrow"/>
              </a:rPr>
              <a:t>единая индоевропейская языковая общность</a:t>
            </a:r>
            <a:r>
              <a:rPr lang="ru-RU" sz="2000" b="1" strike="noStrike" spc="-1">
                <a:solidFill>
                  <a:srgbClr val="3465A4"/>
                </a:solidFill>
                <a:latin typeface="Arial Narrow"/>
              </a:rPr>
              <a:t>. Они едины во мнении, что </a:t>
            </a:r>
            <a:r>
              <a:rPr lang="ru-RU" sz="2000" b="1" strike="noStrike" spc="-1">
                <a:solidFill>
                  <a:srgbClr val="FF3838"/>
                </a:solidFill>
                <a:latin typeface="Arial Narrow"/>
              </a:rPr>
              <a:t>индоевропейский язык</a:t>
            </a:r>
            <a:r>
              <a:rPr lang="ru-RU" sz="2000" b="1" strike="noStrike" spc="-1">
                <a:solidFill>
                  <a:srgbClr val="3465A4"/>
                </a:solidFill>
                <a:latin typeface="Arial Narrow"/>
              </a:rPr>
              <a:t> дал начало практически всем европейским языкам и некоторым азиатским.</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3465A4"/>
                </a:solidFill>
                <a:latin typeface="Arial Narrow"/>
              </a:rPr>
              <a:t>Около VI века до н. э. появился </a:t>
            </a:r>
            <a:r>
              <a:rPr lang="ru-RU" sz="2000" b="1" strike="noStrike" spc="-1">
                <a:solidFill>
                  <a:srgbClr val="FF3838"/>
                </a:solidFill>
                <a:latin typeface="Arial Narrow"/>
              </a:rPr>
              <a:t>протославянский язык</a:t>
            </a:r>
            <a:r>
              <a:rPr lang="ru-RU" sz="2000" b="1" strike="noStrike" spc="-1">
                <a:solidFill>
                  <a:srgbClr val="3465A4"/>
                </a:solidFill>
                <a:latin typeface="Arial Narrow"/>
              </a:rPr>
              <a:t>. Его носителями являлись славянские племена.                                                           </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3465A4"/>
                </a:solidFill>
                <a:latin typeface="Arial Narrow"/>
              </a:rPr>
              <a:t>В VII веке нашей эры на основе общеславянской лексики начали развиваться три обособленных группы славянских языков: западнославянский, южнославянский и восточнославянский языки. Восточнославянская общность народов стала основой русской, украинской и белорусских народностей. Лексику, появившуюся в период между VII и XIV веками, называют </a:t>
            </a:r>
            <a:r>
              <a:rPr lang="ru-RU" sz="2000" b="1" strike="noStrike" spc="-1">
                <a:solidFill>
                  <a:srgbClr val="FF3838"/>
                </a:solidFill>
                <a:latin typeface="Arial Narrow"/>
              </a:rPr>
              <a:t>древнерусской лексикой</a:t>
            </a:r>
            <a:r>
              <a:rPr lang="ru-RU" sz="2000" b="1" strike="noStrike" spc="-1">
                <a:solidFill>
                  <a:srgbClr val="3465A4"/>
                </a:solidFill>
                <a:latin typeface="Arial Narrow"/>
              </a:rPr>
              <a:t>.</a:t>
            </a:r>
            <a:endParaRPr lang="ru-RU" sz="2000" b="0" strike="noStrike" spc="-1">
              <a:latin typeface="Arial"/>
            </a:endParaRPr>
          </a:p>
          <a:p>
            <a:pPr marL="432000" indent="-324000" algn="just">
              <a:lnSpc>
                <a:spcPct val="100000"/>
              </a:lnSpc>
              <a:spcAft>
                <a:spcPts val="1057"/>
              </a:spcAft>
              <a:buClr>
                <a:srgbClr val="91D93F"/>
              </a:buClr>
              <a:buSzPct val="45000"/>
              <a:buFont typeface="Wingdings" charset="2"/>
              <a:buChar char=""/>
            </a:pPr>
            <a:r>
              <a:rPr lang="ru-RU" sz="2000" b="1" strike="noStrike" spc="-1">
                <a:solidFill>
                  <a:srgbClr val="3465A4"/>
                </a:solidFill>
                <a:latin typeface="Arial Narrow"/>
              </a:rPr>
              <a:t>С XIV века начинается собственно </a:t>
            </a:r>
            <a:r>
              <a:rPr lang="ru-RU" sz="2000" b="1" strike="noStrike" spc="-1">
                <a:solidFill>
                  <a:srgbClr val="FF3838"/>
                </a:solidFill>
                <a:latin typeface="Arial Narrow"/>
              </a:rPr>
              <a:t>русский</a:t>
            </a:r>
            <a:r>
              <a:rPr lang="ru-RU" sz="2000" b="1" strike="noStrike" spc="-1">
                <a:solidFill>
                  <a:srgbClr val="3465A4"/>
                </a:solidFill>
                <a:latin typeface="Arial Narrow"/>
              </a:rPr>
              <a:t> или </a:t>
            </a:r>
            <a:r>
              <a:rPr lang="ru-RU" sz="2000" b="1" strike="noStrike" spc="-1">
                <a:solidFill>
                  <a:srgbClr val="FF3838"/>
                </a:solidFill>
                <a:latin typeface="Arial Narrow"/>
              </a:rPr>
              <a:t>великорусский этап</a:t>
            </a:r>
            <a:r>
              <a:rPr lang="ru-RU" sz="2000" b="1" strike="noStrike" spc="-1">
                <a:solidFill>
                  <a:srgbClr val="3465A4"/>
                </a:solidFill>
                <a:latin typeface="Arial Narrow"/>
              </a:rPr>
              <a:t> развития нашей лексики. Он продолжается по сегодняшний день.</a:t>
            </a:r>
            <a:endParaRPr lang="ru-RU" sz="2000" b="0" strike="noStrike" spc="-1">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PlaceHolder 1"/>
          <p:cNvSpPr>
            <a:spLocks noGrp="1"/>
          </p:cNvSpPr>
          <p:nvPr>
            <p:ph/>
          </p:nvPr>
        </p:nvSpPr>
        <p:spPr>
          <a:xfrm>
            <a:off x="720000" y="1350000"/>
            <a:ext cx="8097120" cy="3147120"/>
          </a:xfrm>
          <a:prstGeom prst="rect">
            <a:avLst/>
          </a:prstGeom>
          <a:noFill/>
          <a:ln w="0">
            <a:noFill/>
          </a:ln>
        </p:spPr>
        <p:txBody>
          <a:bodyPr lIns="0" tIns="0" rIns="0" bIns="0" anchor="t">
            <a:normAutofit fontScale="95000"/>
          </a:bodyPr>
          <a:lstStyle/>
          <a:p>
            <a:pPr marL="216000" indent="-216000" algn="just">
              <a:lnSpc>
                <a:spcPct val="100000"/>
              </a:lnSpc>
              <a:spcAft>
                <a:spcPts val="1057"/>
              </a:spcAft>
              <a:buClr>
                <a:srgbClr val="BBE33D"/>
              </a:buClr>
              <a:buSzPct val="45000"/>
              <a:buFont typeface="Wingdings" charset="2"/>
              <a:buChar char=""/>
            </a:pPr>
            <a:r>
              <a:rPr lang="ru-RU" sz="1400" b="1" strike="noStrike" spc="-1">
                <a:solidFill>
                  <a:srgbClr val="3465A4"/>
                </a:solidFill>
                <a:latin typeface="Arial Narrow"/>
              </a:rPr>
              <a:t>В лексике нашего  языка выделяют </a:t>
            </a:r>
            <a:r>
              <a:rPr lang="ru-RU" sz="1400" b="1" strike="noStrike" spc="-1">
                <a:solidFill>
                  <a:srgbClr val="FF3838"/>
                </a:solidFill>
                <a:latin typeface="Arial Narrow"/>
              </a:rPr>
              <a:t>исконно русские</a:t>
            </a:r>
            <a:r>
              <a:rPr lang="ru-RU" sz="1400" b="1" strike="noStrike" spc="-1">
                <a:solidFill>
                  <a:srgbClr val="3465A4"/>
                </a:solidFill>
                <a:latin typeface="Arial Narrow"/>
              </a:rPr>
              <a:t> и </a:t>
            </a:r>
            <a:r>
              <a:rPr lang="ru-RU" sz="1400" b="1" strike="noStrike" spc="-1">
                <a:solidFill>
                  <a:srgbClr val="FF3838"/>
                </a:solidFill>
                <a:latin typeface="Arial Narrow"/>
              </a:rPr>
              <a:t>заимствованные слова</a:t>
            </a:r>
            <a:r>
              <a:rPr lang="ru-RU" sz="1400" b="1" strike="noStrike" spc="-1">
                <a:solidFill>
                  <a:srgbClr val="3465A4"/>
                </a:solidFill>
                <a:latin typeface="Arial Narrow"/>
              </a:rPr>
              <a:t>.</a:t>
            </a:r>
            <a:endParaRPr lang="ru-RU" sz="1400" b="0" strike="noStrike" spc="-1">
              <a:latin typeface="Arial"/>
            </a:endParaRPr>
          </a:p>
          <a:p>
            <a:pPr marL="216000" indent="-216000" algn="just">
              <a:lnSpc>
                <a:spcPct val="100000"/>
              </a:lnSpc>
              <a:spcAft>
                <a:spcPts val="1057"/>
              </a:spcAft>
              <a:buClr>
                <a:srgbClr val="BBE33D"/>
              </a:buClr>
              <a:buSzPct val="45000"/>
              <a:buFont typeface="Wingdings" charset="2"/>
              <a:buChar char=""/>
            </a:pPr>
            <a:r>
              <a:rPr lang="ru-RU" sz="1400" b="1" strike="noStrike" spc="-1">
                <a:solidFill>
                  <a:srgbClr val="FF3838"/>
                </a:solidFill>
                <a:latin typeface="Arial Narrow"/>
              </a:rPr>
              <a:t>Исконно русские слова</a:t>
            </a:r>
            <a:r>
              <a:rPr lang="ru-RU" sz="1400" b="1" strike="noStrike" spc="-1">
                <a:solidFill>
                  <a:srgbClr val="3465A4"/>
                </a:solidFill>
                <a:latin typeface="Arial Narrow"/>
              </a:rPr>
              <a:t>  образовались в результате поэтапного развития  языка,  а их происхождение связано с культурными и общественно-экономическими явлениями тех временных эпох.</a:t>
            </a:r>
            <a:endParaRPr lang="ru-RU" sz="1400" b="0" strike="noStrike" spc="-1">
              <a:latin typeface="Arial"/>
            </a:endParaRPr>
          </a:p>
          <a:p>
            <a:pPr marL="216000" indent="-216000" algn="just">
              <a:lnSpc>
                <a:spcPct val="100000"/>
              </a:lnSpc>
              <a:buClr>
                <a:srgbClr val="BBE33D"/>
              </a:buClr>
              <a:buSzPct val="45000"/>
              <a:buFont typeface="Wingdings" charset="2"/>
              <a:buChar char=""/>
            </a:pPr>
            <a:r>
              <a:rPr lang="ru-RU" sz="1400" b="1" strike="noStrike" spc="-1">
                <a:solidFill>
                  <a:srgbClr val="3465A4"/>
                </a:solidFill>
                <a:latin typeface="Arial Narrow"/>
                <a:ea typeface="Times New Roman"/>
              </a:rPr>
              <a:t>Приведу несколько примеров </a:t>
            </a:r>
            <a:r>
              <a:rPr lang="ru-RU" sz="1400" b="1" strike="noStrike" spc="-1">
                <a:solidFill>
                  <a:srgbClr val="FF3838"/>
                </a:solidFill>
                <a:latin typeface="Arial Narrow"/>
                <a:ea typeface="LiberationSerif-Bold"/>
              </a:rPr>
              <a:t>исконно русских слов</a:t>
            </a:r>
            <a:r>
              <a:rPr lang="ru-RU" sz="1400" b="1" strike="noStrike" spc="-1">
                <a:solidFill>
                  <a:srgbClr val="3465A4"/>
                </a:solidFill>
                <a:latin typeface="Arial Narrow"/>
                <a:ea typeface="LiberationSerif-Bold"/>
              </a:rPr>
              <a:t> </a:t>
            </a:r>
            <a:r>
              <a:rPr lang="ru-RU" sz="1400" b="1" strike="noStrike" spc="-1">
                <a:solidFill>
                  <a:srgbClr val="3465A4"/>
                </a:solidFill>
                <a:latin typeface="Arial Narrow"/>
                <a:ea typeface="Times New Roman"/>
              </a:rPr>
              <a:t>и историй их возникновения.</a:t>
            </a:r>
            <a:endParaRPr lang="ru-RU" sz="1400" b="0" strike="noStrike" spc="-1">
              <a:latin typeface="Arial"/>
            </a:endParaRPr>
          </a:p>
          <a:p>
            <a:pPr marL="216000" indent="-216000" algn="just">
              <a:lnSpc>
                <a:spcPct val="100000"/>
              </a:lnSpc>
              <a:buClr>
                <a:srgbClr val="BBE33D"/>
              </a:buClr>
              <a:buSzPct val="45000"/>
              <a:buFont typeface="Wingdings" charset="2"/>
              <a:buChar char=""/>
            </a:pPr>
            <a:r>
              <a:rPr lang="ru-RU" sz="1400" b="0" strike="noStrike" spc="-1">
                <a:solidFill>
                  <a:srgbClr val="3465A4"/>
                </a:solidFill>
                <a:latin typeface="Arial"/>
                <a:ea typeface="Times New Roman"/>
              </a:rPr>
              <a:t> </a:t>
            </a:r>
            <a:endParaRPr lang="ru-RU" sz="1400" b="0" strike="noStrike" spc="-1">
              <a:latin typeface="Arial"/>
            </a:endParaRPr>
          </a:p>
          <a:p>
            <a:pPr marL="216000" indent="-216000" algn="just">
              <a:lnSpc>
                <a:spcPct val="100000"/>
              </a:lnSpc>
              <a:buClr>
                <a:srgbClr val="BBE33D"/>
              </a:buClr>
              <a:buSzPct val="45000"/>
              <a:buFont typeface="Wingdings" charset="2"/>
              <a:buChar char=""/>
            </a:pPr>
            <a:r>
              <a:rPr lang="ru-RU" sz="1400" b="1" strike="noStrike" spc="-1">
                <a:solidFill>
                  <a:srgbClr val="3465A4"/>
                </a:solidFill>
                <a:latin typeface="Arial Narrow"/>
                <a:ea typeface="OpenSymbol"/>
              </a:rPr>
              <a:t>• </a:t>
            </a:r>
            <a:r>
              <a:rPr lang="ru-RU" sz="1400" b="1" strike="noStrike" spc="-1">
                <a:solidFill>
                  <a:srgbClr val="3465A4"/>
                </a:solidFill>
                <a:latin typeface="Arial Narrow"/>
                <a:ea typeface="Times New Roman"/>
              </a:rPr>
              <a:t>Слово </a:t>
            </a:r>
            <a:r>
              <a:rPr lang="ru-RU" sz="1400" b="1" i="1" strike="noStrike" spc="-1">
                <a:solidFill>
                  <a:srgbClr val="069A2E"/>
                </a:solidFill>
                <a:latin typeface="Arial Narrow"/>
                <a:ea typeface="LiberationSerif-BoldItalic"/>
              </a:rPr>
              <a:t>≪спасибо≫</a:t>
            </a:r>
            <a:r>
              <a:rPr lang="ru-RU" sz="1400" b="1" i="1" strike="noStrike" spc="-1">
                <a:solidFill>
                  <a:srgbClr val="3465A4"/>
                </a:solidFill>
                <a:latin typeface="Arial Narrow"/>
                <a:ea typeface="LiberationSerif-BoldItalic"/>
              </a:rPr>
              <a:t>  - </a:t>
            </a:r>
            <a:r>
              <a:rPr lang="ru-RU" sz="1400" b="1" strike="noStrike" spc="-1">
                <a:solidFill>
                  <a:srgbClr val="3465A4"/>
                </a:solidFill>
                <a:latin typeface="Arial Narrow"/>
                <a:ea typeface="Times New Roman"/>
              </a:rPr>
              <a:t>одно из наиболее часто употребляемых в русском языке.Произошло  от восклицания ≪спаси Бог≫. Со временем последний согласный сочетания слов перестал произноситься, а словосочетание превратилось в одно слово, выражающее благодарность.Есть версия, что изначально фразу  ≪спаси Бог≫  произносили не в качестве  благодарности кому-либо, а , наоборот, желая , чтобы от собеседника ≪спас Бог≫. Большинство лингвистов уверено, что происхождение слова "спасибо" не несет в себе негативного смысла, однако, часть их призывает заменить его на синоним  «благодарю». Его приверженцы говорят, что этот термин обозначает «я дарю тебе благо». При ответе «спасибо» люди  перекладывают ответственность на Бога , а сами благодарности не испытывают. Может быть поэтому в ответ на "спасибо" часто можно услышать, что его «в карман не положишь», «шубу не купишь», «на хлеб не намажешь» !</a:t>
            </a:r>
            <a:endParaRPr lang="ru-RU" sz="1400" b="0" strike="noStrike" spc="-1">
              <a:latin typeface="Arial"/>
            </a:endParaRPr>
          </a:p>
          <a:p>
            <a:pPr algn="just">
              <a:lnSpc>
                <a:spcPct val="100000"/>
              </a:lnSpc>
              <a:spcAft>
                <a:spcPts val="1057"/>
              </a:spcAft>
              <a:buNone/>
            </a:pPr>
            <a:endParaRPr lang="ru-RU" sz="1400" b="0" strike="noStrike" spc="-1">
              <a:latin typeface="Arial"/>
            </a:endParaRPr>
          </a:p>
        </p:txBody>
      </p:sp>
      <p:sp>
        <p:nvSpPr>
          <p:cNvPr id="95" name="PlaceHolder 3"/>
          <p:cNvSpPr/>
          <p:nvPr/>
        </p:nvSpPr>
        <p:spPr>
          <a:xfrm>
            <a:off x="900360" y="555120"/>
            <a:ext cx="8097120" cy="5497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algn="ctr">
              <a:lnSpc>
                <a:spcPct val="100000"/>
              </a:lnSpc>
              <a:buNone/>
            </a:pPr>
            <a:r>
              <a:rPr lang="ru-RU" sz="1900" b="1" strike="noStrike" spc="-1">
                <a:solidFill>
                  <a:srgbClr val="224B12"/>
                </a:solidFill>
                <a:latin typeface="Arial Narrow"/>
                <a:ea typeface="DejaVu Sans"/>
              </a:rPr>
              <a:t>Появление исконно русских слов.Примеры</a:t>
            </a:r>
            <a:endParaRPr lang="ru-RU" sz="1900" b="0" strike="noStrike" spc="-1">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PlaceHolder 1"/>
          <p:cNvSpPr>
            <a:spLocks noGrp="1"/>
          </p:cNvSpPr>
          <p:nvPr>
            <p:ph/>
          </p:nvPr>
        </p:nvSpPr>
        <p:spPr>
          <a:xfrm>
            <a:off x="540000" y="1350000"/>
            <a:ext cx="8997120" cy="3597120"/>
          </a:xfrm>
          <a:prstGeom prst="rect">
            <a:avLst/>
          </a:prstGeom>
          <a:noFill/>
          <a:ln w="0">
            <a:noFill/>
          </a:ln>
        </p:spPr>
        <p:txBody>
          <a:bodyPr lIns="0" tIns="0" rIns="0" bIns="0" anchor="ctr">
            <a:normAutofit/>
          </a:bodyPr>
          <a:lstStyle/>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OpenSymbol"/>
              </a:rPr>
              <a:t>• </a:t>
            </a:r>
            <a:r>
              <a:rPr lang="ru-RU" sz="1500" b="1" strike="noStrike" spc="-1">
                <a:solidFill>
                  <a:srgbClr val="3465A4"/>
                </a:solidFill>
                <a:latin typeface="Arial Narrow"/>
                <a:ea typeface="Times New Roman"/>
              </a:rPr>
              <a:t>Рассмотрим другое слово – </a:t>
            </a:r>
            <a:r>
              <a:rPr lang="ru-RU" sz="1500" b="1" i="1" strike="noStrike" spc="-1">
                <a:solidFill>
                  <a:srgbClr val="069A2E"/>
                </a:solidFill>
                <a:latin typeface="Arial Narrow"/>
                <a:ea typeface="LiberationSerif-BoldItalic"/>
              </a:rPr>
              <a:t>«берёза»</a:t>
            </a:r>
            <a:r>
              <a:rPr lang="ru-RU" sz="1500" b="1" strike="noStrike" spc="-1">
                <a:solidFill>
                  <a:srgbClr val="3465A4"/>
                </a:solidFill>
                <a:latin typeface="Arial Narrow"/>
                <a:ea typeface="Times New Roman"/>
              </a:rPr>
              <a:t>.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Знакомое всем нам дерево получило своё название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по цвету коры. У древних славян существовало слово</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 «бер», означающее буквально «светлый,белый, ясный,</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 блестящий». Именно от «бер» и образовалось сначала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слово «берза»,превратившееся затем в «берёзу».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Кстати, название коры берёзы ,бересты,восходит к тому</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 же старинному корню «бер». Не зная его, трудно было бы</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Times New Roman"/>
              </a:rPr>
              <a:t> понять почему берёза так называется…</a:t>
            </a:r>
            <a:endParaRPr lang="ru-RU" sz="1500" b="0" strike="noStrike" spc="-1">
              <a:latin typeface="Arial"/>
            </a:endParaRPr>
          </a:p>
        </p:txBody>
      </p:sp>
      <p:pic>
        <p:nvPicPr>
          <p:cNvPr id="97" name="Рисунок 96"/>
          <p:cNvPicPr/>
          <p:nvPr/>
        </p:nvPicPr>
        <p:blipFill>
          <a:blip r:embed="rId2"/>
          <a:stretch/>
        </p:blipFill>
        <p:spPr>
          <a:xfrm>
            <a:off x="5580000" y="1557360"/>
            <a:ext cx="3237120" cy="2759760"/>
          </a:xfrm>
          <a:prstGeom prst="rect">
            <a:avLst/>
          </a:prstGeom>
          <a:ln w="10800">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PlaceHolder 1"/>
          <p:cNvSpPr>
            <a:spLocks noGrp="1"/>
          </p:cNvSpPr>
          <p:nvPr>
            <p:ph type="title"/>
          </p:nvPr>
        </p:nvSpPr>
        <p:spPr>
          <a:xfrm>
            <a:off x="540000" y="540000"/>
            <a:ext cx="8637120" cy="537120"/>
          </a:xfrm>
          <a:prstGeom prst="rect">
            <a:avLst/>
          </a:prstGeom>
          <a:noFill/>
          <a:ln w="0">
            <a:noFill/>
          </a:ln>
        </p:spPr>
        <p:txBody>
          <a:bodyPr lIns="0" tIns="0" rIns="0" bIns="0" anchor="t">
            <a:noAutofit/>
          </a:bodyPr>
          <a:lstStyle/>
          <a:p>
            <a:pPr algn="ctr">
              <a:lnSpc>
                <a:spcPct val="100000"/>
              </a:lnSpc>
              <a:buNone/>
            </a:pPr>
            <a:r>
              <a:rPr lang="ru-RU" sz="1900" b="1" strike="noStrike" spc="-1">
                <a:solidFill>
                  <a:srgbClr val="224B12"/>
                </a:solidFill>
                <a:latin typeface="Arial Narrow"/>
                <a:ea typeface="Segoe UI"/>
              </a:rPr>
              <a:t>Устаревшие слова : историзмы и архаизмы</a:t>
            </a:r>
            <a:endParaRPr lang="ru-RU" sz="1900" b="0" strike="noStrike" spc="-1">
              <a:latin typeface="Arial"/>
            </a:endParaRPr>
          </a:p>
        </p:txBody>
      </p:sp>
      <p:sp>
        <p:nvSpPr>
          <p:cNvPr id="99" name="PlaceHolder 2"/>
          <p:cNvSpPr>
            <a:spLocks noGrp="1"/>
          </p:cNvSpPr>
          <p:nvPr>
            <p:ph/>
          </p:nvPr>
        </p:nvSpPr>
        <p:spPr>
          <a:xfrm>
            <a:off x="720000" y="1193400"/>
            <a:ext cx="8097120" cy="3303720"/>
          </a:xfrm>
          <a:prstGeom prst="rect">
            <a:avLst/>
          </a:prstGeom>
          <a:noFill/>
          <a:ln w="0">
            <a:noFill/>
          </a:ln>
        </p:spPr>
        <p:txBody>
          <a:bodyPr lIns="0" tIns="0" rIns="0" bIns="0" anchor="t">
            <a:normAutofit fontScale="98000"/>
          </a:bodyPr>
          <a:lstStyle/>
          <a:p>
            <a:pPr marL="216000" indent="-216000" algn="just">
              <a:lnSpc>
                <a:spcPct val="100000"/>
              </a:lnSpc>
              <a:buClr>
                <a:srgbClr val="BBE33D"/>
              </a:buClr>
              <a:buSzPct val="45000"/>
              <a:buFont typeface="Wingdings" charset="2"/>
              <a:buChar char=""/>
            </a:pPr>
            <a:r>
              <a:rPr lang="ru-RU" sz="1350" b="1" strike="noStrike" spc="-1">
                <a:solidFill>
                  <a:srgbClr val="FF3838"/>
                </a:solidFill>
                <a:latin typeface="Arial Narrow"/>
                <a:ea typeface="Times New Roman"/>
              </a:rPr>
              <a:t>Устаревшие</a:t>
            </a:r>
            <a:r>
              <a:rPr lang="ru-RU" sz="2000" b="0" strike="noStrike" spc="-1">
                <a:solidFill>
                  <a:srgbClr val="FF3838"/>
                </a:solidFill>
                <a:latin typeface="Arial"/>
                <a:ea typeface="Times New Roman"/>
              </a:rPr>
              <a:t> </a:t>
            </a:r>
            <a:r>
              <a:rPr lang="ru-RU" sz="1350" b="1" strike="noStrike" spc="-1">
                <a:solidFill>
                  <a:srgbClr val="FF3838"/>
                </a:solidFill>
                <a:latin typeface="Arial Narrow"/>
                <a:ea typeface="Times New Roman"/>
              </a:rPr>
              <a:t>слова</a:t>
            </a:r>
            <a:r>
              <a:rPr lang="ru-RU" sz="1350" b="1" strike="noStrike" spc="-1">
                <a:solidFill>
                  <a:srgbClr val="3465A4"/>
                </a:solidFill>
                <a:latin typeface="Arial Narrow"/>
                <a:ea typeface="Times New Roman"/>
              </a:rPr>
              <a:t> не используются в современной повседневной речи и делятся на две группы.</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0" strike="noStrike" spc="-1">
                <a:solidFill>
                  <a:srgbClr val="3465A4"/>
                </a:solidFill>
                <a:latin typeface="Arial"/>
                <a:ea typeface="Times New Roman"/>
              </a:rPr>
              <a:t>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FF3838"/>
                </a:solidFill>
                <a:latin typeface="Arial Narrow"/>
                <a:ea typeface="Times New Roman"/>
              </a:rPr>
              <a:t>Историзмы</a:t>
            </a:r>
            <a:r>
              <a:rPr lang="ru-RU" sz="1350" b="1" strike="noStrike" spc="-1">
                <a:solidFill>
                  <a:srgbClr val="3465A4"/>
                </a:solidFill>
                <a:latin typeface="Arial Narrow"/>
                <a:ea typeface="Times New Roman"/>
              </a:rPr>
              <a:t> — это слова , востребованные в прошлом, но неиспользуемые сегодня, так как с течением времени  исчезли явления и вещи , которые они обозначали. Это и названия предметов быта </a:t>
            </a:r>
            <a:r>
              <a:rPr lang="ru-RU" sz="1350" b="1" i="1" strike="noStrike" spc="-1">
                <a:solidFill>
                  <a:srgbClr val="069A2E"/>
                </a:solidFill>
                <a:latin typeface="Arial Narrow"/>
                <a:ea typeface="LiberationSerif-BoldItalic"/>
              </a:rPr>
              <a:t>(братина, ендова - виды посуды)</a:t>
            </a:r>
            <a:r>
              <a:rPr lang="ru-RU" sz="1350" b="1" strike="noStrike" spc="-1">
                <a:solidFill>
                  <a:srgbClr val="3465A4"/>
                </a:solidFill>
                <a:latin typeface="Arial Narrow"/>
                <a:ea typeface="Times New Roman"/>
              </a:rPr>
              <a:t> , и названия общественно-политических явлений прошлого,  должностей  </a:t>
            </a:r>
            <a:r>
              <a:rPr lang="ru-RU" sz="1350" b="1" i="1" strike="noStrike" spc="-1">
                <a:solidFill>
                  <a:srgbClr val="069A2E"/>
                </a:solidFill>
                <a:latin typeface="Arial Narrow"/>
                <a:ea typeface="LiberationSerif-BoldItalic"/>
              </a:rPr>
              <a:t>(земство, кравчий,подьячий, стольник)</a:t>
            </a:r>
            <a:r>
              <a:rPr lang="ru-RU" sz="1350" b="1" strike="noStrike" spc="-1">
                <a:solidFill>
                  <a:srgbClr val="3465A4"/>
                </a:solidFill>
                <a:latin typeface="Arial Narrow"/>
                <a:ea typeface="Times New Roman"/>
              </a:rPr>
              <a:t>, и наименование видов  старинного вооружения </a:t>
            </a:r>
            <a:r>
              <a:rPr lang="ru-RU" sz="1350" b="1" i="1" strike="noStrike" spc="-1">
                <a:solidFill>
                  <a:srgbClr val="069A2E"/>
                </a:solidFill>
                <a:latin typeface="Arial Narrow"/>
                <a:ea typeface="LiberationSerif-BoldItalic"/>
              </a:rPr>
              <a:t>(кираса,  пищаль ,  шестопёр)</a:t>
            </a:r>
            <a:r>
              <a:rPr lang="ru-RU" sz="1350" b="1" strike="noStrike" spc="-1">
                <a:solidFill>
                  <a:srgbClr val="3465A4"/>
                </a:solidFill>
                <a:latin typeface="Arial Narrow"/>
                <a:ea typeface="Times New Roman"/>
              </a:rPr>
              <a:t>.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0" strike="noStrike" spc="-1">
                <a:solidFill>
                  <a:srgbClr val="3465A4"/>
                </a:solidFill>
                <a:latin typeface="Arial"/>
                <a:ea typeface="Times New Roman"/>
              </a:rPr>
              <a:t>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Times New Roman"/>
              </a:rPr>
              <a:t>Ещё одну  обширную группу устаревших  слов  русского  языка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Times New Roman"/>
              </a:rPr>
              <a:t>составляют </a:t>
            </a:r>
            <a:r>
              <a:rPr lang="ru-RU" sz="1350" b="1" strike="noStrike" spc="-1">
                <a:solidFill>
                  <a:srgbClr val="FF3838"/>
                </a:solidFill>
                <a:latin typeface="Arial Narrow"/>
                <a:ea typeface="Times New Roman"/>
              </a:rPr>
              <a:t>архаизмы</a:t>
            </a:r>
            <a:r>
              <a:rPr lang="ru-RU" sz="1350" b="1" strike="noStrike" spc="-1">
                <a:solidFill>
                  <a:srgbClr val="3465A4"/>
                </a:solidFill>
                <a:latin typeface="Arial Narrow"/>
                <a:ea typeface="Times New Roman"/>
              </a:rPr>
              <a:t>.   К ним  так  же, как  и  к историзмам , относят</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Times New Roman"/>
              </a:rPr>
              <a:t>слова, вышедшие из употребления. Но основное отличие в том, что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FF3838"/>
                </a:solidFill>
                <a:latin typeface="Arial Narrow"/>
                <a:ea typeface="Times New Roman"/>
              </a:rPr>
              <a:t>архаизмы </a:t>
            </a:r>
            <a:r>
              <a:rPr lang="ru-RU" sz="1350" b="1" strike="noStrike" spc="-1">
                <a:solidFill>
                  <a:srgbClr val="3465A4"/>
                </a:solidFill>
                <a:latin typeface="Arial Narrow"/>
                <a:ea typeface="Times New Roman"/>
              </a:rPr>
              <a:t> можно  заменить синонимами, употребляемымив</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Times New Roman"/>
              </a:rPr>
              <a:t>современной речи. Например : </a:t>
            </a:r>
            <a:r>
              <a:rPr lang="ru-RU" sz="1350" b="1" i="1" strike="noStrike" spc="-1">
                <a:solidFill>
                  <a:srgbClr val="069A2E"/>
                </a:solidFill>
                <a:latin typeface="Arial Narrow"/>
                <a:ea typeface="LiberationSerif-BoldItalic"/>
              </a:rPr>
              <a:t>ланиты — щёки, десница -правая</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i="1" strike="noStrike" spc="-1">
                <a:solidFill>
                  <a:srgbClr val="069A2E"/>
                </a:solidFill>
                <a:latin typeface="Arial Narrow"/>
                <a:ea typeface="LiberationSerif-BoldItalic"/>
              </a:rPr>
              <a:t>рука, вирши-стихи, туга-печаль, рамена-плечи, ловитва –охота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i="1" strike="noStrike" spc="-1">
                <a:solidFill>
                  <a:srgbClr val="069A2E"/>
                </a:solidFill>
                <a:latin typeface="Arial Narrow"/>
                <a:ea typeface="LiberationSerif-BoldItalic"/>
              </a:rPr>
              <a:t>выя — шея</a:t>
            </a:r>
            <a:r>
              <a:rPr lang="ru-RU" sz="1350" b="1" strike="noStrike" spc="-1">
                <a:solidFill>
                  <a:srgbClr val="3465A4"/>
                </a:solidFill>
                <a:latin typeface="Arial Narrow"/>
                <a:ea typeface="Times New Roman"/>
              </a:rPr>
              <a:t>.</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FF3838"/>
                </a:solidFill>
                <a:latin typeface="Arial Narrow"/>
                <a:ea typeface="Times New Roman"/>
              </a:rPr>
              <a:t>Архаизмы</a:t>
            </a:r>
            <a:r>
              <a:rPr lang="ru-RU" sz="1350" b="1" strike="noStrike" spc="-1">
                <a:solidFill>
                  <a:srgbClr val="3465A4"/>
                </a:solidFill>
                <a:latin typeface="Arial Narrow"/>
                <a:ea typeface="Times New Roman"/>
              </a:rPr>
              <a:t> могут быть</a:t>
            </a:r>
            <a:r>
              <a:rPr lang="ru-RU" sz="1350" b="1" strike="noStrike" spc="-1">
                <a:solidFill>
                  <a:srgbClr val="FF3838"/>
                </a:solidFill>
                <a:latin typeface="Arial Narrow"/>
                <a:ea typeface="Times New Roman"/>
              </a:rPr>
              <a:t> исконно русскими</a:t>
            </a:r>
            <a:r>
              <a:rPr lang="ru-RU" sz="1350" b="1" strike="noStrike" spc="-1">
                <a:solidFill>
                  <a:srgbClr val="3465A4"/>
                </a:solidFill>
                <a:latin typeface="Arial Narrow"/>
                <a:ea typeface="Times New Roman"/>
              </a:rPr>
              <a:t>, а также </a:t>
            </a:r>
            <a:r>
              <a:rPr lang="ru-RU" sz="1350" b="1" strike="noStrike" spc="-1">
                <a:solidFill>
                  <a:srgbClr val="FF3838"/>
                </a:solidFill>
                <a:latin typeface="Arial Narrow"/>
                <a:ea typeface="Times New Roman"/>
              </a:rPr>
              <a:t>заимствованными</a:t>
            </a:r>
            <a:r>
              <a:rPr lang="ru-RU" sz="1350" b="1" strike="noStrike" spc="-1">
                <a:solidFill>
                  <a:srgbClr val="3465A4"/>
                </a:solidFill>
                <a:latin typeface="Arial Narrow"/>
                <a:ea typeface="Times New Roman"/>
              </a:rPr>
              <a:t> </a:t>
            </a:r>
            <a:endParaRPr lang="ru-RU" sz="135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Times New Roman"/>
              </a:rPr>
              <a:t>из других языков.</a:t>
            </a:r>
            <a:endParaRPr lang="ru-RU" sz="1350" b="0" strike="noStrike" spc="-1">
              <a:latin typeface="Arial"/>
            </a:endParaRPr>
          </a:p>
        </p:txBody>
      </p:sp>
      <p:pic>
        <p:nvPicPr>
          <p:cNvPr id="100" name="Рисунок 99"/>
          <p:cNvPicPr/>
          <p:nvPr/>
        </p:nvPicPr>
        <p:blipFill>
          <a:blip r:embed="rId2"/>
          <a:stretch/>
        </p:blipFill>
        <p:spPr>
          <a:xfrm>
            <a:off x="5940000" y="2520000"/>
            <a:ext cx="2792880" cy="1977120"/>
          </a:xfrm>
          <a:prstGeom prst="rect">
            <a:avLst/>
          </a:prstGeom>
          <a:ln w="10800">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PlaceHolder 1"/>
          <p:cNvSpPr>
            <a:spLocks noGrp="1"/>
          </p:cNvSpPr>
          <p:nvPr>
            <p:ph/>
          </p:nvPr>
        </p:nvSpPr>
        <p:spPr>
          <a:xfrm>
            <a:off x="900000" y="1080000"/>
            <a:ext cx="7917120" cy="3534480"/>
          </a:xfrm>
          <a:prstGeom prst="rect">
            <a:avLst/>
          </a:prstGeom>
          <a:noFill/>
          <a:ln w="0">
            <a:noFill/>
          </a:ln>
        </p:spPr>
        <p:txBody>
          <a:bodyPr lIns="0" tIns="0" rIns="0" bIns="0" anchor="t">
            <a:noAutofit/>
          </a:bodyPr>
          <a:lstStyle/>
          <a:p>
            <a:pPr algn="just">
              <a:lnSpc>
                <a:spcPct val="100000"/>
              </a:lnSpc>
              <a:buNone/>
            </a:pPr>
            <a:endParaRPr lang="ru-RU" sz="32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Остановимся подробнее на значении и происхождении</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 некоторых </a:t>
            </a:r>
            <a:r>
              <a:rPr lang="ru-RU" sz="1500" b="1" strike="noStrike" spc="-1">
                <a:solidFill>
                  <a:srgbClr val="FF3838"/>
                </a:solidFill>
                <a:latin typeface="Arial Narrow"/>
              </a:rPr>
              <a:t>историзмов</a:t>
            </a:r>
            <a:r>
              <a:rPr lang="ru-RU" sz="1500" b="1" strike="noStrike" spc="-1">
                <a:solidFill>
                  <a:srgbClr val="3465A4"/>
                </a:solidFill>
                <a:latin typeface="Arial Narrow"/>
              </a:rPr>
              <a:t>.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0" strike="noStrike" spc="-1">
                <a:solidFill>
                  <a:srgbClr val="3465A4"/>
                </a:solidFill>
                <a:latin typeface="Arial"/>
              </a:rPr>
              <a:t>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350" b="1" strike="noStrike" spc="-1">
                <a:solidFill>
                  <a:srgbClr val="3465A4"/>
                </a:solidFill>
                <a:latin typeface="Arial Narrow"/>
                <a:ea typeface="OpenSymbol"/>
              </a:rPr>
              <a:t>• </a:t>
            </a:r>
            <a:r>
              <a:rPr lang="ru-RU" sz="1500" b="1" strike="noStrike" spc="-1">
                <a:solidFill>
                  <a:srgbClr val="3465A4"/>
                </a:solidFill>
                <a:latin typeface="Arial Narrow"/>
                <a:ea typeface="OpenSymbol"/>
              </a:rPr>
              <a:t>Слово </a:t>
            </a:r>
            <a:r>
              <a:rPr lang="ru-RU" sz="1500" b="1" i="1" strike="noStrike" spc="-1">
                <a:solidFill>
                  <a:srgbClr val="069A2E"/>
                </a:solidFill>
                <a:latin typeface="Arial Narrow"/>
                <a:ea typeface="LiberationSerif-BoldItalic"/>
              </a:rPr>
              <a:t>«алтын»</a:t>
            </a:r>
            <a:r>
              <a:rPr lang="ru-RU" sz="1500" b="1" strike="noStrike" spc="-1">
                <a:solidFill>
                  <a:srgbClr val="3465A4"/>
                </a:solidFill>
                <a:latin typeface="Arial Narrow"/>
                <a:ea typeface="LiberationSerif-BoldItalic"/>
              </a:rPr>
              <a:t> сейчас можно назвать почти полностью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забытым. Впервые в исторических источниках оно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встречается в конце XIV века.Изначально функция алтына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следующая — быть эквивалентом русских денег при</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расчетах с Золотой Ордой. Постепенно алтын вошел в</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обиход и у самих русичей. За алтыном была закреплена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стоимость в три копейки. Сейчас алтын имеет некоторые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шансы вернуться в употребление - так предлагают назвать</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будущую единую валюту Евразийского экономического союза.</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ea typeface="LiberationSerif-BoldItalic"/>
              </a:rPr>
              <a:t>Слово имеет тюркское происхождение : «алтын» (золото).</a:t>
            </a:r>
            <a:endParaRPr lang="ru-RU" sz="1500" b="0" strike="noStrike" spc="-1">
              <a:latin typeface="Arial"/>
            </a:endParaRPr>
          </a:p>
        </p:txBody>
      </p:sp>
      <p:pic>
        <p:nvPicPr>
          <p:cNvPr id="102" name="Рисунок 101"/>
          <p:cNvPicPr/>
          <p:nvPr/>
        </p:nvPicPr>
        <p:blipFill>
          <a:blip r:embed="rId2"/>
          <a:stretch/>
        </p:blipFill>
        <p:spPr>
          <a:xfrm>
            <a:off x="6120000" y="1440000"/>
            <a:ext cx="2697120" cy="3057840"/>
          </a:xfrm>
          <a:prstGeom prst="rect">
            <a:avLst/>
          </a:prstGeom>
          <a:ln w="10800">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PlaceHolder 1"/>
          <p:cNvSpPr>
            <a:spLocks noGrp="1"/>
          </p:cNvSpPr>
          <p:nvPr>
            <p:ph/>
          </p:nvPr>
        </p:nvSpPr>
        <p:spPr>
          <a:xfrm>
            <a:off x="900000" y="1440000"/>
            <a:ext cx="7917120" cy="3057120"/>
          </a:xfrm>
          <a:prstGeom prst="rect">
            <a:avLst/>
          </a:prstGeom>
          <a:noFill/>
          <a:ln w="0">
            <a:noFill/>
          </a:ln>
        </p:spPr>
        <p:txBody>
          <a:bodyPr lIns="0" tIns="0" rIns="0" bIns="0" anchor="t">
            <a:noAutofit/>
          </a:bodyPr>
          <a:lstStyle/>
          <a:p>
            <a:pPr algn="just">
              <a:lnSpc>
                <a:spcPct val="100000"/>
              </a:lnSpc>
              <a:buNone/>
            </a:pPr>
            <a:endParaRPr lang="ru-RU" sz="32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 Слово </a:t>
            </a:r>
            <a:r>
              <a:rPr lang="ru-RU" sz="1500" b="1" i="1" strike="noStrike" spc="-1">
                <a:solidFill>
                  <a:srgbClr val="069A2E"/>
                </a:solidFill>
                <a:latin typeface="Arial Narrow"/>
              </a:rPr>
              <a:t>«кафтан»</a:t>
            </a:r>
            <a:r>
              <a:rPr lang="ru-RU" sz="1500" b="1" strike="noStrike" spc="-1">
                <a:solidFill>
                  <a:srgbClr val="3465A4"/>
                </a:solidFill>
                <a:latin typeface="Arial Narrow"/>
              </a:rPr>
              <a:t> появилось в русских письменных</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источниках в XV веке.Он представлял собой распашную</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одежду свободного покроя или приталенную,</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застёгивавшуюся на пуговицы или завязывавшуюся</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на тесёмки. Иногда к праздничным кафтанам сзади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пристегивался плотный, богато украшенный воротник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козырь. Старинное русское слово «кафтан» является</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FF3838"/>
                </a:solidFill>
                <a:latin typeface="Arial Narrow"/>
              </a:rPr>
              <a:t>заимствованием</a:t>
            </a:r>
            <a:r>
              <a:rPr lang="ru-RU" sz="1500" b="1" strike="noStrike" spc="-1">
                <a:solidFill>
                  <a:srgbClr val="3465A4"/>
                </a:solidFill>
                <a:latin typeface="Arial Narrow"/>
              </a:rPr>
              <a:t> из тюркских языков. В турецком языке</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«kaftan» -это верхняя одежда, а в персидском «haftan» </a:t>
            </a:r>
            <a:endParaRPr lang="ru-RU" sz="1500" b="0" strike="noStrike" spc="-1">
              <a:latin typeface="Arial"/>
            </a:endParaRPr>
          </a:p>
          <a:p>
            <a:pPr marL="216000" indent="-216000" algn="just">
              <a:lnSpc>
                <a:spcPct val="100000"/>
              </a:lnSpc>
              <a:buClr>
                <a:srgbClr val="BBE33D"/>
              </a:buClr>
              <a:buSzPct val="45000"/>
              <a:buFont typeface="Wingdings" charset="2"/>
              <a:buChar char=""/>
            </a:pPr>
            <a:r>
              <a:rPr lang="ru-RU" sz="1500" b="1" strike="noStrike" spc="-1">
                <a:solidFill>
                  <a:srgbClr val="3465A4"/>
                </a:solidFill>
                <a:latin typeface="Arial Narrow"/>
              </a:rPr>
              <a:t>обозначает разновидность нижнего белья.</a:t>
            </a:r>
            <a:endParaRPr lang="ru-RU" sz="1500" b="0" strike="noStrike" spc="-1">
              <a:latin typeface="Arial"/>
            </a:endParaRPr>
          </a:p>
        </p:txBody>
      </p:sp>
      <p:pic>
        <p:nvPicPr>
          <p:cNvPr id="104" name="Рисунок 103"/>
          <p:cNvPicPr/>
          <p:nvPr/>
        </p:nvPicPr>
        <p:blipFill>
          <a:blip r:embed="rId2"/>
          <a:stretch/>
        </p:blipFill>
        <p:spPr>
          <a:xfrm>
            <a:off x="5760000" y="1620000"/>
            <a:ext cx="3057120" cy="2697120"/>
          </a:xfrm>
          <a:prstGeom prst="rect">
            <a:avLst/>
          </a:prstGeom>
          <a:ln w="10800">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PlaceHolder 1"/>
          <p:cNvSpPr>
            <a:spLocks noGrp="1"/>
          </p:cNvSpPr>
          <p:nvPr>
            <p:ph type="title"/>
          </p:nvPr>
        </p:nvSpPr>
        <p:spPr>
          <a:xfrm>
            <a:off x="540000" y="540000"/>
            <a:ext cx="8637120" cy="357120"/>
          </a:xfrm>
          <a:prstGeom prst="rect">
            <a:avLst/>
          </a:prstGeom>
          <a:noFill/>
          <a:ln w="0">
            <a:noFill/>
          </a:ln>
        </p:spPr>
        <p:txBody>
          <a:bodyPr lIns="0" tIns="0" rIns="0" bIns="0" anchor="t">
            <a:noAutofit/>
          </a:bodyPr>
          <a:lstStyle/>
          <a:p>
            <a:pPr algn="ctr">
              <a:lnSpc>
                <a:spcPct val="100000"/>
              </a:lnSpc>
              <a:buNone/>
            </a:pPr>
            <a:r>
              <a:rPr lang="ru-RU" sz="1900" b="1" strike="noStrike" spc="-1">
                <a:solidFill>
                  <a:srgbClr val="224B12"/>
                </a:solidFill>
                <a:latin typeface="Arial Narrow"/>
                <a:ea typeface="Segoe UI"/>
              </a:rPr>
              <a:t> Заимствование иностранных слов. История и примеры</a:t>
            </a:r>
            <a:endParaRPr lang="ru-RU" sz="1900" b="0" strike="noStrike" spc="-1">
              <a:latin typeface="Arial"/>
            </a:endParaRPr>
          </a:p>
        </p:txBody>
      </p:sp>
      <p:sp>
        <p:nvSpPr>
          <p:cNvPr id="106" name="PlaceHolder 2"/>
          <p:cNvSpPr>
            <a:spLocks noGrp="1"/>
          </p:cNvSpPr>
          <p:nvPr>
            <p:ph/>
          </p:nvPr>
        </p:nvSpPr>
        <p:spPr>
          <a:xfrm>
            <a:off x="900000" y="1350000"/>
            <a:ext cx="7917120" cy="2967120"/>
          </a:xfrm>
          <a:prstGeom prst="rect">
            <a:avLst/>
          </a:prstGeom>
          <a:noFill/>
          <a:ln w="0">
            <a:noFill/>
          </a:ln>
        </p:spPr>
        <p:txBody>
          <a:bodyPr lIns="0" tIns="0" rIns="0" bIns="0" anchor="t">
            <a:noAutofit/>
          </a:bodyPr>
          <a:lstStyle/>
          <a:p>
            <a:pPr marL="216000" indent="-216000" algn="just">
              <a:lnSpc>
                <a:spcPct val="100000"/>
              </a:lnSpc>
              <a:buClr>
                <a:srgbClr val="D4EA6B"/>
              </a:buClr>
              <a:buSzPct val="45000"/>
              <a:buFont typeface="Wingdings" charset="2"/>
              <a:buChar char=""/>
            </a:pPr>
            <a:r>
              <a:rPr lang="ru-RU" sz="1500" b="1" strike="noStrike" spc="-1">
                <a:solidFill>
                  <a:srgbClr val="FF3838"/>
                </a:solidFill>
                <a:latin typeface="Arial Narrow"/>
              </a:rPr>
              <a:t>Заимствование</a:t>
            </a:r>
            <a:r>
              <a:rPr lang="ru-RU" sz="1500" b="1" strike="noStrike" spc="-1">
                <a:solidFill>
                  <a:srgbClr val="3465A4"/>
                </a:solidFill>
                <a:latin typeface="Arial Narrow"/>
              </a:rPr>
              <a:t> иностранных слов — процесс, в результате которого в языке появляется и</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закрепляется иноязычный элемент. Чаще всего новые слова появлялись из стран, с которыми</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у нашего государства было много экономических, культурных и политических связей, а также</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военных конфликтов. Во времена Золотой Орды в русскую речь вошли отдельные слова из</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тюркских языков - например, </a:t>
            </a:r>
            <a:r>
              <a:rPr lang="ru-RU" sz="1500" b="1" i="1" strike="noStrike" spc="-1">
                <a:solidFill>
                  <a:srgbClr val="069A2E"/>
                </a:solidFill>
                <a:latin typeface="Arial Narrow"/>
              </a:rPr>
              <a:t>базар, казна</a:t>
            </a:r>
            <a:r>
              <a:rPr lang="ru-RU" sz="1500" b="1" strike="noStrike" spc="-1">
                <a:solidFill>
                  <a:srgbClr val="3465A4"/>
                </a:solidFill>
                <a:latin typeface="Arial Narrow"/>
              </a:rPr>
              <a:t>. В период принятия христианства из греческого</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пришли слова, которые были связаны с  наукой, просвещением и религией: </a:t>
            </a:r>
            <a:r>
              <a:rPr lang="ru-RU" sz="1500" b="1" i="1" strike="noStrike" spc="-1">
                <a:solidFill>
                  <a:srgbClr val="069A2E"/>
                </a:solidFill>
                <a:latin typeface="Arial Narrow"/>
              </a:rPr>
              <a:t>алфавит, диалект,</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i="1" strike="noStrike" spc="-1">
                <a:solidFill>
                  <a:srgbClr val="069A2E"/>
                </a:solidFill>
                <a:latin typeface="Arial Narrow"/>
              </a:rPr>
              <a:t> грамматика, ангел, икона, монастырь </a:t>
            </a:r>
            <a:r>
              <a:rPr lang="ru-RU" sz="1500" b="1" strike="noStrike" spc="-1">
                <a:solidFill>
                  <a:srgbClr val="3465A4"/>
                </a:solidFill>
                <a:latin typeface="Arial Narrow"/>
              </a:rPr>
              <a:t>.В петровскую эпоху в русском языке появилось много</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европейских слов - немецкие, голландские и английские термины: </a:t>
            </a:r>
            <a:r>
              <a:rPr lang="ru-RU" sz="1500" b="1" i="1" strike="noStrike" spc="-1">
                <a:solidFill>
                  <a:srgbClr val="069A2E"/>
                </a:solidFill>
                <a:latin typeface="Arial Narrow"/>
              </a:rPr>
              <a:t>ватерлиния, контора,</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i="1" strike="noStrike" spc="-1">
                <a:solidFill>
                  <a:srgbClr val="069A2E"/>
                </a:solidFill>
                <a:latin typeface="Arial Narrow"/>
              </a:rPr>
              <a:t> агент, командир, штраф, матрос, флот, мичман, рейд</a:t>
            </a:r>
            <a:r>
              <a:rPr lang="ru-RU" sz="1500" b="1" strike="noStrike" spc="-1">
                <a:solidFill>
                  <a:srgbClr val="3465A4"/>
                </a:solidFill>
                <a:latin typeface="Arial Narrow"/>
              </a:rPr>
              <a:t>. Позже французский язык обогатил</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русскую речь словами : </a:t>
            </a:r>
            <a:r>
              <a:rPr lang="ru-RU" sz="1500" b="1" i="1" strike="noStrike" spc="-1">
                <a:solidFill>
                  <a:srgbClr val="069A2E"/>
                </a:solidFill>
                <a:latin typeface="Arial Narrow"/>
              </a:rPr>
              <a:t>авангард, корнет, авантюра, вуаль, котлета</a:t>
            </a:r>
            <a:r>
              <a:rPr lang="ru-RU" sz="1500" b="1" strike="noStrike" spc="-1">
                <a:solidFill>
                  <a:srgbClr val="3465A4"/>
                </a:solidFill>
                <a:latin typeface="Arial Narrow"/>
              </a:rPr>
              <a:t>. С середины XX века и до</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strike="noStrike" spc="-1">
                <a:solidFill>
                  <a:srgbClr val="3465A4"/>
                </a:solidFill>
                <a:latin typeface="Arial Narrow"/>
              </a:rPr>
              <a:t> сих пор нарастает англоязычное заимствование. Существительные </a:t>
            </a:r>
            <a:r>
              <a:rPr lang="ru-RU" sz="1500" b="1" i="1" strike="noStrike" spc="-1">
                <a:solidFill>
                  <a:srgbClr val="069A2E"/>
                </a:solidFill>
                <a:latin typeface="Arial Narrow"/>
              </a:rPr>
              <a:t>свитер, чипсы, джем,</a:t>
            </a:r>
            <a:endParaRPr lang="ru-RU" sz="1500" b="0" strike="noStrike" spc="-1">
              <a:latin typeface="Arial"/>
            </a:endParaRPr>
          </a:p>
          <a:p>
            <a:pPr marL="216000" indent="-216000" algn="just">
              <a:lnSpc>
                <a:spcPct val="100000"/>
              </a:lnSpc>
              <a:buClr>
                <a:srgbClr val="D4EA6B"/>
              </a:buClr>
              <a:buSzPct val="45000"/>
              <a:buFont typeface="Wingdings" charset="2"/>
              <a:buChar char=""/>
            </a:pPr>
            <a:r>
              <a:rPr lang="ru-RU" sz="1500" b="1" i="1" strike="noStrike" spc="-1">
                <a:solidFill>
                  <a:srgbClr val="069A2E"/>
                </a:solidFill>
                <a:latin typeface="Arial Narrow"/>
              </a:rPr>
              <a:t> бренд, пиар, фитнес, ноутбук, плейлист, селфи</a:t>
            </a:r>
            <a:r>
              <a:rPr lang="ru-RU" sz="1500" b="1" strike="noStrike" spc="-1">
                <a:solidFill>
                  <a:srgbClr val="3465A4"/>
                </a:solidFill>
                <a:latin typeface="Arial Narrow"/>
              </a:rPr>
              <a:t> ― англоамериканизмы.</a:t>
            </a:r>
            <a:endParaRPr lang="ru-RU" sz="1500" b="0" strike="noStrike" spc="-1">
              <a:latin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TotalTime>
  <Words>1884</Words>
  <Application>Microsoft Office PowerPoint</Application>
  <PresentationFormat>Произвольный</PresentationFormat>
  <Paragraphs>136</Paragraphs>
  <Slides>14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14</vt:i4>
      </vt:variant>
    </vt:vector>
  </HeadingPairs>
  <TitlesOfParts>
    <vt:vector size="21" baseType="lpstr">
      <vt:lpstr>Arial</vt:lpstr>
      <vt:lpstr>Arial Narrow</vt:lpstr>
      <vt:lpstr>Symbol</vt:lpstr>
      <vt:lpstr>Times New Roman</vt:lpstr>
      <vt:lpstr>Wingdings</vt:lpstr>
      <vt:lpstr>Office Theme</vt:lpstr>
      <vt:lpstr>Office Theme</vt:lpstr>
      <vt:lpstr>Презентация PowerPoint</vt:lpstr>
      <vt:lpstr>Теоретическая часть Основные этапы формирования русского языка</vt:lpstr>
      <vt:lpstr>Презентация PowerPoint</vt:lpstr>
      <vt:lpstr>Презентация PowerPoint</vt:lpstr>
      <vt:lpstr>Презентация PowerPoint</vt:lpstr>
      <vt:lpstr>Устаревшие слова : историзмы и архаизмы</vt:lpstr>
      <vt:lpstr>Презентация PowerPoint</vt:lpstr>
      <vt:lpstr>Презентация PowerPoint</vt:lpstr>
      <vt:lpstr> Заимствование иностранных слов. История и примеры</vt:lpstr>
      <vt:lpstr>Презентация PowerPoint</vt:lpstr>
      <vt:lpstr>5 . Изменение значений слов с течением времени</vt:lpstr>
      <vt:lpstr>Презентация PowerPoint</vt:lpstr>
      <vt:lpstr>Практическая часть 6. Проведение научного эксперимента</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Inspiration</dc:title>
  <dc:subject/>
  <dc:creator/>
  <dc:description/>
  <cp:lastModifiedBy>Юлия Кочукова</cp:lastModifiedBy>
  <cp:revision>25</cp:revision>
  <dcterms:created xsi:type="dcterms:W3CDTF">2022-03-09T21:32:00Z</dcterms:created>
  <dcterms:modified xsi:type="dcterms:W3CDTF">2023-06-13T12:46:27Z</dcterms:modified>
  <dc:language>ru-RU</dc:language>
</cp:coreProperties>
</file>