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3" r:id="rId4"/>
    <p:sldId id="257" r:id="rId5"/>
    <p:sldId id="274" r:id="rId6"/>
    <p:sldId id="270" r:id="rId7"/>
    <p:sldId id="269" r:id="rId8"/>
    <p:sldId id="268" r:id="rId9"/>
    <p:sldId id="266" r:id="rId10"/>
    <p:sldId id="272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0" autoAdjust="0"/>
    <p:restoredTop sz="94660"/>
  </p:normalViewPr>
  <p:slideViewPr>
    <p:cSldViewPr snapToGrid="0">
      <p:cViewPr varScale="1">
        <p:scale>
          <a:sx n="71" d="100"/>
          <a:sy n="71" d="100"/>
        </p:scale>
        <p:origin x="-69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DE15A83-4818-4A47-A348-F4A9AFA9BB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CBBB980-E8FC-4067-86A7-1D4907ECF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7D01FB7-F1A8-433A-BC55-59C7C4008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08FB03DB-2728-4350-BACD-52B9237E3137}"/>
              </a:ext>
            </a:extLst>
          </p:cNvPr>
          <p:cNvSpPr/>
          <p:nvPr userDrawn="1"/>
        </p:nvSpPr>
        <p:spPr>
          <a:xfrm>
            <a:off x="5891514" y="0"/>
            <a:ext cx="6300486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Рисунок 8">
            <a:extLst>
              <a:ext uri="{FF2B5EF4-FFF2-40B4-BE49-F238E27FC236}">
                <a16:creationId xmlns="" xmlns:a16="http://schemas.microsoft.com/office/drawing/2014/main" id="{FFA21717-33CB-400E-99B3-8F2D814A746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891213" cy="6858000"/>
          </a:xfrm>
        </p:spPr>
        <p:txBody>
          <a:bodyPr/>
          <a:lstStyle/>
          <a:p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95F9860-E7AA-4B15-9EB5-DAA9259212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65134" y="136525"/>
            <a:ext cx="5953246" cy="2387600"/>
          </a:xfrm>
        </p:spPr>
        <p:txBody>
          <a:bodyPr anchor="b"/>
          <a:lstStyle>
            <a:lvl1pPr algn="ctr">
              <a:defRPr sz="6000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370C7889-FEAE-4D81-9328-48F835D920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3602038"/>
            <a:ext cx="5953246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20947349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7824323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A0DFF78-39D7-4937-98E8-F57FB15C4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95237F67-7887-4F79-9086-2D4E7C41D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51E47127-0BAA-48A8-B6F8-8F7AF2B64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14E152EC-92EC-47F8-8905-AEB3824F3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488606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9B0B3EC-B4DF-48E5-8D49-912B3B562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9577FBE-9365-476D-A0C7-B0BFE240CA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B68A4208-4596-4570-8A48-D601F1ED5F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84768763-5A91-4409-893B-F87ABA4DA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0AAE3A2D-50DE-4F80-84DB-FD3E13A59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1922462E-A153-40EE-9FBF-CE14C9F97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357398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99F8B33-EE05-426A-BB94-37FC47554B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0DB95E92-26F9-42A7-9612-E965D17A17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264C2F5B-A1B9-4449-A41D-B55E31C6B2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729C5F5A-F6A2-4FBA-845D-97A93F28F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734B308A-38D5-4D17-AF8B-1EE105306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8076F7CB-AC52-43B4-AD6D-AD433BBEB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929013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83E0C11-F975-45E8-BA3E-55FFB4BA5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4A29AAF6-AF28-4EC4-920C-E10415C7FB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8C4C7B9-CAC3-42EE-A8E2-0F73AF396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BDBA44D-A820-4823-89E3-9F96458DE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A0E0266-68E3-4D86-9523-1E4C2F30E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942949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298C4361-FBF7-455B-A690-B29413D343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C6B34A3-84EB-40F7-AF48-61C84CD741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786928E-2BDC-46DC-A8FE-6610F8187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32EE9B7-51BC-4834-A25D-F8B9C6BE1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4B9BC63-6A65-46A2-85DF-3D18833C6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356031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8D3E4AB-007C-48CF-8A3A-B64245858C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69C0369-AC97-4306-8FA4-D63F6C1534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0393BF6-30A5-4619-86E0-C6FCAD4F0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849F7F8-0AD7-426E-B538-B6DB07F9B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6050621-D5FD-43FC-ADA7-81BAB7DC0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Фигура, имеющая форму буквы L 6">
            <a:extLst>
              <a:ext uri="{FF2B5EF4-FFF2-40B4-BE49-F238E27FC236}">
                <a16:creationId xmlns="" xmlns:a16="http://schemas.microsoft.com/office/drawing/2014/main" id="{2A4BBBCF-31DF-4475-9E88-8F57A3B2C09E}"/>
              </a:ext>
            </a:extLst>
          </p:cNvPr>
          <p:cNvSpPr/>
          <p:nvPr userDrawn="1"/>
        </p:nvSpPr>
        <p:spPr>
          <a:xfrm>
            <a:off x="0" y="5428527"/>
            <a:ext cx="1018572" cy="1429473"/>
          </a:xfrm>
          <a:prstGeom prst="corner">
            <a:avLst>
              <a:gd name="adj1" fmla="val 21815"/>
              <a:gd name="adj2" fmla="val 2209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Фигура, имеющая форму буквы L 7">
            <a:extLst>
              <a:ext uri="{FF2B5EF4-FFF2-40B4-BE49-F238E27FC236}">
                <a16:creationId xmlns="" xmlns:a16="http://schemas.microsoft.com/office/drawing/2014/main" id="{344C342A-AFC3-4328-946C-6882274610AA}"/>
              </a:ext>
            </a:extLst>
          </p:cNvPr>
          <p:cNvSpPr/>
          <p:nvPr userDrawn="1"/>
        </p:nvSpPr>
        <p:spPr>
          <a:xfrm rot="10800000">
            <a:off x="11173428" y="0"/>
            <a:ext cx="1018572" cy="1429473"/>
          </a:xfrm>
          <a:prstGeom prst="corner">
            <a:avLst>
              <a:gd name="adj1" fmla="val 21815"/>
              <a:gd name="adj2" fmla="val 2209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Фигура, имеющая форму буквы L 8">
            <a:extLst>
              <a:ext uri="{FF2B5EF4-FFF2-40B4-BE49-F238E27FC236}">
                <a16:creationId xmlns="" xmlns:a16="http://schemas.microsoft.com/office/drawing/2014/main" id="{61889BE7-1BC9-4DB5-9627-64C2ABFE345C}"/>
              </a:ext>
            </a:extLst>
          </p:cNvPr>
          <p:cNvSpPr/>
          <p:nvPr userDrawn="1"/>
        </p:nvSpPr>
        <p:spPr>
          <a:xfrm rot="16200000">
            <a:off x="10987271" y="5613903"/>
            <a:ext cx="1429473" cy="1057153"/>
          </a:xfrm>
          <a:prstGeom prst="corner">
            <a:avLst>
              <a:gd name="adj1" fmla="val 21815"/>
              <a:gd name="adj2" fmla="val 2209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Фигура, имеющая форму буквы L 9">
            <a:extLst>
              <a:ext uri="{FF2B5EF4-FFF2-40B4-BE49-F238E27FC236}">
                <a16:creationId xmlns="" xmlns:a16="http://schemas.microsoft.com/office/drawing/2014/main" id="{D7E3AD0D-FD9E-447A-BC7C-9DFB2452477E}"/>
              </a:ext>
            </a:extLst>
          </p:cNvPr>
          <p:cNvSpPr/>
          <p:nvPr userDrawn="1"/>
        </p:nvSpPr>
        <p:spPr>
          <a:xfrm rot="5400000">
            <a:off x="-186160" y="186160"/>
            <a:ext cx="1429473" cy="1057153"/>
          </a:xfrm>
          <a:prstGeom prst="corner">
            <a:avLst>
              <a:gd name="adj1" fmla="val 21815"/>
              <a:gd name="adj2" fmla="val 2209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068293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2086CDA-E4D9-4680-9160-749F6D68D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85441D36-FD8D-467A-9F0C-C15D03101D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EB013D4-5D6D-4F16-B92B-DCDC02203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D8A6D1C-C5C1-4F42-A25A-D272BE54D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C91FEAB-E3DA-4A2A-B748-4B754A11F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83216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B0B63CB-98F7-4FD2-AE6A-A9D1D0BBD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C07B4AB-69EB-4069-9839-993D2E79C3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32A4005B-2E7F-4189-B96D-CAEFC1F367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E87EA7BC-84F9-4F7B-8CAB-E2239A3A0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064A9B47-FDE3-4CE0-81AF-A83E6641E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5B2AFF76-4729-4763-A734-414D60FEC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959644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C7A0613-0D99-4D1A-B35E-69F2AE2E9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D9161D37-3665-4485-9C81-A0284C59B0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1E66577C-7E72-4461-97F1-2EFF35D06E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E8327E4B-ABF3-4BBF-87D0-979FF17CE5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7C838068-9821-41C4-A10F-9F910F9206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FAAFDDEA-5124-47FD-B4EF-22941F87F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88D7621D-5914-4DCC-8B50-376C51D37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B0F9F542-2397-4C5D-B9B4-43036BE79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011641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B741AA3-DEB8-4E03-B716-EE5AD8A3E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47B8DF54-7B63-463D-A705-C0CD820F6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8FE19A30-CCCE-4D0F-A5EA-2694C83C5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DB863358-8F31-42DB-A75E-2CC034FE6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07689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>
            <a:extLst>
              <a:ext uri="{FF2B5EF4-FFF2-40B4-BE49-F238E27FC236}">
                <a16:creationId xmlns="" xmlns:a16="http://schemas.microsoft.com/office/drawing/2014/main" id="{5D96FC90-666A-41D8-AC3D-8F635019BDF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44142" cy="34290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Рисунок 5">
            <a:extLst>
              <a:ext uri="{FF2B5EF4-FFF2-40B4-BE49-F238E27FC236}">
                <a16:creationId xmlns="" xmlns:a16="http://schemas.microsoft.com/office/drawing/2014/main" id="{477A18B6-7186-4923-A2C6-B06CC71BFC9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51858" y="3429000"/>
            <a:ext cx="3044142" cy="3429000"/>
          </a:xfrm>
        </p:spPr>
        <p:txBody>
          <a:bodyPr/>
          <a:lstStyle/>
          <a:p>
            <a:endParaRPr lang="ru-RU"/>
          </a:p>
        </p:txBody>
      </p:sp>
      <p:sp>
        <p:nvSpPr>
          <p:cNvPr id="8" name="Рисунок 5">
            <a:extLst>
              <a:ext uri="{FF2B5EF4-FFF2-40B4-BE49-F238E27FC236}">
                <a16:creationId xmlns="" xmlns:a16="http://schemas.microsoft.com/office/drawing/2014/main" id="{75DAD50F-D376-4968-9022-8740455F483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3044142" cy="3429000"/>
          </a:xfrm>
        </p:spPr>
        <p:txBody>
          <a:bodyPr/>
          <a:lstStyle/>
          <a:p>
            <a:endParaRPr lang="ru-RU"/>
          </a:p>
        </p:txBody>
      </p:sp>
      <p:sp>
        <p:nvSpPr>
          <p:cNvPr id="9" name="Рисунок 5">
            <a:extLst>
              <a:ext uri="{FF2B5EF4-FFF2-40B4-BE49-F238E27FC236}">
                <a16:creationId xmlns="" xmlns:a16="http://schemas.microsoft.com/office/drawing/2014/main" id="{C77762DE-954C-4411-AB2A-49A43212FD9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47858" y="3429000"/>
            <a:ext cx="3044142" cy="3429000"/>
          </a:xfrm>
        </p:spPr>
        <p:txBody>
          <a:bodyPr/>
          <a:lstStyle/>
          <a:p>
            <a:endParaRPr lang="ru-RU"/>
          </a:p>
        </p:txBody>
      </p:sp>
      <p:sp>
        <p:nvSpPr>
          <p:cNvPr id="11" name="Текст 10">
            <a:extLst>
              <a:ext uri="{FF2B5EF4-FFF2-40B4-BE49-F238E27FC236}">
                <a16:creationId xmlns="" xmlns:a16="http://schemas.microsoft.com/office/drawing/2014/main" id="{075DF8B3-B61E-42DF-9749-0A9A8505A44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51175" y="-6906"/>
            <a:ext cx="3036888" cy="3429000"/>
          </a:xfrm>
          <a:solidFill>
            <a:schemeClr val="accent6"/>
          </a:solidFill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2" name="Текст 10">
            <a:extLst>
              <a:ext uri="{FF2B5EF4-FFF2-40B4-BE49-F238E27FC236}">
                <a16:creationId xmlns="" xmlns:a16="http://schemas.microsoft.com/office/drawing/2014/main" id="{320D08EE-D804-40FB-AE7E-CEE254F635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88063" y="3430929"/>
            <a:ext cx="3036888" cy="342900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Текст 10">
            <a:extLst>
              <a:ext uri="{FF2B5EF4-FFF2-40B4-BE49-F238E27FC236}">
                <a16:creationId xmlns="" xmlns:a16="http://schemas.microsoft.com/office/drawing/2014/main" id="{02F63D49-B812-486B-B5E6-9C030000DC8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-22907" y="3429000"/>
            <a:ext cx="3036888" cy="342900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4" name="Текст 10">
            <a:extLst>
              <a:ext uri="{FF2B5EF4-FFF2-40B4-BE49-F238E27FC236}">
                <a16:creationId xmlns="" xmlns:a16="http://schemas.microsoft.com/office/drawing/2014/main" id="{28D52F32-A499-4CCC-A1BE-7EF779BE7BB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124268" y="0"/>
            <a:ext cx="3036888" cy="3429000"/>
          </a:xfrm>
          <a:solidFill>
            <a:schemeClr val="accent6"/>
          </a:solidFill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="" xmlns:p14="http://schemas.microsoft.com/office/powerpoint/2010/main" val="28600101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E5460A7A-40FB-40F9-9F01-826315E498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576479" y="474562"/>
            <a:ext cx="3079750" cy="2954438"/>
          </a:xfrm>
          <a:solidFill>
            <a:schemeClr val="accent6"/>
          </a:solidFill>
          <a:ln>
            <a:noFill/>
          </a:ln>
        </p:spPr>
        <p:txBody>
          <a:bodyPr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  <a:lvl2pPr marL="457200" indent="0" algn="r">
              <a:buNone/>
              <a:defRPr>
                <a:solidFill>
                  <a:schemeClr val="bg1"/>
                </a:solidFill>
              </a:defRPr>
            </a:lvl2pPr>
            <a:lvl3pPr marL="914400" indent="0" algn="r">
              <a:buNone/>
              <a:defRPr>
                <a:solidFill>
                  <a:schemeClr val="bg1"/>
                </a:solidFill>
              </a:defRPr>
            </a:lvl3pPr>
            <a:lvl4pPr marL="1371600" indent="0" algn="r">
              <a:buNone/>
              <a:defRPr>
                <a:solidFill>
                  <a:schemeClr val="bg1"/>
                </a:solidFill>
              </a:defRPr>
            </a:lvl4pPr>
            <a:lvl5pPr marL="1828800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8" name="Текст 6">
            <a:extLst>
              <a:ext uri="{FF2B5EF4-FFF2-40B4-BE49-F238E27FC236}">
                <a16:creationId xmlns="" xmlns:a16="http://schemas.microsoft.com/office/drawing/2014/main" id="{4E0003B5-56A3-4F15-9E0F-FFAD95C2938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496729" y="474562"/>
            <a:ext cx="3079750" cy="2954438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Текст 6">
            <a:extLst>
              <a:ext uri="{FF2B5EF4-FFF2-40B4-BE49-F238E27FC236}">
                <a16:creationId xmlns="" xmlns:a16="http://schemas.microsoft.com/office/drawing/2014/main" id="{F6F17BB5-1285-4C8E-A946-54AAA5C0779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576479" y="3429000"/>
            <a:ext cx="3079750" cy="2954438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Текст 6">
            <a:extLst>
              <a:ext uri="{FF2B5EF4-FFF2-40B4-BE49-F238E27FC236}">
                <a16:creationId xmlns="" xmlns:a16="http://schemas.microsoft.com/office/drawing/2014/main" id="{213F24E3-9D87-431E-A109-DE113A1389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96729" y="3429000"/>
            <a:ext cx="3079750" cy="2954438"/>
          </a:xfrm>
          <a:solidFill>
            <a:schemeClr val="accent6"/>
          </a:solidFill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bg1"/>
                </a:solidFill>
              </a:defRPr>
            </a:lvl2pPr>
            <a:lvl3pPr marL="914400" indent="0" algn="ctr">
              <a:buNone/>
              <a:defRPr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bg1"/>
                </a:solidFill>
              </a:defRPr>
            </a:lvl4pPr>
            <a:lvl5pPr marL="18288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1" name="Текст 6">
            <a:extLst>
              <a:ext uri="{FF2B5EF4-FFF2-40B4-BE49-F238E27FC236}">
                <a16:creationId xmlns="" xmlns:a16="http://schemas.microsoft.com/office/drawing/2014/main" id="{64BCA4AD-2453-4D3A-A6F4-32B0C81B42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5771" y="1770926"/>
            <a:ext cx="4429768" cy="4612511"/>
          </a:xfrm>
        </p:spPr>
        <p:txBody>
          <a:bodyPr/>
          <a:lstStyle>
            <a:lvl1pPr marL="0" indent="0" algn="l">
              <a:buNone/>
              <a:defRPr/>
            </a:lvl1pPr>
            <a:lvl2pPr marL="457200" indent="0" algn="l">
              <a:buNone/>
              <a:defRPr/>
            </a:lvl2pPr>
            <a:lvl3pPr marL="914400" indent="0" algn="l">
              <a:buNone/>
              <a:defRPr/>
            </a:lvl3pPr>
            <a:lvl4pPr marL="1371600" indent="0" algn="l">
              <a:buNone/>
              <a:defRPr/>
            </a:lvl4pPr>
            <a:lvl5pPr marL="1828800" indent="0" algn="l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2" name="Заголовок 11">
            <a:extLst>
              <a:ext uri="{FF2B5EF4-FFF2-40B4-BE49-F238E27FC236}">
                <a16:creationId xmlns="" xmlns:a16="http://schemas.microsoft.com/office/drawing/2014/main" id="{D9592A19-466D-444B-BE3E-E2D807AEC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772" y="365125"/>
            <a:ext cx="4429768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33825209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="" xmlns:a16="http://schemas.microsoft.com/office/drawing/2014/main" id="{7FD8F8F2-4624-4188-A5F6-724E87741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5623" y="365125"/>
            <a:ext cx="5257800" cy="1325563"/>
          </a:xfrm>
        </p:spPr>
        <p:txBody>
          <a:bodyPr/>
          <a:lstStyle>
            <a:lvl1pPr>
              <a:defRPr b="1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3593B03F-2009-4E1E-B76F-4E7AC535130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405623" y="1885950"/>
            <a:ext cx="5257800" cy="4468813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Текст 6">
            <a:extLst>
              <a:ext uri="{FF2B5EF4-FFF2-40B4-BE49-F238E27FC236}">
                <a16:creationId xmlns="" xmlns:a16="http://schemas.microsoft.com/office/drawing/2014/main" id="{F427EE61-8BDE-44DD-A358-2FAD275FBA5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8577" y="1023846"/>
            <a:ext cx="4057891" cy="822797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1" name="Текст 10">
            <a:extLst>
              <a:ext uri="{FF2B5EF4-FFF2-40B4-BE49-F238E27FC236}">
                <a16:creationId xmlns="" xmlns:a16="http://schemas.microsoft.com/office/drawing/2014/main" id="{E85987E3-7190-47E0-9255-D36D3D11BF0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8577" y="471164"/>
            <a:ext cx="3305175" cy="428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2" name="Текст 6">
            <a:extLst>
              <a:ext uri="{FF2B5EF4-FFF2-40B4-BE49-F238E27FC236}">
                <a16:creationId xmlns="" xmlns:a16="http://schemas.microsoft.com/office/drawing/2014/main" id="{D3CB2DBF-86BD-4842-BD8D-ED749472115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8577" y="5728474"/>
            <a:ext cx="4057891" cy="822797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Текст 10">
            <a:extLst>
              <a:ext uri="{FF2B5EF4-FFF2-40B4-BE49-F238E27FC236}">
                <a16:creationId xmlns="" xmlns:a16="http://schemas.microsoft.com/office/drawing/2014/main" id="{3743E8B6-7CBB-471E-A471-58E2B78D32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8577" y="5175792"/>
            <a:ext cx="3305175" cy="428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4" name="Текст 6">
            <a:extLst>
              <a:ext uri="{FF2B5EF4-FFF2-40B4-BE49-F238E27FC236}">
                <a16:creationId xmlns="" xmlns:a16="http://schemas.microsoft.com/office/drawing/2014/main" id="{43700CC0-27A7-41CD-9023-C5A13EDC283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28577" y="4184064"/>
            <a:ext cx="4057891" cy="822797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5" name="Текст 10">
            <a:extLst>
              <a:ext uri="{FF2B5EF4-FFF2-40B4-BE49-F238E27FC236}">
                <a16:creationId xmlns="" xmlns:a16="http://schemas.microsoft.com/office/drawing/2014/main" id="{C7E1DB0A-9FF1-40B4-BDB5-AC63D121103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28577" y="3631382"/>
            <a:ext cx="3305175" cy="428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6" name="Текст 6">
            <a:extLst>
              <a:ext uri="{FF2B5EF4-FFF2-40B4-BE49-F238E27FC236}">
                <a16:creationId xmlns="" xmlns:a16="http://schemas.microsoft.com/office/drawing/2014/main" id="{9D51BF41-F634-4D57-A637-FF8A0EC4BB1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28577" y="2558629"/>
            <a:ext cx="4057891" cy="822797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10">
            <a:extLst>
              <a:ext uri="{FF2B5EF4-FFF2-40B4-BE49-F238E27FC236}">
                <a16:creationId xmlns="" xmlns:a16="http://schemas.microsoft.com/office/drawing/2014/main" id="{A1A49660-1072-4AE0-8537-A7BC419F156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28577" y="2005947"/>
            <a:ext cx="3305175" cy="428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graphicFrame>
        <p:nvGraphicFramePr>
          <p:cNvPr id="18" name="Таблица 18">
            <a:extLst>
              <a:ext uri="{FF2B5EF4-FFF2-40B4-BE49-F238E27FC236}">
                <a16:creationId xmlns="" xmlns:a16="http://schemas.microsoft.com/office/drawing/2014/main" id="{70B24C5F-4D3D-4415-A815-49971BABC57B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="" xmlns:p14="http://schemas.microsoft.com/office/powerpoint/2010/main" val="875099799"/>
              </p:ext>
            </p:extLst>
          </p:nvPr>
        </p:nvGraphicFramePr>
        <p:xfrm>
          <a:off x="4745620" y="471163"/>
          <a:ext cx="1435261" cy="608010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35261">
                  <a:extLst>
                    <a:ext uri="{9D8B030D-6E8A-4147-A177-3AD203B41FA5}">
                      <a16:colId xmlns="" xmlns:a16="http://schemas.microsoft.com/office/drawing/2014/main" val="3484662148"/>
                    </a:ext>
                  </a:extLst>
                </a:gridCol>
              </a:tblGrid>
              <a:tr h="152002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22690842"/>
                  </a:ext>
                </a:extLst>
              </a:tr>
              <a:tr h="152002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97834754"/>
                  </a:ext>
                </a:extLst>
              </a:tr>
              <a:tr h="152002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21002084"/>
                  </a:ext>
                </a:extLst>
              </a:tr>
              <a:tr h="15200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38219575"/>
                  </a:ext>
                </a:extLst>
              </a:tr>
            </a:tbl>
          </a:graphicData>
        </a:graphic>
      </p:graphicFrame>
      <p:sp>
        <p:nvSpPr>
          <p:cNvPr id="20" name="Рисунок 19">
            <a:extLst>
              <a:ext uri="{FF2B5EF4-FFF2-40B4-BE49-F238E27FC236}">
                <a16:creationId xmlns="" xmlns:a16="http://schemas.microsoft.com/office/drawing/2014/main" id="{C502F727-D6EE-497C-A5B0-DE090ED4782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954326" y="696054"/>
            <a:ext cx="1029786" cy="110155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/>
          </a:p>
        </p:txBody>
      </p:sp>
      <p:sp>
        <p:nvSpPr>
          <p:cNvPr id="21" name="Рисунок 19">
            <a:extLst>
              <a:ext uri="{FF2B5EF4-FFF2-40B4-BE49-F238E27FC236}">
                <a16:creationId xmlns="" xmlns:a16="http://schemas.microsoft.com/office/drawing/2014/main" id="{0A240E27-AEFA-43F0-89FF-2A74A5D77D8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942389" y="2199183"/>
            <a:ext cx="1029786" cy="110155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/>
          </a:p>
        </p:txBody>
      </p:sp>
      <p:sp>
        <p:nvSpPr>
          <p:cNvPr id="22" name="Рисунок 19">
            <a:extLst>
              <a:ext uri="{FF2B5EF4-FFF2-40B4-BE49-F238E27FC236}">
                <a16:creationId xmlns="" xmlns:a16="http://schemas.microsoft.com/office/drawing/2014/main" id="{27F5EEBF-34A9-48CF-83E0-D6D660A5179D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942389" y="3739045"/>
            <a:ext cx="1029786" cy="110155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/>
          </a:p>
        </p:txBody>
      </p:sp>
      <p:sp>
        <p:nvSpPr>
          <p:cNvPr id="23" name="Рисунок 19">
            <a:extLst>
              <a:ext uri="{FF2B5EF4-FFF2-40B4-BE49-F238E27FC236}">
                <a16:creationId xmlns="" xmlns:a16="http://schemas.microsoft.com/office/drawing/2014/main" id="{190A3F46-C204-4178-985D-47AB747A32D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4954326" y="5261562"/>
            <a:ext cx="1029786" cy="110155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080076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hyperlink" Target="https://presentation-creation.ru/" TargetMode="Externa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93177DD-DF81-4F80-A921-6C4F2C0AA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864B142D-96E1-400F-9902-09D8626B2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23BA0E2-FBA8-48E6-91B5-D882FB555D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BD04A-233C-4E8F-A10D-8C0D98297D7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9981118-B587-4460-83FC-ED85EF5E88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381D7A8-14B2-492F-9F61-6C741CF792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67FFB2-FA83-4A05-BBB4-8E512F12736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7"/>
            <a:extLst>
              <a:ext uri="{FF2B5EF4-FFF2-40B4-BE49-F238E27FC236}">
                <a16:creationId xmlns="" xmlns:a16="http://schemas.microsoft.com/office/drawing/2014/main" id="{DB681911-E539-4075-B5C8-107AF8BC28C1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4000" y="367393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67450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0" r:id="rId7"/>
    <p:sldLayoutId id="2147483661" r:id="rId8"/>
    <p:sldLayoutId id="2147483655" r:id="rId9"/>
    <p:sldLayoutId id="2147483663" r:id="rId10"/>
    <p:sldLayoutId id="2147483662" r:id="rId11"/>
    <p:sldLayoutId id="2147483656" r:id="rId12"/>
    <p:sldLayoutId id="2147483657" r:id="rId13"/>
    <p:sldLayoutId id="2147483658" r:id="rId14"/>
    <p:sldLayoutId id="2147483659" r:id="rId15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presentation-creation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presentation-creation.r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presentation-creation.ru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presentation-creation.ru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presentation-creation.ru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presentation-creation.ru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presentation-creation.ru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s://presentation-creation.ru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9742F0B-5640-44F2-AAAA-19FBC87FA4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38754" y="1481231"/>
            <a:ext cx="5953246" cy="23876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КАК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ПРЕДСТАВИТЬ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ПРОЕКТ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71255BE-FC6E-4FA6-8B7E-130C4FA388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754" y="4341626"/>
            <a:ext cx="5953246" cy="1655762"/>
          </a:xfrm>
        </p:spPr>
        <p:txBody>
          <a:bodyPr>
            <a:normAutofit lnSpcReduction="10000"/>
          </a:bodyPr>
          <a:lstStyle/>
          <a:p>
            <a:pPr algn="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Подготовила: </a:t>
            </a:r>
          </a:p>
          <a:p>
            <a:pPr algn="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педагог дополнительного образования МБУДО ДДЮ «РИТМ»</a:t>
            </a:r>
          </a:p>
          <a:p>
            <a:pPr algn="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Булыгина Юлия Александровна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USER\Downloads\project-initiation-abstract-concept-vector-illustration-project-documentation-business-analysis-vision-and-scope-determine-goals-task-assignment-timeframe-and-timeline-abstract-metaphor\Wavy_Bus-37_Single-10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/>
          <a:srcRect l="7049" r="7049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144087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DA76A67-772F-4905-A095-E39462598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</a:t>
            </a:r>
            <a:r>
              <a:rPr lang="ru-RU" dirty="0" smtClean="0"/>
              <a:t>екомендации при защите</a:t>
            </a:r>
            <a:endParaRPr lang="ru-RU" dirty="0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="" xmlns:a16="http://schemas.microsoft.com/office/drawing/2014/main" id="{189621F5-44DB-4D2C-95C4-12DED255F2A5}"/>
              </a:ext>
            </a:extLst>
          </p:cNvPr>
          <p:cNvSpPr txBox="1">
            <a:spLocks/>
          </p:cNvSpPr>
          <p:nvPr/>
        </p:nvSpPr>
        <p:spPr>
          <a:xfrm>
            <a:off x="3953505" y="6492352"/>
            <a:ext cx="4227327" cy="365126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Шаблоны презентаций с сайта </a:t>
            </a:r>
            <a:r>
              <a:rPr lang="en-US" sz="1200" dirty="0">
                <a:solidFill>
                  <a:schemeClr val="accent6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presentation-creation.ru</a:t>
            </a:r>
            <a:endParaRPr lang="ru-RU" sz="1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Следите за осанкой, </a:t>
            </a:r>
            <a:r>
              <a:rPr lang="ru-RU" dirty="0" smtClean="0"/>
              <a:t>л</a:t>
            </a:r>
            <a:r>
              <a:rPr lang="ru-RU" dirty="0" smtClean="0"/>
              <a:t>учше не </a:t>
            </a:r>
            <a:r>
              <a:rPr lang="ru-RU" dirty="0" smtClean="0"/>
              <a:t>поворачиваться </a:t>
            </a:r>
            <a:r>
              <a:rPr lang="ru-RU" dirty="0" smtClean="0"/>
              <a:t>спиной к аудитории.</a:t>
            </a:r>
          </a:p>
          <a:p>
            <a:pPr algn="just"/>
            <a:r>
              <a:rPr lang="ru-RU" dirty="0" smtClean="0"/>
              <a:t>У</a:t>
            </a:r>
            <a:r>
              <a:rPr lang="ru-RU" dirty="0" smtClean="0"/>
              <a:t>веренно </a:t>
            </a:r>
            <a:r>
              <a:rPr lang="ru-RU" dirty="0" smtClean="0"/>
              <a:t>доносите мысли.</a:t>
            </a:r>
          </a:p>
          <a:p>
            <a:pPr algn="just"/>
            <a:r>
              <a:rPr lang="ru-RU" dirty="0" smtClean="0"/>
              <a:t> </a:t>
            </a:r>
            <a:r>
              <a:rPr lang="ru-RU" dirty="0" smtClean="0"/>
              <a:t>Произносите текст четко и грамотно, выделяйте </a:t>
            </a:r>
            <a:r>
              <a:rPr lang="ru-RU" dirty="0" smtClean="0"/>
              <a:t>интонацией важные слова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Старайтесь без заминок ответить на все вопросы по проекту.</a:t>
            </a:r>
            <a:endParaRPr lang="ru-RU" dirty="0" smtClean="0"/>
          </a:p>
          <a:p>
            <a:pPr algn="just"/>
            <a:r>
              <a:rPr lang="ru-RU" dirty="0" smtClean="0"/>
              <a:t>Можно поблагодарить за вопросы, предложения по проекту.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sz="1600" dirty="0" smtClean="0"/>
              <a:t>Источник изображений для презентации:</a:t>
            </a:r>
            <a:r>
              <a:rPr lang="en-US" sz="1600" dirty="0" smtClean="0"/>
              <a:t> https://ru.freepik.com</a:t>
            </a:r>
            <a:endParaRPr lang="ru-RU" sz="1600" dirty="0" smtClean="0"/>
          </a:p>
        </p:txBody>
      </p:sp>
    </p:spTree>
    <p:extLst>
      <p:ext uri="{BB962C8B-B14F-4D97-AF65-F5344CB8AC3E}">
        <p14:creationId xmlns="" xmlns:p14="http://schemas.microsoft.com/office/powerpoint/2010/main" val="9861274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DA76A67-772F-4905-A095-E394625982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3012" y="0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РЕГЛАМЕНТ ВЫСТУПЛЕНИЯ</a:t>
            </a:r>
            <a:endParaRPr lang="ru-RU" dirty="0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="" xmlns:a16="http://schemas.microsoft.com/office/drawing/2014/main" id="{189621F5-44DB-4D2C-95C4-12DED255F2A5}"/>
              </a:ext>
            </a:extLst>
          </p:cNvPr>
          <p:cNvSpPr txBox="1">
            <a:spLocks/>
          </p:cNvSpPr>
          <p:nvPr/>
        </p:nvSpPr>
        <p:spPr>
          <a:xfrm>
            <a:off x="3953505" y="6492352"/>
            <a:ext cx="4227327" cy="365126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Шаблоны презентаций с сайта </a:t>
            </a:r>
            <a:r>
              <a:rPr lang="en-US" sz="1200" dirty="0">
                <a:solidFill>
                  <a:schemeClr val="accent6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presentation-creation.ru</a:t>
            </a:r>
            <a:endParaRPr lang="ru-RU" sz="1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918884" y="1341532"/>
            <a:ext cx="10515600" cy="4351338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Изучите положение, в котором описаны правила по защите проекта, рекомендации по презентации. </a:t>
            </a:r>
            <a:endParaRPr lang="ru-RU" dirty="0" smtClean="0"/>
          </a:p>
          <a:p>
            <a:pPr algn="just"/>
            <a:r>
              <a:rPr lang="ru-RU" dirty="0" smtClean="0"/>
              <a:t>Текст защиты не нужно перегружать, при это </a:t>
            </a:r>
            <a:r>
              <a:rPr lang="ru-RU" dirty="0" smtClean="0"/>
              <a:t>нужно передать </a:t>
            </a:r>
            <a:r>
              <a:rPr lang="ru-RU" dirty="0" smtClean="0"/>
              <a:t>основные аспекты проекта. </a:t>
            </a:r>
            <a:endParaRPr lang="ru-RU" dirty="0" smtClean="0"/>
          </a:p>
          <a:p>
            <a:pPr algn="just"/>
            <a:r>
              <a:rPr lang="ru-RU" dirty="0" smtClean="0"/>
              <a:t>При подготовке и самом выступлении учитывайте регламент, временные </a:t>
            </a:r>
            <a:r>
              <a:rPr lang="ru-RU" dirty="0" smtClean="0"/>
              <a:t>рамки, критерии оценки выступления</a:t>
            </a:r>
            <a:r>
              <a:rPr lang="ru-RU" dirty="0" smtClean="0"/>
              <a:t>.</a:t>
            </a:r>
          </a:p>
          <a:p>
            <a:pPr algn="just">
              <a:buNone/>
            </a:pPr>
            <a:r>
              <a:rPr lang="ru-RU" dirty="0" smtClean="0"/>
              <a:t>	</a:t>
            </a:r>
            <a:endParaRPr lang="ru-RU" dirty="0"/>
          </a:p>
        </p:txBody>
      </p:sp>
      <p:pic>
        <p:nvPicPr>
          <p:cNvPr id="3078" name="Picture 6" descr="C:\Users\USER\Downloads\A1PAiOPKBQ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8873" y="4235824"/>
            <a:ext cx="2925566" cy="26221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861274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DA76A67-772F-4905-A095-E39462598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	Примерный план выступления</a:t>
            </a:r>
            <a:endParaRPr lang="ru-RU" dirty="0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="" xmlns:a16="http://schemas.microsoft.com/office/drawing/2014/main" id="{189621F5-44DB-4D2C-95C4-12DED255F2A5}"/>
              </a:ext>
            </a:extLst>
          </p:cNvPr>
          <p:cNvSpPr txBox="1">
            <a:spLocks/>
          </p:cNvSpPr>
          <p:nvPr/>
        </p:nvSpPr>
        <p:spPr>
          <a:xfrm>
            <a:off x="3953505" y="6492352"/>
            <a:ext cx="4227327" cy="365126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Шаблоны презентаций с сайта </a:t>
            </a:r>
            <a:r>
              <a:rPr lang="en-US" sz="1200" dirty="0">
                <a:solidFill>
                  <a:schemeClr val="accent6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presentation-creation.ru</a:t>
            </a:r>
            <a:endParaRPr lang="ru-RU" sz="1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16424" y="1358153"/>
            <a:ext cx="10775576" cy="454986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Введение</a:t>
            </a:r>
            <a:br>
              <a:rPr lang="ru-RU" dirty="0" smtClean="0"/>
            </a:br>
            <a:r>
              <a:rPr lang="ru-RU" dirty="0" smtClean="0"/>
              <a:t>• ФИО автора;</a:t>
            </a:r>
            <a:br>
              <a:rPr lang="ru-RU" dirty="0" smtClean="0"/>
            </a:br>
            <a:r>
              <a:rPr lang="ru-RU" dirty="0" smtClean="0"/>
              <a:t>• тема проекта;</a:t>
            </a:r>
            <a:br>
              <a:rPr lang="ru-RU" dirty="0" smtClean="0"/>
            </a:br>
            <a:r>
              <a:rPr lang="ru-RU" dirty="0" smtClean="0"/>
              <a:t>• обоснование выбора темы;</a:t>
            </a:r>
            <a:br>
              <a:rPr lang="ru-RU" dirty="0" smtClean="0"/>
            </a:br>
            <a:r>
              <a:rPr lang="ru-RU" dirty="0" smtClean="0"/>
              <a:t>• цель проекта;</a:t>
            </a:r>
            <a:br>
              <a:rPr lang="ru-RU" dirty="0" smtClean="0"/>
            </a:br>
            <a:r>
              <a:rPr lang="ru-RU" dirty="0" smtClean="0"/>
              <a:t>• задачи проекта.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Основная часть</a:t>
            </a:r>
            <a:br>
              <a:rPr lang="ru-RU" dirty="0" smtClean="0"/>
            </a:br>
            <a:r>
              <a:rPr lang="ru-RU" dirty="0" smtClean="0"/>
              <a:t>• описание хода работы над  проектом </a:t>
            </a:r>
            <a:br>
              <a:rPr lang="ru-RU" dirty="0" smtClean="0"/>
            </a:br>
            <a:r>
              <a:rPr lang="ru-RU" dirty="0" smtClean="0"/>
              <a:t>• представление результата / продукта.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Заключение</a:t>
            </a:r>
            <a:br>
              <a:rPr lang="ru-RU" dirty="0" smtClean="0"/>
            </a:br>
            <a:r>
              <a:rPr lang="ru-RU" dirty="0" smtClean="0"/>
              <a:t>• подведение итогов работы над проектом, выводы. </a:t>
            </a:r>
            <a:endParaRPr lang="ru-RU" dirty="0"/>
          </a:p>
        </p:txBody>
      </p:sp>
      <p:pic>
        <p:nvPicPr>
          <p:cNvPr id="6" name="Picture 3" descr="C:\Users\USER\Downloads\woman-personal-profile-employer-holding-job-candidate-cv-employee-resume-isolated-flat-design-element-medical-clinic-hospital-patient-card-concept-illustration\209434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3955" y="1483659"/>
            <a:ext cx="3441233" cy="34412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861274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DA76A67-772F-4905-A095-E39462598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ПОДГОТОВКА К ВЫСТУПЛЕНИЮ</a:t>
            </a:r>
            <a:endParaRPr lang="ru-RU" dirty="0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="" xmlns:a16="http://schemas.microsoft.com/office/drawing/2014/main" id="{189621F5-44DB-4D2C-95C4-12DED255F2A5}"/>
              </a:ext>
            </a:extLst>
          </p:cNvPr>
          <p:cNvSpPr txBox="1">
            <a:spLocks/>
          </p:cNvSpPr>
          <p:nvPr/>
        </p:nvSpPr>
        <p:spPr>
          <a:xfrm>
            <a:off x="3953505" y="6492352"/>
            <a:ext cx="4227327" cy="365126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Шаблоны презентаций с сайта </a:t>
            </a:r>
            <a:r>
              <a:rPr lang="en-US" sz="1200" dirty="0">
                <a:solidFill>
                  <a:schemeClr val="accent6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presentation-creation.ru</a:t>
            </a:r>
            <a:endParaRPr lang="ru-RU" sz="1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Большое значение имеет тщательная подготовка к выступлению. Необходимо репетировать защиту проекта, работать над дикцией.</a:t>
            </a:r>
          </a:p>
          <a:p>
            <a:pPr algn="just"/>
            <a:r>
              <a:rPr lang="ru-RU" dirty="0" smtClean="0"/>
              <a:t>Нужно отлично знать не только текст выступления, но и содержание всего проекта.</a:t>
            </a:r>
            <a:endParaRPr lang="ru-RU" dirty="0"/>
          </a:p>
        </p:txBody>
      </p:sp>
      <p:pic>
        <p:nvPicPr>
          <p:cNvPr id="9" name="Picture 5" descr="C:\Users\USER\Downloads\businessman-holding-pencil-at-big-complete-checklist-with-tick-marks (1)\Checklis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4753" y="4157330"/>
            <a:ext cx="4055223" cy="27006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861274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Упражнения для дикции. </a:t>
            </a:r>
            <a:br>
              <a:rPr lang="ru-RU" dirty="0" smtClean="0"/>
            </a:br>
            <a:r>
              <a:rPr lang="ru-RU" dirty="0" smtClean="0"/>
              <a:t>Чтение скороговорок.</a:t>
            </a:r>
            <a:endParaRPr lang="ru-RU" dirty="0"/>
          </a:p>
        </p:txBody>
      </p:sp>
      <p:pic>
        <p:nvPicPr>
          <p:cNvPr id="1028" name="Picture 4" descr="H:\Kg0E3Cnq0Po -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960096"/>
            <a:ext cx="5904448" cy="3028763"/>
          </a:xfrm>
          <a:prstGeom prst="rect">
            <a:avLst/>
          </a:prstGeom>
          <a:noFill/>
        </p:spPr>
      </p:pic>
      <p:pic>
        <p:nvPicPr>
          <p:cNvPr id="1029" name="Picture 5" descr="H:\Kg0E3Cnq0P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72602" y="1882588"/>
            <a:ext cx="6081833" cy="383493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DA76A67-772F-4905-A095-E39462598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ОФОРМЛЕНИЕ ПРЕЗЕНТАЦИИ</a:t>
            </a:r>
            <a:endParaRPr lang="ru-RU" dirty="0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="" xmlns:a16="http://schemas.microsoft.com/office/drawing/2014/main" id="{189621F5-44DB-4D2C-95C4-12DED255F2A5}"/>
              </a:ext>
            </a:extLst>
          </p:cNvPr>
          <p:cNvSpPr txBox="1">
            <a:spLocks/>
          </p:cNvSpPr>
          <p:nvPr/>
        </p:nvSpPr>
        <p:spPr>
          <a:xfrm>
            <a:off x="3953505" y="6492352"/>
            <a:ext cx="4227327" cy="365126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Шаблоны презентаций с сайта </a:t>
            </a:r>
            <a:r>
              <a:rPr lang="en-US" sz="1200" dirty="0">
                <a:solidFill>
                  <a:schemeClr val="accent6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presentation-creation.ru</a:t>
            </a:r>
            <a:endParaRPr lang="ru-RU" sz="1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Гармонично оформляйте презентацию. Не используйте слишком яркий фон. </a:t>
            </a:r>
            <a:endParaRPr lang="ru-RU" dirty="0" smtClean="0"/>
          </a:p>
          <a:p>
            <a:pPr algn="just"/>
            <a:r>
              <a:rPr lang="ru-RU" dirty="0" smtClean="0"/>
              <a:t>Не </a:t>
            </a:r>
            <a:r>
              <a:rPr lang="ru-RU" dirty="0" smtClean="0"/>
              <a:t>стоит применять большое количество цветовых сочетаний, разных шрифтов. </a:t>
            </a:r>
            <a:endParaRPr lang="ru-RU" dirty="0"/>
          </a:p>
        </p:txBody>
      </p:sp>
      <p:pic>
        <p:nvPicPr>
          <p:cNvPr id="6" name="Picture 2" descr="C:\Users\USER\Downloads\ysT24G84NE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19181" y="3819000"/>
            <a:ext cx="5152465" cy="303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9861274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DA76A67-772F-4905-A095-E39462598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СОДЕРЖАНИЕ ПРЕЗЕНТАЦИИ</a:t>
            </a:r>
            <a:endParaRPr lang="ru-RU" dirty="0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="" xmlns:a16="http://schemas.microsoft.com/office/drawing/2014/main" id="{189621F5-44DB-4D2C-95C4-12DED255F2A5}"/>
              </a:ext>
            </a:extLst>
          </p:cNvPr>
          <p:cNvSpPr txBox="1">
            <a:spLocks/>
          </p:cNvSpPr>
          <p:nvPr/>
        </p:nvSpPr>
        <p:spPr>
          <a:xfrm>
            <a:off x="3953505" y="6492352"/>
            <a:ext cx="4227327" cy="365126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Шаблоны презентаций с сайта </a:t>
            </a:r>
            <a:r>
              <a:rPr lang="en-US" sz="1200" dirty="0">
                <a:solidFill>
                  <a:schemeClr val="accent6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presentation-creation.ru</a:t>
            </a:r>
            <a:endParaRPr lang="ru-RU" sz="1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918883" y="1395319"/>
            <a:ext cx="10515600" cy="4351338"/>
          </a:xfrm>
        </p:spPr>
        <p:txBody>
          <a:bodyPr/>
          <a:lstStyle/>
          <a:p>
            <a:pPr algn="just"/>
            <a:r>
              <a:rPr lang="ru-RU" dirty="0" smtClean="0"/>
              <a:t>Добавляйте на слайды заголовки.</a:t>
            </a:r>
            <a:endParaRPr lang="ru-RU" dirty="0" smtClean="0"/>
          </a:p>
          <a:p>
            <a:pPr algn="just"/>
            <a:r>
              <a:rPr lang="ru-RU" dirty="0" smtClean="0"/>
              <a:t>Не </a:t>
            </a:r>
            <a:r>
              <a:rPr lang="ru-RU" dirty="0" smtClean="0"/>
              <a:t>стоит размещать на слайдах большое количество </a:t>
            </a:r>
            <a:r>
              <a:rPr lang="ru-RU" dirty="0" smtClean="0"/>
              <a:t>текста, важно выделить главные аспекты. </a:t>
            </a:r>
          </a:p>
          <a:p>
            <a:pPr algn="just"/>
            <a:r>
              <a:rPr lang="ru-RU" dirty="0" smtClean="0"/>
              <a:t>Для </a:t>
            </a:r>
            <a:r>
              <a:rPr lang="ru-RU" dirty="0" smtClean="0"/>
              <a:t>наглядности </a:t>
            </a:r>
            <a:r>
              <a:rPr lang="ru-RU" dirty="0" smtClean="0"/>
              <a:t>используйте картинки</a:t>
            </a:r>
            <a:r>
              <a:rPr lang="ru-RU" dirty="0" smtClean="0"/>
              <a:t>, фотографии, диаграммы, </a:t>
            </a:r>
            <a:r>
              <a:rPr lang="ru-RU" dirty="0" err="1" smtClean="0"/>
              <a:t>инфографику</a:t>
            </a:r>
            <a:r>
              <a:rPr lang="ru-RU" dirty="0" smtClean="0"/>
              <a:t>, схемы, используйте анимацию</a:t>
            </a:r>
            <a:r>
              <a:rPr lang="ru-RU" dirty="0" smtClean="0"/>
              <a:t>. Материал должен быть высокого качества. Полезный сайт для создания презентаций: </a:t>
            </a:r>
            <a:r>
              <a:rPr lang="en-US" dirty="0" smtClean="0"/>
              <a:t>https://ru.freepik.com</a:t>
            </a:r>
            <a:endParaRPr lang="ru-RU" dirty="0"/>
          </a:p>
        </p:txBody>
      </p:sp>
      <p:pic>
        <p:nvPicPr>
          <p:cNvPr id="6" name="Picture 2" descr="C:\Users\USER\Downloads\FUjVUHz_yl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4643718"/>
            <a:ext cx="3029568" cy="20260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861274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DA76A67-772F-4905-A095-E39462598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ПРОДУКТ ПРОЕКТНОЙ ДЕЯТЕЛЬНОСТИ</a:t>
            </a:r>
            <a:endParaRPr lang="ru-RU" dirty="0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="" xmlns:a16="http://schemas.microsoft.com/office/drawing/2014/main" id="{189621F5-44DB-4D2C-95C4-12DED255F2A5}"/>
              </a:ext>
            </a:extLst>
          </p:cNvPr>
          <p:cNvSpPr txBox="1">
            <a:spLocks/>
          </p:cNvSpPr>
          <p:nvPr/>
        </p:nvSpPr>
        <p:spPr>
          <a:xfrm>
            <a:off x="3953505" y="6492352"/>
            <a:ext cx="4227327" cy="365126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Шаблоны презентаций с сайта </a:t>
            </a:r>
            <a:r>
              <a:rPr lang="en-US" sz="1200" dirty="0">
                <a:solidFill>
                  <a:schemeClr val="accent6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presentation-creation.ru</a:t>
            </a:r>
            <a:endParaRPr lang="ru-RU" sz="1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Если есть возможность, продемонстрируйте продукт проектной деятельности. Например, можно показать видео, макет, подготовить буклеты для членов жюри.</a:t>
            </a:r>
            <a:endParaRPr lang="ru-RU" dirty="0"/>
          </a:p>
        </p:txBody>
      </p:sp>
      <p:pic>
        <p:nvPicPr>
          <p:cNvPr id="4098" name="Picture 2" descr="C:\Users\USER\Downloads\BjXiqK-ss-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9831" y="3092824"/>
            <a:ext cx="4187837" cy="37651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861274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DA76A67-772F-4905-A095-E39462598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ОТВЕТЫ НА ВОПРОСЫ</a:t>
            </a:r>
            <a:endParaRPr lang="ru-RU" dirty="0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="" xmlns:a16="http://schemas.microsoft.com/office/drawing/2014/main" id="{189621F5-44DB-4D2C-95C4-12DED255F2A5}"/>
              </a:ext>
            </a:extLst>
          </p:cNvPr>
          <p:cNvSpPr txBox="1">
            <a:spLocks/>
          </p:cNvSpPr>
          <p:nvPr/>
        </p:nvSpPr>
        <p:spPr>
          <a:xfrm>
            <a:off x="3953505" y="6492352"/>
            <a:ext cx="4227327" cy="365126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Шаблоны презентаций с сайта </a:t>
            </a:r>
            <a:r>
              <a:rPr lang="en-US" sz="1200" dirty="0">
                <a:solidFill>
                  <a:schemeClr val="accent6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presentation-creation.ru</a:t>
            </a:r>
            <a:endParaRPr lang="ru-RU" sz="1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Отвечать на вопросы </a:t>
            </a:r>
            <a:r>
              <a:rPr lang="ru-RU" dirty="0" smtClean="0"/>
              <a:t>нужно грамотно, развернуто, убедительно, важно аргументировать </a:t>
            </a:r>
            <a:r>
              <a:rPr lang="ru-RU" dirty="0" smtClean="0"/>
              <a:t>ответ, можно </a:t>
            </a:r>
            <a:r>
              <a:rPr lang="ru-RU" dirty="0" smtClean="0"/>
              <a:t>приводить</a:t>
            </a:r>
            <a:r>
              <a:rPr lang="ru-RU" dirty="0" smtClean="0"/>
              <a:t> примеры.</a:t>
            </a:r>
            <a:r>
              <a:rPr lang="ru-RU" dirty="0" smtClean="0"/>
              <a:t> </a:t>
            </a:r>
            <a:r>
              <a:rPr lang="ru-RU" dirty="0" smtClean="0"/>
              <a:t>Если в вопросе что-то непонятно, уточните смысл</a:t>
            </a:r>
            <a:r>
              <a:rPr lang="ru-RU" dirty="0" smtClean="0"/>
              <a:t>. </a:t>
            </a:r>
            <a:endParaRPr lang="ru-RU" dirty="0"/>
          </a:p>
        </p:txBody>
      </p:sp>
      <p:pic>
        <p:nvPicPr>
          <p:cNvPr id="5122" name="Picture 2" descr="C:\Users\USER\Downloads\WrARaHdmu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2252" y="3232449"/>
            <a:ext cx="5179359" cy="36255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861274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326</Words>
  <Application>Microsoft Office PowerPoint</Application>
  <PresentationFormat>Произвольный</PresentationFormat>
  <Paragraphs>43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КАК ПРЕДСТАВИТЬ  ПРОЕКТ</vt:lpstr>
      <vt:lpstr>РЕГЛАМЕНТ ВЫСТУПЛЕНИЯ</vt:lpstr>
      <vt:lpstr> Примерный план выступления</vt:lpstr>
      <vt:lpstr>ПОДГОТОВКА К ВЫСТУПЛЕНИЮ</vt:lpstr>
      <vt:lpstr>Упражнения для дикции.  Чтение скороговорок.</vt:lpstr>
      <vt:lpstr>ОФОРМЛЕНИЕ ПРЕЗЕНТАЦИИ</vt:lpstr>
      <vt:lpstr>СОДЕРЖАНИЕ ПРЕЗЕНТАЦИИ</vt:lpstr>
      <vt:lpstr>ПРОДУКТ ПРОЕКТНОЙ ДЕЯТЕЛЬНОСТИ</vt:lpstr>
      <vt:lpstr>ОТВЕТЫ НА ВОПРОСЫ</vt:lpstr>
      <vt:lpstr>Рекомендации при защите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 Obstinate</dc:creator>
  <cp:lastModifiedBy>USER</cp:lastModifiedBy>
  <cp:revision>27</cp:revision>
  <dcterms:created xsi:type="dcterms:W3CDTF">2021-12-09T11:10:51Z</dcterms:created>
  <dcterms:modified xsi:type="dcterms:W3CDTF">2023-06-13T11:43:16Z</dcterms:modified>
</cp:coreProperties>
</file>