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65" r:id="rId5"/>
    <p:sldId id="266" r:id="rId6"/>
    <p:sldId id="259" r:id="rId7"/>
    <p:sldId id="260" r:id="rId8"/>
    <p:sldId id="268" r:id="rId9"/>
    <p:sldId id="261" r:id="rId10"/>
    <p:sldId id="269" r:id="rId11"/>
    <p:sldId id="262" r:id="rId12"/>
    <p:sldId id="270" r:id="rId13"/>
    <p:sldId id="263" r:id="rId14"/>
    <p:sldId id="264" r:id="rId15"/>
    <p:sldId id="271" r:id="rId16"/>
    <p:sldId id="272"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5" d="100"/>
          <a:sy n="105" d="100"/>
        </p:scale>
        <p:origin x="-138"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13.06.2023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18974288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13.06.2023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135415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13.06.2023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10486588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13.06.2023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11701851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13.06.2023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5265149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13.06.2023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467821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13.06.2023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4421087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13.06.2023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5552954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13.06.2023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4958471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13.06.2023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0891812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13.06.2023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6099307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13.06.2023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extLst>
      <p:ext uri="{BB962C8B-B14F-4D97-AF65-F5344CB8AC3E}">
        <p14:creationId xmlns:p14="http://schemas.microsoft.com/office/powerpoint/2010/main" val="364513188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a:bodyPr>
          <a:lstStyle/>
          <a:p>
            <a:r>
              <a:rPr lang="ru-RU" dirty="0" smtClean="0"/>
              <a:t>Двадцать седьмое февраля</a:t>
            </a:r>
            <a:br>
              <a:rPr lang="ru-RU" dirty="0" smtClean="0"/>
            </a:br>
            <a:r>
              <a:rPr lang="ru-RU" dirty="0" smtClean="0"/>
              <a:t>Классная работа</a:t>
            </a:r>
            <a:endParaRPr lang="ru-RU" dirty="0"/>
          </a:p>
        </p:txBody>
      </p:sp>
      <p:sp>
        <p:nvSpPr>
          <p:cNvPr id="3" name="Подзаголовок 2"/>
          <p:cNvSpPr>
            <a:spLocks noGrp="1"/>
          </p:cNvSpPr>
          <p:nvPr>
            <p:ph type="subTitle" idx="1"/>
          </p:nvPr>
        </p:nvSpPr>
        <p:spPr/>
        <p:txBody>
          <a:bodyPr>
            <a:normAutofit/>
          </a:bodyPr>
          <a:lstStyle/>
          <a:p>
            <a:r>
              <a:rPr lang="ru-RU" sz="4800" dirty="0" smtClean="0">
                <a:solidFill>
                  <a:srgbClr val="FF0000"/>
                </a:solidFill>
              </a:rPr>
              <a:t>Работа с </a:t>
            </a:r>
            <a:r>
              <a:rPr lang="ru-RU" sz="4800" dirty="0" smtClean="0">
                <a:solidFill>
                  <a:srgbClr val="FF0000"/>
                </a:solidFill>
              </a:rPr>
              <a:t>текстом</a:t>
            </a:r>
            <a:endParaRPr lang="ru-RU" sz="4800" dirty="0">
              <a:solidFill>
                <a:srgbClr val="FF0000"/>
              </a:solidFill>
            </a:endParaRPr>
          </a:p>
        </p:txBody>
      </p:sp>
    </p:spTree>
    <p:extLst>
      <p:ext uri="{BB962C8B-B14F-4D97-AF65-F5344CB8AC3E}">
        <p14:creationId xmlns:p14="http://schemas.microsoft.com/office/powerpoint/2010/main" val="34399334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Модель ответа</a:t>
            </a:r>
            <a:endParaRPr lang="ru-RU" dirty="0"/>
          </a:p>
        </p:txBody>
      </p:sp>
      <p:sp>
        <p:nvSpPr>
          <p:cNvPr id="3" name="Объект 2"/>
          <p:cNvSpPr>
            <a:spLocks noGrp="1"/>
          </p:cNvSpPr>
          <p:nvPr>
            <p:ph idx="1"/>
          </p:nvPr>
        </p:nvSpPr>
        <p:spPr/>
        <p:txBody>
          <a:bodyPr>
            <a:normAutofit fontScale="92500" lnSpcReduction="10000"/>
          </a:bodyPr>
          <a:lstStyle/>
          <a:p>
            <a:r>
              <a:rPr lang="ru-RU" dirty="0"/>
              <a:t>Правильный ответ должен содержать следующие элементы: </a:t>
            </a:r>
            <a:endParaRPr lang="ru-RU" dirty="0" smtClean="0"/>
          </a:p>
          <a:p>
            <a:r>
              <a:rPr lang="ru-RU" dirty="0" smtClean="0"/>
              <a:t>1</a:t>
            </a:r>
            <a:r>
              <a:rPr lang="ru-RU" dirty="0"/>
              <a:t>) распознавание предложения и расстановка знаков препинания: </a:t>
            </a:r>
            <a:r>
              <a:rPr lang="ru-RU" b="1" dirty="0">
                <a:solidFill>
                  <a:schemeClr val="tx2"/>
                </a:solidFill>
              </a:rPr>
              <a:t>Давайте, мальчики, сыграем в футбол после уроков; </a:t>
            </a:r>
            <a:endParaRPr lang="ru-RU" b="1" dirty="0" smtClean="0">
              <a:solidFill>
                <a:schemeClr val="tx2"/>
              </a:solidFill>
            </a:endParaRPr>
          </a:p>
          <a:p>
            <a:r>
              <a:rPr lang="ru-RU" dirty="0" smtClean="0"/>
              <a:t>2</a:t>
            </a:r>
            <a:r>
              <a:rPr lang="ru-RU" dirty="0"/>
              <a:t>) объяснение основания выбора предложения: </a:t>
            </a:r>
            <a:r>
              <a:rPr lang="ru-RU" dirty="0">
                <a:solidFill>
                  <a:srgbClr val="FF0000"/>
                </a:solidFill>
              </a:rPr>
              <a:t>это предложение с обращением</a:t>
            </a:r>
            <a:r>
              <a:rPr lang="ru-RU" dirty="0"/>
              <a:t>. ИЛИ Обращение. ИЛИ Обращение внутри предложения. Объяснение выбора может быть сформулировано иначе </a:t>
            </a:r>
          </a:p>
        </p:txBody>
      </p:sp>
    </p:spTree>
    <p:extLst>
      <p:ext uri="{BB962C8B-B14F-4D97-AF65-F5344CB8AC3E}">
        <p14:creationId xmlns:p14="http://schemas.microsoft.com/office/powerpoint/2010/main" val="42081822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44624"/>
            <a:ext cx="8784976" cy="2016224"/>
          </a:xfrm>
        </p:spPr>
        <p:txBody>
          <a:bodyPr>
            <a:noAutofit/>
          </a:bodyPr>
          <a:lstStyle/>
          <a:p>
            <a:r>
              <a:rPr lang="ru-RU" sz="2800" dirty="0" smtClean="0"/>
              <a:t/>
            </a:r>
            <a:br>
              <a:rPr lang="ru-RU" sz="2800" dirty="0" smtClean="0"/>
            </a:br>
            <a:r>
              <a:rPr lang="ru-RU" sz="2800" dirty="0" smtClean="0"/>
              <a:t>Задание </a:t>
            </a:r>
            <a:r>
              <a:rPr lang="ru-RU" sz="2800" dirty="0"/>
              <a:t>5 .</a:t>
            </a:r>
            <a:r>
              <a:rPr lang="ru-RU" sz="2800" dirty="0">
                <a:solidFill>
                  <a:srgbClr val="FF0000"/>
                </a:solidFill>
              </a:rPr>
              <a:t>Выпишите предложение</a:t>
            </a:r>
            <a:r>
              <a:rPr lang="ru-RU" sz="2800" dirty="0"/>
              <a:t>, в котором необходимо поставить запятую. (Знаки препинания внутри предложений не расставлены.) </a:t>
            </a:r>
            <a:r>
              <a:rPr lang="ru-RU" sz="2800" b="1" dirty="0">
                <a:solidFill>
                  <a:srgbClr val="FF0000"/>
                </a:solidFill>
              </a:rPr>
              <a:t>Напишите, на каком основании Вы сделали свой выбор.</a:t>
            </a:r>
            <a:br>
              <a:rPr lang="ru-RU" sz="2800" b="1" dirty="0">
                <a:solidFill>
                  <a:srgbClr val="FF0000"/>
                </a:solidFill>
              </a:rPr>
            </a:br>
            <a:endParaRPr lang="ru-RU" sz="2800" b="1" dirty="0">
              <a:solidFill>
                <a:srgbClr val="FF0000"/>
              </a:solidFill>
            </a:endParaRPr>
          </a:p>
        </p:txBody>
      </p:sp>
      <p:sp>
        <p:nvSpPr>
          <p:cNvPr id="3" name="Объект 2"/>
          <p:cNvSpPr>
            <a:spLocks noGrp="1"/>
          </p:cNvSpPr>
          <p:nvPr>
            <p:ph idx="1"/>
          </p:nvPr>
        </p:nvSpPr>
        <p:spPr>
          <a:xfrm>
            <a:off x="107504" y="2060848"/>
            <a:ext cx="9036496" cy="4797152"/>
          </a:xfrm>
        </p:spPr>
        <p:txBody>
          <a:bodyPr>
            <a:normAutofit/>
          </a:bodyPr>
          <a:lstStyle/>
          <a:p>
            <a:r>
              <a:rPr lang="ru-RU" dirty="0" smtClean="0"/>
              <a:t>1</a:t>
            </a:r>
            <a:r>
              <a:rPr lang="ru-RU" dirty="0"/>
              <a:t>) Вот уже появились душистые кисти на черёмухе и пышные гроздья на сирени. </a:t>
            </a:r>
          </a:p>
          <a:p>
            <a:r>
              <a:rPr lang="ru-RU" dirty="0"/>
              <a:t>2) У оврага цветёт земляника и в лесу распускаются ландыши.</a:t>
            </a:r>
          </a:p>
          <a:p>
            <a:r>
              <a:rPr lang="ru-RU" dirty="0"/>
              <a:t> 3) С раннего утра и до позднего вечера не умолкают птицы. </a:t>
            </a:r>
          </a:p>
          <a:p>
            <a:r>
              <a:rPr lang="ru-RU" dirty="0"/>
              <a:t>4) Огромная туча надвигается на деревню и несёт по небу тёмные облака.</a:t>
            </a:r>
          </a:p>
          <a:p>
            <a:endParaRPr lang="ru-RU" dirty="0"/>
          </a:p>
        </p:txBody>
      </p:sp>
    </p:spTree>
    <p:extLst>
      <p:ext uri="{BB962C8B-B14F-4D97-AF65-F5344CB8AC3E}">
        <p14:creationId xmlns:p14="http://schemas.microsoft.com/office/powerpoint/2010/main" val="6767912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Модель ответа</a:t>
            </a:r>
            <a:endParaRPr lang="ru-RU" dirty="0"/>
          </a:p>
        </p:txBody>
      </p:sp>
      <p:sp>
        <p:nvSpPr>
          <p:cNvPr id="3" name="Объект 2"/>
          <p:cNvSpPr>
            <a:spLocks noGrp="1"/>
          </p:cNvSpPr>
          <p:nvPr>
            <p:ph idx="1"/>
          </p:nvPr>
        </p:nvSpPr>
        <p:spPr/>
        <p:txBody>
          <a:bodyPr>
            <a:normAutofit fontScale="92500" lnSpcReduction="10000"/>
          </a:bodyPr>
          <a:lstStyle/>
          <a:p>
            <a:r>
              <a:rPr lang="ru-RU" dirty="0"/>
              <a:t>Правильный ответ должен содержать следующие элементы: </a:t>
            </a:r>
            <a:endParaRPr lang="ru-RU" dirty="0" smtClean="0"/>
          </a:p>
          <a:p>
            <a:r>
              <a:rPr lang="ru-RU" dirty="0" smtClean="0"/>
              <a:t>1</a:t>
            </a:r>
            <a:r>
              <a:rPr lang="ru-RU" dirty="0"/>
              <a:t>) распознавание предложения и постановка знака препинания: </a:t>
            </a:r>
            <a:r>
              <a:rPr lang="ru-RU" b="1" dirty="0">
                <a:solidFill>
                  <a:schemeClr val="tx2"/>
                </a:solidFill>
              </a:rPr>
              <a:t>У оврага цветёт земляника, и в лесу распускаются ландыши</a:t>
            </a:r>
            <a:r>
              <a:rPr lang="ru-RU" dirty="0"/>
              <a:t>; </a:t>
            </a:r>
            <a:endParaRPr lang="ru-RU" dirty="0" smtClean="0"/>
          </a:p>
          <a:p>
            <a:r>
              <a:rPr lang="ru-RU" dirty="0" smtClean="0"/>
              <a:t>2</a:t>
            </a:r>
            <a:r>
              <a:rPr lang="ru-RU" dirty="0"/>
              <a:t>) объяснение основания выбора предложения, например: </a:t>
            </a:r>
            <a:r>
              <a:rPr lang="ru-RU" dirty="0">
                <a:solidFill>
                  <a:schemeClr val="accent2"/>
                </a:solidFill>
              </a:rPr>
              <a:t>это сложное предложение</a:t>
            </a:r>
            <a:r>
              <a:rPr lang="ru-RU" dirty="0"/>
              <a:t>. ИЛИ В предложении две грамматические основы. Объяснение выбора может быть сформулировано иначе</a:t>
            </a:r>
          </a:p>
        </p:txBody>
      </p:sp>
    </p:spTree>
    <p:extLst>
      <p:ext uri="{BB962C8B-B14F-4D97-AF65-F5344CB8AC3E}">
        <p14:creationId xmlns:p14="http://schemas.microsoft.com/office/powerpoint/2010/main" val="42720774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6632"/>
            <a:ext cx="8229600" cy="432048"/>
          </a:xfrm>
        </p:spPr>
        <p:txBody>
          <a:bodyPr>
            <a:normAutofit fontScale="90000"/>
          </a:bodyPr>
          <a:lstStyle/>
          <a:p>
            <a:r>
              <a:rPr lang="ru-RU" dirty="0" smtClean="0"/>
              <a:t>Текст 2</a:t>
            </a:r>
            <a:endParaRPr lang="ru-RU" dirty="0"/>
          </a:p>
        </p:txBody>
      </p:sp>
      <p:sp>
        <p:nvSpPr>
          <p:cNvPr id="3" name="Объект 2"/>
          <p:cNvSpPr>
            <a:spLocks noGrp="1"/>
          </p:cNvSpPr>
          <p:nvPr>
            <p:ph idx="1"/>
          </p:nvPr>
        </p:nvSpPr>
        <p:spPr>
          <a:xfrm>
            <a:off x="0" y="836712"/>
            <a:ext cx="8964488" cy="6021288"/>
          </a:xfrm>
        </p:spPr>
        <p:txBody>
          <a:bodyPr>
            <a:normAutofit fontScale="70000" lnSpcReduction="20000"/>
          </a:bodyPr>
          <a:lstStyle/>
          <a:p>
            <a:r>
              <a:rPr lang="ru-RU" dirty="0"/>
              <a:t>(1)Три дня пути вдоль берегов Африки на остров </a:t>
            </a:r>
            <a:r>
              <a:rPr lang="ru-RU" dirty="0" err="1"/>
              <a:t>Сокотра</a:t>
            </a:r>
            <a:r>
              <a:rPr lang="ru-RU" dirty="0"/>
              <a:t> всё шло отлично. (2)Попутный ветер надувал паруса, блестела рябь океана, да кое-где вздымались фонтаны китов. (3)Вдруг ветер резко повернул на юг, небо заволокло тучами, волны побелели, а через два часа началась настоящая буря. (4)Паруса давно убрали, и корабль с одними мачтами понесло на юг. (5)Лишь на четвёртый день ветер стих. (6)Капитан вышел на палубу, поднял глаза и не узнал неба: только маленькая звёздочка в созвездии Большой Медведицы стояла совсем низко. (7)«Несло нас на юг, – стал рассуждать капитан, – та звёздочка спустилась к самому горизонту. Теперь на север идём. Интересно, поднимется ли она?» (8)Приказав разбудить себя перед рассветом, капитан погасил светильник и заснул. (9)Когда его разбудили, он первым делом глянул на север: та звезда, которую мы теперь называем Полярной, стояла всё ещё низко, но она заметно поднялась. (10)И капитан повёл корабль на север до тех пор, пока Полярная звезда не поднялась на привычную для глаз высоту. (11)И тогда он приказал поворачивать на запад и во все глаза смотреть вперёд… (12)На четвёртый день раздался долгожданный возглас: «Земля!» (13)А ещё час спустя матросы стояли на берегу. (14)Полярная звезда помогла мореходам найти путь в океане! (По А. Некрасову) </a:t>
            </a:r>
          </a:p>
          <a:p>
            <a:endParaRPr lang="ru-RU" dirty="0"/>
          </a:p>
        </p:txBody>
      </p:sp>
    </p:spTree>
    <p:extLst>
      <p:ext uri="{BB962C8B-B14F-4D97-AF65-F5344CB8AC3E}">
        <p14:creationId xmlns:p14="http://schemas.microsoft.com/office/powerpoint/2010/main" val="37458493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Задание к тексту</a:t>
            </a:r>
            <a:endParaRPr lang="ru-RU" dirty="0"/>
          </a:p>
        </p:txBody>
      </p:sp>
      <p:sp>
        <p:nvSpPr>
          <p:cNvPr id="3" name="Объект 2"/>
          <p:cNvSpPr>
            <a:spLocks noGrp="1"/>
          </p:cNvSpPr>
          <p:nvPr>
            <p:ph idx="1"/>
          </p:nvPr>
        </p:nvSpPr>
        <p:spPr/>
        <p:txBody>
          <a:bodyPr>
            <a:normAutofit fontScale="85000" lnSpcReduction="10000"/>
          </a:bodyPr>
          <a:lstStyle/>
          <a:p>
            <a:r>
              <a:rPr lang="ru-RU" b="1" dirty="0"/>
              <a:t>Определите и запишите основную мысль текста.</a:t>
            </a:r>
            <a:endParaRPr lang="ru-RU" dirty="0"/>
          </a:p>
          <a:p>
            <a:r>
              <a:rPr lang="ru-RU" b="1" dirty="0"/>
              <a:t>Какой факт, по мнению автора текста, свидетельствует о том, что корабль взял курс на север? Запишите ответ.</a:t>
            </a:r>
            <a:endParaRPr lang="ru-RU" dirty="0"/>
          </a:p>
          <a:p>
            <a:r>
              <a:rPr lang="ru-RU" b="1" dirty="0"/>
              <a:t>Определите, какой тип речи представлен в предложениях 8–11 текста. Запишите ответ</a:t>
            </a:r>
            <a:endParaRPr lang="ru-RU" dirty="0"/>
          </a:p>
          <a:p>
            <a:r>
              <a:rPr lang="ru-RU" b="1" dirty="0"/>
              <a:t>В предложениях 1–3 найдите слово со значением «сильный ветер большой разрушительной силы». Выпишите это слово.</a:t>
            </a:r>
            <a:endParaRPr lang="ru-RU" dirty="0"/>
          </a:p>
          <a:p>
            <a:r>
              <a:rPr lang="ru-RU" b="1" dirty="0"/>
              <a:t>В предложениях 5–7 найдите антоним к слову «высоко» и выпишите его.</a:t>
            </a:r>
            <a:endParaRPr lang="ru-RU" dirty="0"/>
          </a:p>
          <a:p>
            <a:endParaRPr lang="ru-RU" dirty="0"/>
          </a:p>
        </p:txBody>
      </p:sp>
    </p:spTree>
    <p:extLst>
      <p:ext uri="{BB962C8B-B14F-4D97-AF65-F5344CB8AC3E}">
        <p14:creationId xmlns:p14="http://schemas.microsoft.com/office/powerpoint/2010/main" val="2519252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6632"/>
            <a:ext cx="8229600" cy="432048"/>
          </a:xfrm>
        </p:spPr>
        <p:txBody>
          <a:bodyPr>
            <a:normAutofit fontScale="90000"/>
          </a:bodyPr>
          <a:lstStyle/>
          <a:p>
            <a:r>
              <a:rPr lang="ru-RU" dirty="0" smtClean="0"/>
              <a:t>Модель ответа</a:t>
            </a:r>
            <a:endParaRPr lang="ru-RU" dirty="0"/>
          </a:p>
        </p:txBody>
      </p:sp>
      <p:sp>
        <p:nvSpPr>
          <p:cNvPr id="3" name="Объект 2"/>
          <p:cNvSpPr>
            <a:spLocks noGrp="1"/>
          </p:cNvSpPr>
          <p:nvPr>
            <p:ph idx="1"/>
          </p:nvPr>
        </p:nvSpPr>
        <p:spPr>
          <a:xfrm>
            <a:off x="107504" y="908720"/>
            <a:ext cx="8928992" cy="5217443"/>
          </a:xfrm>
        </p:spPr>
        <p:txBody>
          <a:bodyPr/>
          <a:lstStyle/>
          <a:p>
            <a:r>
              <a:rPr lang="ru-RU" dirty="0">
                <a:solidFill>
                  <a:schemeClr val="accent2"/>
                </a:solidFill>
              </a:rPr>
              <a:t>Основная мысль текста</a:t>
            </a:r>
            <a:r>
              <a:rPr lang="ru-RU" dirty="0"/>
              <a:t>: Полярная звезда помогла мореходам найти путь в океане</a:t>
            </a:r>
            <a:r>
              <a:rPr lang="ru-RU" dirty="0" smtClean="0"/>
              <a:t>.</a:t>
            </a:r>
          </a:p>
          <a:p>
            <a:r>
              <a:rPr lang="ru-RU" dirty="0">
                <a:solidFill>
                  <a:schemeClr val="accent2"/>
                </a:solidFill>
              </a:rPr>
              <a:t>Ответ может быть сформулирован так</a:t>
            </a:r>
            <a:r>
              <a:rPr lang="ru-RU" dirty="0"/>
              <a:t>: Та звезда, которую мы называем Полярной, стояла всё ещё низко, но она заметно поднялась </a:t>
            </a:r>
            <a:r>
              <a:rPr lang="ru-RU" dirty="0" smtClean="0"/>
              <a:t>.</a:t>
            </a:r>
          </a:p>
          <a:p>
            <a:r>
              <a:rPr lang="ru-RU" dirty="0"/>
              <a:t>10 повествование </a:t>
            </a:r>
            <a:endParaRPr lang="ru-RU" dirty="0" smtClean="0"/>
          </a:p>
          <a:p>
            <a:r>
              <a:rPr lang="ru-RU" dirty="0" smtClean="0"/>
              <a:t>11 </a:t>
            </a:r>
            <a:r>
              <a:rPr lang="ru-RU" dirty="0"/>
              <a:t>буря </a:t>
            </a:r>
            <a:endParaRPr lang="ru-RU" dirty="0" smtClean="0"/>
          </a:p>
          <a:p>
            <a:r>
              <a:rPr lang="ru-RU" dirty="0" smtClean="0"/>
              <a:t>12 </a:t>
            </a:r>
            <a:r>
              <a:rPr lang="ru-RU" dirty="0"/>
              <a:t>низко</a:t>
            </a:r>
          </a:p>
        </p:txBody>
      </p:sp>
    </p:spTree>
    <p:extLst>
      <p:ext uri="{BB962C8B-B14F-4D97-AF65-F5344CB8AC3E}">
        <p14:creationId xmlns:p14="http://schemas.microsoft.com/office/powerpoint/2010/main" val="23911126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90066"/>
          </a:xfrm>
        </p:spPr>
        <p:txBody>
          <a:bodyPr>
            <a:normAutofit fontScale="90000"/>
          </a:bodyPr>
          <a:lstStyle/>
          <a:p>
            <a:r>
              <a:rPr lang="ru-RU" dirty="0" smtClean="0"/>
              <a:t>Домашнее задание</a:t>
            </a:r>
            <a:endParaRPr lang="ru-RU" dirty="0"/>
          </a:p>
        </p:txBody>
      </p:sp>
      <p:sp>
        <p:nvSpPr>
          <p:cNvPr id="3" name="Объект 2"/>
          <p:cNvSpPr>
            <a:spLocks noGrp="1"/>
          </p:cNvSpPr>
          <p:nvPr>
            <p:ph idx="1"/>
          </p:nvPr>
        </p:nvSpPr>
        <p:spPr>
          <a:xfrm>
            <a:off x="107504" y="764704"/>
            <a:ext cx="8856984" cy="5976664"/>
          </a:xfrm>
        </p:spPr>
        <p:txBody>
          <a:bodyPr>
            <a:normAutofit fontScale="92500" lnSpcReduction="20000"/>
          </a:bodyPr>
          <a:lstStyle/>
          <a:p>
            <a:r>
              <a:rPr lang="ru-RU" dirty="0"/>
              <a:t>Раннее </a:t>
            </a:r>
            <a:r>
              <a:rPr lang="ru-RU" dirty="0" err="1"/>
              <a:t>июл</a:t>
            </a:r>
            <a:r>
              <a:rPr lang="ru-RU" dirty="0"/>
              <a:t>..</a:t>
            </a:r>
            <a:r>
              <a:rPr lang="ru-RU" dirty="0" err="1"/>
              <a:t>ское</a:t>
            </a:r>
            <a:r>
              <a:rPr lang="ru-RU" dirty="0"/>
              <a:t> утро. </a:t>
            </a:r>
            <a:r>
              <a:rPr lang="ru-RU" dirty="0" err="1"/>
              <a:t>Скво</a:t>
            </a:r>
            <a:r>
              <a:rPr lang="ru-RU" dirty="0"/>
              <a:t>(з/с)ь зелёную листву </a:t>
            </a:r>
            <a:r>
              <a:rPr lang="ru-RU" dirty="0" err="1"/>
              <a:t>дерев..ев</a:t>
            </a:r>
            <a:r>
              <a:rPr lang="ru-RU" dirty="0"/>
              <a:t> проб..</a:t>
            </a:r>
            <a:r>
              <a:rPr lang="ru-RU" dirty="0" err="1"/>
              <a:t>рает</a:t>
            </a:r>
            <a:r>
              <a:rPr lang="ru-RU" dirty="0"/>
              <a:t>..</a:t>
            </a:r>
            <a:r>
              <a:rPr lang="ru-RU" dirty="0" err="1"/>
              <a:t>ся</a:t>
            </a:r>
            <a:r>
              <a:rPr lang="ru-RU" dirty="0"/>
              <a:t> первый луч.. солнца. В ни(з/с)ких м..</a:t>
            </a:r>
            <a:r>
              <a:rPr lang="ru-RU" dirty="0" err="1"/>
              <a:t>стах</a:t>
            </a:r>
            <a:r>
              <a:rPr lang="ru-RU" dirty="0"/>
              <a:t> ещё стоит </a:t>
            </a:r>
            <a:r>
              <a:rPr lang="ru-RU" dirty="0" err="1"/>
              <a:t>ноч</a:t>
            </a:r>
            <a:r>
              <a:rPr lang="ru-RU" dirty="0"/>
              <a:t>..</a:t>
            </a:r>
            <a:r>
              <a:rPr lang="ru-RU" dirty="0" err="1"/>
              <a:t>ная</a:t>
            </a:r>
            <a:r>
              <a:rPr lang="ru-RU" dirty="0"/>
              <a:t> сырость а над рекой </a:t>
            </a:r>
            <a:r>
              <a:rPr lang="ru-RU" dirty="0" err="1"/>
              <a:t>расст</a:t>
            </a:r>
            <a:r>
              <a:rPr lang="ru-RU" dirty="0"/>
              <a:t>..ла..</a:t>
            </a:r>
            <a:r>
              <a:rPr lang="ru-RU" dirty="0" err="1"/>
              <a:t>тся</a:t>
            </a:r>
            <a:r>
              <a:rPr lang="ru-RU" dirty="0"/>
              <a:t> туман. Зелёная трава покрыта каплями ж..</a:t>
            </a:r>
            <a:r>
              <a:rPr lang="ru-RU" dirty="0" err="1"/>
              <a:t>мчужной</a:t>
            </a:r>
            <a:r>
              <a:rPr lang="ru-RU" dirty="0"/>
              <a:t> р..</a:t>
            </a:r>
            <a:r>
              <a:rPr lang="ru-RU" dirty="0" err="1"/>
              <a:t>сы</a:t>
            </a:r>
            <a:r>
              <a:rPr lang="ru-RU" dirty="0"/>
              <a:t>. Из </a:t>
            </a:r>
            <a:r>
              <a:rPr lang="ru-RU" dirty="0" err="1"/>
              <a:t>деревн</a:t>
            </a:r>
            <a:r>
              <a:rPr lang="ru-RU" dirty="0"/>
              <a:t>.. донос..т..</a:t>
            </a:r>
            <a:r>
              <a:rPr lang="ru-RU" dirty="0" err="1"/>
              <a:t>ся</a:t>
            </a:r>
            <a:r>
              <a:rPr lang="ru-RU" dirty="0"/>
              <a:t> голоса. Как хорошо и </a:t>
            </a:r>
            <a:r>
              <a:rPr lang="ru-RU" dirty="0" err="1"/>
              <a:t>ле</a:t>
            </a:r>
            <a:r>
              <a:rPr lang="ru-RU" dirty="0"/>
              <a:t>..ко </a:t>
            </a:r>
            <a:r>
              <a:rPr lang="ru-RU" dirty="0" err="1"/>
              <a:t>дыш</a:t>
            </a:r>
            <a:r>
              <a:rPr lang="ru-RU" dirty="0"/>
              <a:t>..</a:t>
            </a:r>
            <a:r>
              <a:rPr lang="ru-RU" dirty="0" err="1"/>
              <a:t>тся</a:t>
            </a:r>
            <a:r>
              <a:rPr lang="ru-RU" dirty="0"/>
              <a:t> Со..</a:t>
            </a:r>
            <a:r>
              <a:rPr lang="ru-RU" dirty="0" err="1"/>
              <a:t>нце</a:t>
            </a:r>
            <a:r>
              <a:rPr lang="ru-RU" dirty="0"/>
              <a:t> поднимает..</a:t>
            </a:r>
            <a:r>
              <a:rPr lang="ru-RU" dirty="0" err="1"/>
              <a:t>ся</a:t>
            </a:r>
            <a:r>
              <a:rPr lang="ru-RU" dirty="0"/>
              <a:t> выше. Что это? </a:t>
            </a:r>
            <a:r>
              <a:rPr lang="ru-RU" dirty="0" err="1">
                <a:solidFill>
                  <a:schemeClr val="accent1"/>
                </a:solidFill>
              </a:rPr>
              <a:t>Корич</a:t>
            </a:r>
            <a:r>
              <a:rPr lang="ru-RU" dirty="0">
                <a:solidFill>
                  <a:schemeClr val="accent1"/>
                </a:solidFill>
              </a:rPr>
              <a:t>..</a:t>
            </a:r>
            <a:r>
              <a:rPr lang="ru-RU" dirty="0" err="1">
                <a:solidFill>
                  <a:schemeClr val="accent1"/>
                </a:solidFill>
              </a:rPr>
              <a:t>невая</a:t>
            </a:r>
            <a:r>
              <a:rPr lang="ru-RU" dirty="0">
                <a:solidFill>
                  <a:schemeClr val="accent1"/>
                </a:solidFill>
              </a:rPr>
              <a:t> </a:t>
            </a:r>
            <a:r>
              <a:rPr lang="ru-RU" dirty="0" err="1">
                <a:solidFill>
                  <a:schemeClr val="accent1"/>
                </a:solidFill>
              </a:rPr>
              <a:t>бабоч</a:t>
            </a:r>
            <a:r>
              <a:rPr lang="ru-RU" dirty="0">
                <a:solidFill>
                  <a:schemeClr val="accent1"/>
                </a:solidFill>
              </a:rPr>
              <a:t>..ка с..</a:t>
            </a:r>
            <a:r>
              <a:rPr lang="ru-RU" dirty="0" err="1">
                <a:solidFill>
                  <a:schemeClr val="accent1"/>
                </a:solidFill>
              </a:rPr>
              <a:t>дит</a:t>
            </a:r>
            <a:r>
              <a:rPr lang="ru-RU" dirty="0">
                <a:solidFill>
                  <a:schemeClr val="accent1"/>
                </a:solidFill>
              </a:rPr>
              <a:t> на цветке и </a:t>
            </a:r>
            <a:r>
              <a:rPr lang="ru-RU" dirty="0" err="1">
                <a:solidFill>
                  <a:schemeClr val="accent2"/>
                </a:solidFill>
              </a:rPr>
              <a:t>ра</a:t>
            </a:r>
            <a:r>
              <a:rPr lang="ru-RU" dirty="0">
                <a:solidFill>
                  <a:schemeClr val="accent2"/>
                </a:solidFill>
              </a:rPr>
              <a:t>(з/с)</a:t>
            </a:r>
            <a:r>
              <a:rPr lang="ru-RU" dirty="0" err="1">
                <a:solidFill>
                  <a:schemeClr val="accent2"/>
                </a:solidFill>
              </a:rPr>
              <a:t>пуска..т</a:t>
            </a:r>
            <a:r>
              <a:rPr lang="ru-RU" dirty="0">
                <a:solidFill>
                  <a:schemeClr val="accent2"/>
                </a:solidFill>
              </a:rPr>
              <a:t> (2) </a:t>
            </a:r>
            <a:r>
              <a:rPr lang="ru-RU" dirty="0">
                <a:solidFill>
                  <a:schemeClr val="accent1"/>
                </a:solidFill>
              </a:rPr>
              <a:t>крылышки. (4) </a:t>
            </a:r>
            <a:r>
              <a:rPr lang="ru-RU" dirty="0"/>
              <a:t>Земляные </a:t>
            </a:r>
            <a:r>
              <a:rPr lang="ru-RU" dirty="0" err="1">
                <a:solidFill>
                  <a:schemeClr val="accent2"/>
                </a:solidFill>
              </a:rPr>
              <a:t>пч</a:t>
            </a:r>
            <a:r>
              <a:rPr lang="ru-RU" dirty="0">
                <a:solidFill>
                  <a:schemeClr val="accent2"/>
                </a:solidFill>
              </a:rPr>
              <a:t>..</a:t>
            </a:r>
            <a:r>
              <a:rPr lang="ru-RU" dirty="0" err="1">
                <a:solidFill>
                  <a:schemeClr val="accent2"/>
                </a:solidFill>
              </a:rPr>
              <a:t>лы</a:t>
            </a:r>
            <a:r>
              <a:rPr lang="ru-RU" dirty="0">
                <a:solidFill>
                  <a:schemeClr val="accent2"/>
                </a:solidFill>
              </a:rPr>
              <a:t>(1) </a:t>
            </a:r>
            <a:r>
              <a:rPr lang="ru-RU" dirty="0"/>
              <a:t>с </a:t>
            </a:r>
            <a:r>
              <a:rPr lang="ru-RU" dirty="0" err="1"/>
              <a:t>пуш</a:t>
            </a:r>
            <a:r>
              <a:rPr lang="ru-RU" dirty="0"/>
              <a:t>..</a:t>
            </a:r>
            <a:r>
              <a:rPr lang="ru-RU" dirty="0" err="1"/>
              <a:t>стыми</a:t>
            </a:r>
            <a:r>
              <a:rPr lang="ru-RU" dirty="0"/>
              <a:t> п..</a:t>
            </a:r>
            <a:r>
              <a:rPr lang="ru-RU" dirty="0" err="1"/>
              <a:t>лосками</a:t>
            </a:r>
            <a:r>
              <a:rPr lang="ru-RU" dirty="0"/>
              <a:t> на </a:t>
            </a:r>
            <a:r>
              <a:rPr lang="ru-RU" dirty="0" err="1"/>
              <a:t>брюшк</a:t>
            </a:r>
            <a:r>
              <a:rPr lang="ru-RU" dirty="0"/>
              <a:t>.. снуют с цветка на цветок. В..</a:t>
            </a:r>
            <a:r>
              <a:rPr lang="ru-RU" dirty="0" err="1"/>
              <a:t>твистая</a:t>
            </a:r>
            <a:r>
              <a:rPr lang="ru-RU" dirty="0"/>
              <a:t> </a:t>
            </a:r>
            <a:r>
              <a:rPr lang="ru-RU" dirty="0" err="1"/>
              <a:t>акац</a:t>
            </a:r>
            <a:r>
              <a:rPr lang="ru-RU" dirty="0"/>
              <a:t>..я </a:t>
            </a:r>
            <a:r>
              <a:rPr lang="ru-RU" dirty="0" err="1"/>
              <a:t>ра</a:t>
            </a:r>
            <a:r>
              <a:rPr lang="ru-RU" dirty="0"/>
              <a:t>(з/с)</a:t>
            </a:r>
            <a:r>
              <a:rPr lang="ru-RU" dirty="0" err="1"/>
              <a:t>збрасыва</a:t>
            </a:r>
            <a:r>
              <a:rPr lang="ru-RU" dirty="0"/>
              <a:t>..т тени </a:t>
            </a:r>
            <a:r>
              <a:rPr lang="ru-RU" dirty="0" err="1"/>
              <a:t>вокру</a:t>
            </a:r>
            <a:r>
              <a:rPr lang="ru-RU" dirty="0"/>
              <a:t>(г/к). За лесом открывает..</a:t>
            </a:r>
            <a:r>
              <a:rPr lang="ru-RU" dirty="0" err="1"/>
              <a:t>ся</a:t>
            </a:r>
            <a:r>
              <a:rPr lang="ru-RU" dirty="0"/>
              <a:t> красивый вид на горы. От них </a:t>
            </a:r>
            <a:r>
              <a:rPr lang="ru-RU" dirty="0" err="1"/>
              <a:t>бе</a:t>
            </a:r>
            <a:r>
              <a:rPr lang="ru-RU" dirty="0"/>
              <a:t>(з/с)порядочно </a:t>
            </a:r>
            <a:r>
              <a:rPr lang="ru-RU" dirty="0" err="1"/>
              <a:t>ра</a:t>
            </a:r>
            <a:r>
              <a:rPr lang="ru-RU" dirty="0"/>
              <a:t>(з/с)бегают..</a:t>
            </a:r>
            <a:r>
              <a:rPr lang="ru-RU" dirty="0" err="1"/>
              <a:t>ся</a:t>
            </a:r>
            <a:r>
              <a:rPr lang="ru-RU" dirty="0"/>
              <a:t> зелёным ковром х..</a:t>
            </a:r>
            <a:r>
              <a:rPr lang="ru-RU" dirty="0" err="1"/>
              <a:t>лмы</a:t>
            </a:r>
            <a:r>
              <a:rPr lang="ru-RU" dirty="0"/>
              <a:t>. Набежал ветер и по небу быстро проплыли </a:t>
            </a:r>
            <a:r>
              <a:rPr lang="ru-RU" dirty="0">
                <a:solidFill>
                  <a:schemeClr val="accent2"/>
                </a:solidFill>
              </a:rPr>
              <a:t>белые(3)</a:t>
            </a:r>
            <a:r>
              <a:rPr lang="ru-RU" dirty="0"/>
              <a:t> </a:t>
            </a:r>
            <a:r>
              <a:rPr lang="ru-RU" dirty="0" err="1"/>
              <a:t>обл</a:t>
            </a:r>
            <a:r>
              <a:rPr lang="ru-RU" dirty="0"/>
              <a:t>..ка. </a:t>
            </a:r>
          </a:p>
        </p:txBody>
      </p:sp>
    </p:spTree>
    <p:extLst>
      <p:ext uri="{BB962C8B-B14F-4D97-AF65-F5344CB8AC3E}">
        <p14:creationId xmlns:p14="http://schemas.microsoft.com/office/powerpoint/2010/main" val="39415204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88640"/>
            <a:ext cx="8229600" cy="576064"/>
          </a:xfrm>
        </p:spPr>
        <p:txBody>
          <a:bodyPr>
            <a:normAutofit/>
          </a:bodyPr>
          <a:lstStyle/>
          <a:p>
            <a:r>
              <a:rPr lang="ru-RU" sz="1400" b="1" dirty="0" smtClean="0">
                <a:solidFill>
                  <a:srgbClr val="FF0000"/>
                </a:solidFill>
              </a:rPr>
              <a:t>Текст </a:t>
            </a:r>
            <a:r>
              <a:rPr lang="ru-RU" sz="1400" b="1" dirty="0" smtClean="0">
                <a:solidFill>
                  <a:srgbClr val="FF0000"/>
                </a:solidFill>
              </a:rPr>
              <a:t>1. Устно вставить пропущенные буквы и знаки препинания. Объяснить.</a:t>
            </a:r>
            <a:endParaRPr lang="ru-RU" sz="1400" b="1" dirty="0">
              <a:solidFill>
                <a:srgbClr val="FF0000"/>
              </a:solidFill>
            </a:endParaRPr>
          </a:p>
        </p:txBody>
      </p:sp>
      <p:sp>
        <p:nvSpPr>
          <p:cNvPr id="3" name="Объект 2"/>
          <p:cNvSpPr>
            <a:spLocks noGrp="1"/>
          </p:cNvSpPr>
          <p:nvPr>
            <p:ph idx="1"/>
          </p:nvPr>
        </p:nvSpPr>
        <p:spPr>
          <a:xfrm>
            <a:off x="107504" y="908720"/>
            <a:ext cx="8856984" cy="5832648"/>
          </a:xfrm>
        </p:spPr>
        <p:txBody>
          <a:bodyPr>
            <a:normAutofit fontScale="92500" lnSpcReduction="20000"/>
          </a:bodyPr>
          <a:lstStyle/>
          <a:p>
            <a:r>
              <a:rPr lang="ru-RU" dirty="0"/>
              <a:t>У дач..</a:t>
            </a:r>
            <a:r>
              <a:rPr lang="ru-RU" dirty="0" err="1"/>
              <a:t>ного</a:t>
            </a:r>
            <a:r>
              <a:rPr lang="ru-RU" dirty="0"/>
              <a:t>(3) крыльца р..</a:t>
            </a:r>
            <a:r>
              <a:rPr lang="ru-RU" dirty="0" err="1"/>
              <a:t>стёт</a:t>
            </a:r>
            <a:r>
              <a:rPr lang="ru-RU" dirty="0"/>
              <a:t> м..л..</a:t>
            </a:r>
            <a:r>
              <a:rPr lang="ru-RU" dirty="0" err="1"/>
              <a:t>денькая</a:t>
            </a:r>
            <a:r>
              <a:rPr lang="ru-RU" dirty="0"/>
              <a:t> б..</a:t>
            </a:r>
            <a:r>
              <a:rPr lang="ru-RU" dirty="0" err="1"/>
              <a:t>рё</a:t>
            </a:r>
            <a:r>
              <a:rPr lang="ru-RU" dirty="0"/>
              <a:t>(з/с)ка. Ствол у неё белый-белый, очень </a:t>
            </a:r>
            <a:r>
              <a:rPr lang="ru-RU" dirty="0" err="1"/>
              <a:t>пр..мой</a:t>
            </a:r>
            <a:r>
              <a:rPr lang="ru-RU" dirty="0"/>
              <a:t>, словно его о(б/п)</a:t>
            </a:r>
            <a:r>
              <a:rPr lang="ru-RU" dirty="0" err="1"/>
              <a:t>тачивали</a:t>
            </a:r>
            <a:r>
              <a:rPr lang="ru-RU" dirty="0"/>
              <a:t> на </a:t>
            </a:r>
            <a:r>
              <a:rPr lang="ru-RU" dirty="0" err="1"/>
              <a:t>токарн</a:t>
            </a:r>
            <a:r>
              <a:rPr lang="ru-RU" dirty="0"/>
              <a:t>..м станке. </a:t>
            </a:r>
            <a:r>
              <a:rPr lang="ru-RU" dirty="0" err="1"/>
              <a:t>Сле</a:t>
            </a:r>
            <a:r>
              <a:rPr lang="ru-RU" dirty="0"/>
              <a:t>(г/х)ка ш..вел..т..</a:t>
            </a:r>
            <a:r>
              <a:rPr lang="ru-RU" dirty="0" err="1"/>
              <a:t>ся</a:t>
            </a:r>
            <a:r>
              <a:rPr lang="ru-RU" dirty="0"/>
              <a:t> и </a:t>
            </a:r>
            <a:r>
              <a:rPr lang="ru-RU" dirty="0" err="1"/>
              <a:t>колыш</a:t>
            </a:r>
            <a:r>
              <a:rPr lang="ru-RU" dirty="0"/>
              <a:t>..т..</a:t>
            </a:r>
            <a:r>
              <a:rPr lang="ru-RU" dirty="0" err="1"/>
              <a:t>ся</a:t>
            </a:r>
            <a:r>
              <a:rPr lang="ru-RU" dirty="0"/>
              <a:t> на </a:t>
            </a:r>
            <a:r>
              <a:rPr lang="ru-RU" dirty="0" err="1"/>
              <a:t>в..тру</a:t>
            </a:r>
            <a:r>
              <a:rPr lang="ru-RU" dirty="0"/>
              <a:t> з..</a:t>
            </a:r>
            <a:r>
              <a:rPr lang="ru-RU" dirty="0" err="1"/>
              <a:t>лёные</a:t>
            </a:r>
            <a:r>
              <a:rPr lang="ru-RU" dirty="0"/>
              <a:t> </a:t>
            </a:r>
            <a:r>
              <a:rPr lang="ru-RU" dirty="0" err="1"/>
              <a:t>листоч</a:t>
            </a:r>
            <a:r>
              <a:rPr lang="ru-RU" dirty="0"/>
              <a:t>..</a:t>
            </a:r>
            <a:r>
              <a:rPr lang="ru-RU" dirty="0" err="1"/>
              <a:t>ки</a:t>
            </a:r>
            <a:r>
              <a:rPr lang="ru-RU" dirty="0"/>
              <a:t>. (4) Стройный ствол б..</a:t>
            </a:r>
            <a:r>
              <a:rPr lang="ru-RU" dirty="0" err="1"/>
              <a:t>рё</a:t>
            </a:r>
            <a:r>
              <a:rPr lang="ru-RU" dirty="0"/>
              <a:t>(з/с)</a:t>
            </a:r>
            <a:r>
              <a:rPr lang="ru-RU" dirty="0" err="1"/>
              <a:t>ки</a:t>
            </a:r>
            <a:r>
              <a:rPr lang="ru-RU" dirty="0"/>
              <a:t> ещё вчера был </a:t>
            </a:r>
            <a:r>
              <a:rPr lang="ru-RU" dirty="0" err="1"/>
              <a:t>гла</a:t>
            </a:r>
            <a:r>
              <a:rPr lang="ru-RU" dirty="0"/>
              <a:t>(д/т)кий а сегодня на нём в..</a:t>
            </a:r>
            <a:r>
              <a:rPr lang="ru-RU" dirty="0" err="1"/>
              <a:t>сят</a:t>
            </a:r>
            <a:r>
              <a:rPr lang="ru-RU" dirty="0"/>
              <a:t>, как космы, белые ч..</a:t>
            </a:r>
            <a:r>
              <a:rPr lang="ru-RU" dirty="0" err="1"/>
              <a:t>шуйки</a:t>
            </a:r>
            <a:r>
              <a:rPr lang="ru-RU" dirty="0"/>
              <a:t> коры. Б..</a:t>
            </a:r>
            <a:r>
              <a:rPr lang="ru-RU" dirty="0" err="1"/>
              <a:t>рё</a:t>
            </a:r>
            <a:r>
              <a:rPr lang="ru-RU" dirty="0"/>
              <a:t>(з/с)ка м..</a:t>
            </a:r>
            <a:r>
              <a:rPr lang="ru-RU" dirty="0" err="1"/>
              <a:t>няет</a:t>
            </a:r>
            <a:r>
              <a:rPr lang="ru-RU" dirty="0"/>
              <a:t> одежду и м..</a:t>
            </a:r>
            <a:r>
              <a:rPr lang="ru-RU" dirty="0" err="1"/>
              <a:t>нять</a:t>
            </a:r>
            <a:r>
              <a:rPr lang="ru-RU" dirty="0"/>
              <a:t> </a:t>
            </a:r>
            <a:r>
              <a:rPr lang="ru-RU" dirty="0" err="1"/>
              <a:t>буд</a:t>
            </a:r>
            <a:r>
              <a:rPr lang="ru-RU" dirty="0"/>
              <a:t>..т всё лето. </a:t>
            </a:r>
            <a:r>
              <a:rPr lang="ru-RU" dirty="0" err="1"/>
              <a:t>Подр</a:t>
            </a:r>
            <a:r>
              <a:rPr lang="ru-RU" dirty="0"/>
              <a:t>..</a:t>
            </a:r>
            <a:r>
              <a:rPr lang="ru-RU" dirty="0" err="1"/>
              <a:t>ста..т</a:t>
            </a:r>
            <a:r>
              <a:rPr lang="ru-RU" dirty="0"/>
              <a:t> (2) она и толще станов..т..</a:t>
            </a:r>
            <a:r>
              <a:rPr lang="ru-RU" dirty="0" err="1"/>
              <a:t>ся</a:t>
            </a:r>
            <a:r>
              <a:rPr lang="ru-RU" dirty="0"/>
              <a:t> ствол, </a:t>
            </a:r>
            <a:r>
              <a:rPr lang="ru-RU" dirty="0" err="1"/>
              <a:t>тес..но</a:t>
            </a:r>
            <a:r>
              <a:rPr lang="ru-RU" dirty="0"/>
              <a:t> ему теперь в </a:t>
            </a:r>
            <a:r>
              <a:rPr lang="ru-RU" dirty="0" err="1"/>
              <a:t>стар..м</a:t>
            </a:r>
            <a:r>
              <a:rPr lang="ru-RU" dirty="0"/>
              <a:t> плат..</a:t>
            </a:r>
            <a:r>
              <a:rPr lang="ru-RU" dirty="0" err="1"/>
              <a:t>ице</a:t>
            </a:r>
            <a:r>
              <a:rPr lang="ru-RU" dirty="0"/>
              <a:t>. Вот и </a:t>
            </a:r>
            <a:r>
              <a:rPr lang="ru-RU" dirty="0" err="1"/>
              <a:t>лопа</a:t>
            </a:r>
            <a:r>
              <a:rPr lang="ru-RU" dirty="0"/>
              <a:t>..т..</a:t>
            </a:r>
            <a:r>
              <a:rPr lang="ru-RU" dirty="0" err="1"/>
              <a:t>ся</a:t>
            </a:r>
            <a:r>
              <a:rPr lang="ru-RU" dirty="0"/>
              <a:t> тонкий б..</a:t>
            </a:r>
            <a:r>
              <a:rPr lang="ru-RU" dirty="0" err="1"/>
              <a:t>лоснежный</a:t>
            </a:r>
            <a:r>
              <a:rPr lang="ru-RU" dirty="0"/>
              <a:t> </a:t>
            </a:r>
            <a:r>
              <a:rPr lang="ru-RU" dirty="0" err="1"/>
              <a:t>п..кров</a:t>
            </a:r>
            <a:r>
              <a:rPr lang="ru-RU" dirty="0"/>
              <a:t>. (1) А под ним новое плат..</a:t>
            </a:r>
            <a:r>
              <a:rPr lang="ru-RU" dirty="0" err="1"/>
              <a:t>ице</a:t>
            </a:r>
            <a:r>
              <a:rPr lang="ru-RU" dirty="0"/>
              <a:t>, ещё </a:t>
            </a:r>
            <a:r>
              <a:rPr lang="ru-RU" dirty="0" err="1"/>
              <a:t>б..лее</a:t>
            </a:r>
            <a:r>
              <a:rPr lang="ru-RU" dirty="0"/>
              <a:t>, лишь м..</a:t>
            </a:r>
            <a:r>
              <a:rPr lang="ru-RU" dirty="0" err="1"/>
              <a:t>стами</a:t>
            </a:r>
            <a:r>
              <a:rPr lang="ru-RU" dirty="0"/>
              <a:t> неб..</a:t>
            </a:r>
            <a:r>
              <a:rPr lang="ru-RU" dirty="0" err="1"/>
              <a:t>льшие</a:t>
            </a:r>
            <a:r>
              <a:rPr lang="ru-RU" dirty="0"/>
              <a:t> </a:t>
            </a:r>
            <a:r>
              <a:rPr lang="ru-RU" dirty="0" err="1"/>
              <a:t>попереч</a:t>
            </a:r>
            <a:r>
              <a:rPr lang="ru-RU" dirty="0"/>
              <a:t>..</a:t>
            </a:r>
            <a:r>
              <a:rPr lang="ru-RU" dirty="0" err="1"/>
              <a:t>ные</a:t>
            </a:r>
            <a:r>
              <a:rPr lang="ru-RU" dirty="0"/>
              <a:t> п..</a:t>
            </a:r>
            <a:r>
              <a:rPr lang="ru-RU" dirty="0" err="1"/>
              <a:t>лоски</a:t>
            </a:r>
            <a:r>
              <a:rPr lang="ru-RU" dirty="0"/>
              <a:t> – для моды, наверное. И какая б..</a:t>
            </a:r>
            <a:r>
              <a:rPr lang="ru-RU" dirty="0" err="1"/>
              <a:t>рё</a:t>
            </a:r>
            <a:r>
              <a:rPr lang="ru-RU" dirty="0"/>
              <a:t>(з/с)ка скромница: только </a:t>
            </a:r>
            <a:r>
              <a:rPr lang="ru-RU" dirty="0" err="1"/>
              <a:t>ноч</a:t>
            </a:r>
            <a:r>
              <a:rPr lang="ru-RU" dirty="0"/>
              <a:t>..ю, когда никто (не)</a:t>
            </a:r>
            <a:r>
              <a:rPr lang="ru-RU" dirty="0" err="1"/>
              <a:t>вид..т</a:t>
            </a:r>
            <a:r>
              <a:rPr lang="ru-RU" dirty="0"/>
              <a:t>, </a:t>
            </a:r>
            <a:r>
              <a:rPr lang="ru-RU" dirty="0" err="1"/>
              <a:t>переод</a:t>
            </a:r>
            <a:r>
              <a:rPr lang="ru-RU" dirty="0"/>
              <a:t>..</a:t>
            </a:r>
            <a:r>
              <a:rPr lang="ru-RU" dirty="0" err="1"/>
              <a:t>ва</a:t>
            </a:r>
            <a:r>
              <a:rPr lang="ru-RU" dirty="0"/>
              <a:t>..т..</a:t>
            </a:r>
            <a:r>
              <a:rPr lang="ru-RU" dirty="0" err="1"/>
              <a:t>ся</a:t>
            </a:r>
            <a:r>
              <a:rPr lang="ru-RU" dirty="0"/>
              <a:t>.</a:t>
            </a:r>
          </a:p>
          <a:p>
            <a:endParaRPr lang="ru-RU" dirty="0"/>
          </a:p>
        </p:txBody>
      </p:sp>
    </p:spTree>
    <p:extLst>
      <p:ext uri="{BB962C8B-B14F-4D97-AF65-F5344CB8AC3E}">
        <p14:creationId xmlns:p14="http://schemas.microsoft.com/office/powerpoint/2010/main" val="10325262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Выполнить разборы</a:t>
            </a:r>
            <a:endParaRPr lang="ru-RU" dirty="0"/>
          </a:p>
        </p:txBody>
      </p:sp>
      <p:sp>
        <p:nvSpPr>
          <p:cNvPr id="3" name="Объект 2"/>
          <p:cNvSpPr>
            <a:spLocks noGrp="1"/>
          </p:cNvSpPr>
          <p:nvPr>
            <p:ph idx="1"/>
          </p:nvPr>
        </p:nvSpPr>
        <p:spPr>
          <a:xfrm>
            <a:off x="107504" y="1340768"/>
            <a:ext cx="8928992" cy="5256584"/>
          </a:xfrm>
        </p:spPr>
        <p:txBody>
          <a:bodyPr/>
          <a:lstStyle/>
          <a:p>
            <a:endParaRPr lang="ru-RU" dirty="0" smtClean="0"/>
          </a:p>
          <a:p>
            <a:r>
              <a:rPr lang="ru-RU" dirty="0" err="1" smtClean="0"/>
              <a:t>П..</a:t>
            </a:r>
            <a:r>
              <a:rPr lang="ru-RU" dirty="0" err="1" smtClean="0"/>
              <a:t>кров</a:t>
            </a:r>
            <a:r>
              <a:rPr lang="ru-RU" dirty="0" smtClean="0"/>
              <a:t> </a:t>
            </a:r>
            <a:r>
              <a:rPr lang="ru-RU" dirty="0"/>
              <a:t>(1</a:t>
            </a:r>
            <a:r>
              <a:rPr lang="ru-RU" dirty="0" smtClean="0"/>
              <a:t>); </a:t>
            </a:r>
            <a:r>
              <a:rPr lang="ru-RU" dirty="0" err="1" smtClean="0"/>
              <a:t>Подр</a:t>
            </a:r>
            <a:r>
              <a:rPr lang="ru-RU" dirty="0"/>
              <a:t>..</a:t>
            </a:r>
            <a:r>
              <a:rPr lang="ru-RU" dirty="0" err="1"/>
              <a:t>ста..т</a:t>
            </a:r>
            <a:r>
              <a:rPr lang="ru-RU" dirty="0"/>
              <a:t> (2) </a:t>
            </a:r>
            <a:r>
              <a:rPr lang="ru-RU" dirty="0" smtClean="0"/>
              <a:t>; У </a:t>
            </a:r>
            <a:r>
              <a:rPr lang="ru-RU" dirty="0"/>
              <a:t>дач..</a:t>
            </a:r>
            <a:r>
              <a:rPr lang="ru-RU" dirty="0" err="1"/>
              <a:t>ного</a:t>
            </a:r>
            <a:r>
              <a:rPr lang="ru-RU" dirty="0"/>
              <a:t>(3</a:t>
            </a:r>
            <a:r>
              <a:rPr lang="ru-RU" dirty="0" smtClean="0"/>
              <a:t>);</a:t>
            </a:r>
          </a:p>
          <a:p>
            <a:r>
              <a:rPr lang="ru-RU" dirty="0" err="1"/>
              <a:t>Сле</a:t>
            </a:r>
            <a:r>
              <a:rPr lang="ru-RU" dirty="0"/>
              <a:t>(г/х)ка ш..вел..т..</a:t>
            </a:r>
            <a:r>
              <a:rPr lang="ru-RU" dirty="0" err="1"/>
              <a:t>ся</a:t>
            </a:r>
            <a:r>
              <a:rPr lang="ru-RU" dirty="0"/>
              <a:t> и </a:t>
            </a:r>
            <a:r>
              <a:rPr lang="ru-RU" dirty="0" err="1"/>
              <a:t>колыш</a:t>
            </a:r>
            <a:r>
              <a:rPr lang="ru-RU" dirty="0"/>
              <a:t>..т..</a:t>
            </a:r>
            <a:r>
              <a:rPr lang="ru-RU" dirty="0" err="1"/>
              <a:t>ся</a:t>
            </a:r>
            <a:r>
              <a:rPr lang="ru-RU" dirty="0"/>
              <a:t> на </a:t>
            </a:r>
            <a:r>
              <a:rPr lang="ru-RU" dirty="0" err="1"/>
              <a:t>в..тру</a:t>
            </a:r>
            <a:r>
              <a:rPr lang="ru-RU" dirty="0"/>
              <a:t> з..</a:t>
            </a:r>
            <a:r>
              <a:rPr lang="ru-RU" dirty="0" err="1"/>
              <a:t>лёные</a:t>
            </a:r>
            <a:r>
              <a:rPr lang="ru-RU" dirty="0"/>
              <a:t> </a:t>
            </a:r>
            <a:r>
              <a:rPr lang="ru-RU" dirty="0" err="1"/>
              <a:t>листоч</a:t>
            </a:r>
            <a:r>
              <a:rPr lang="ru-RU" dirty="0"/>
              <a:t>..</a:t>
            </a:r>
            <a:r>
              <a:rPr lang="ru-RU" dirty="0" err="1"/>
              <a:t>ки</a:t>
            </a:r>
            <a:r>
              <a:rPr lang="ru-RU" dirty="0"/>
              <a:t>. (4)</a:t>
            </a:r>
            <a:endParaRPr lang="ru-RU" dirty="0" smtClean="0"/>
          </a:p>
          <a:p>
            <a:endParaRPr lang="ru-RU" dirty="0"/>
          </a:p>
        </p:txBody>
      </p:sp>
    </p:spTree>
    <p:extLst>
      <p:ext uri="{BB962C8B-B14F-4D97-AF65-F5344CB8AC3E}">
        <p14:creationId xmlns:p14="http://schemas.microsoft.com/office/powerpoint/2010/main" val="24542933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Модель ответа</a:t>
            </a:r>
            <a:endParaRPr lang="ru-RU" dirty="0"/>
          </a:p>
        </p:txBody>
      </p:sp>
      <p:sp>
        <p:nvSpPr>
          <p:cNvPr id="3" name="Объект 2"/>
          <p:cNvSpPr>
            <a:spLocks noGrp="1"/>
          </p:cNvSpPr>
          <p:nvPr>
            <p:ph idx="1"/>
          </p:nvPr>
        </p:nvSpPr>
        <p:spPr/>
        <p:txBody>
          <a:bodyPr>
            <a:normAutofit lnSpcReduction="10000"/>
          </a:bodyPr>
          <a:lstStyle/>
          <a:p>
            <a:r>
              <a:rPr lang="ru-RU" dirty="0"/>
              <a:t>покров(1) </a:t>
            </a:r>
            <a:endParaRPr lang="ru-RU" dirty="0" smtClean="0"/>
          </a:p>
          <a:p>
            <a:r>
              <a:rPr lang="ru-RU" dirty="0" smtClean="0"/>
              <a:t>п </a:t>
            </a:r>
            <a:r>
              <a:rPr lang="ru-RU" dirty="0"/>
              <a:t>− [п] − согласный, глухой, твёрдый </a:t>
            </a:r>
            <a:endParaRPr lang="ru-RU" dirty="0" smtClean="0"/>
          </a:p>
          <a:p>
            <a:r>
              <a:rPr lang="ru-RU" dirty="0" smtClean="0"/>
              <a:t>о </a:t>
            </a:r>
            <a:r>
              <a:rPr lang="ru-RU" dirty="0"/>
              <a:t>− [а] − гласный, безударный </a:t>
            </a:r>
            <a:endParaRPr lang="ru-RU" dirty="0" smtClean="0"/>
          </a:p>
          <a:p>
            <a:r>
              <a:rPr lang="ru-RU" dirty="0" smtClean="0"/>
              <a:t>к </a:t>
            </a:r>
            <a:r>
              <a:rPr lang="ru-RU" dirty="0"/>
              <a:t>− [к] − согласный, глухой, твёрдый </a:t>
            </a:r>
            <a:endParaRPr lang="ru-RU" dirty="0" smtClean="0"/>
          </a:p>
          <a:p>
            <a:r>
              <a:rPr lang="ru-RU" dirty="0" smtClean="0"/>
              <a:t>р </a:t>
            </a:r>
            <a:r>
              <a:rPr lang="ru-RU" dirty="0"/>
              <a:t>− [р] − согласный, звонкий, твёрдый </a:t>
            </a:r>
            <a:endParaRPr lang="ru-RU" dirty="0" smtClean="0"/>
          </a:p>
          <a:p>
            <a:r>
              <a:rPr lang="ru-RU" dirty="0" smtClean="0"/>
              <a:t>о </a:t>
            </a:r>
            <a:r>
              <a:rPr lang="ru-RU" dirty="0"/>
              <a:t>− [о́ ] − гласный, ударный </a:t>
            </a:r>
            <a:endParaRPr lang="ru-RU" dirty="0" smtClean="0"/>
          </a:p>
          <a:p>
            <a:r>
              <a:rPr lang="ru-RU" dirty="0" smtClean="0"/>
              <a:t>в </a:t>
            </a:r>
            <a:r>
              <a:rPr lang="ru-RU" dirty="0"/>
              <a:t>− [ф] − согласный, глухой, твёрдый </a:t>
            </a:r>
            <a:endParaRPr lang="ru-RU" dirty="0" smtClean="0"/>
          </a:p>
          <a:p>
            <a:r>
              <a:rPr lang="ru-RU" dirty="0" smtClean="0"/>
              <a:t>6 </a:t>
            </a:r>
            <a:r>
              <a:rPr lang="ru-RU" dirty="0"/>
              <a:t>букв, 6 звуков, 2 слога</a:t>
            </a:r>
          </a:p>
        </p:txBody>
      </p:sp>
    </p:spTree>
    <p:extLst>
      <p:ext uri="{BB962C8B-B14F-4D97-AF65-F5344CB8AC3E}">
        <p14:creationId xmlns:p14="http://schemas.microsoft.com/office/powerpoint/2010/main" val="1303448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Модель ответа</a:t>
            </a:r>
            <a:endParaRPr lang="ru-RU" dirty="0"/>
          </a:p>
        </p:txBody>
      </p:sp>
      <p:sp>
        <p:nvSpPr>
          <p:cNvPr id="3" name="Объект 2"/>
          <p:cNvSpPr>
            <a:spLocks noGrp="1"/>
          </p:cNvSpPr>
          <p:nvPr>
            <p:ph idx="1"/>
          </p:nvPr>
        </p:nvSpPr>
        <p:spPr>
          <a:xfrm>
            <a:off x="457200" y="1412776"/>
            <a:ext cx="8229600" cy="5328592"/>
          </a:xfrm>
        </p:spPr>
        <p:txBody>
          <a:bodyPr/>
          <a:lstStyle/>
          <a:p>
            <a:pPr marL="514350" indent="-514350">
              <a:buAutoNum type="arabicParenR"/>
            </a:pPr>
            <a:r>
              <a:rPr lang="ru-RU" dirty="0" smtClean="0"/>
              <a:t>дачного </a:t>
            </a:r>
            <a:r>
              <a:rPr lang="ru-RU" dirty="0"/>
              <a:t>(крыльца) – имя прилагательное, обозначает признак предмета: крыльца (какого?) </a:t>
            </a:r>
            <a:r>
              <a:rPr lang="ru-RU" dirty="0" smtClean="0"/>
              <a:t>дачного;</a:t>
            </a:r>
          </a:p>
          <a:p>
            <a:pPr marL="514350" indent="-514350">
              <a:buAutoNum type="arabicParenR"/>
            </a:pPr>
            <a:r>
              <a:rPr lang="ru-RU" dirty="0" smtClean="0"/>
              <a:t>2</a:t>
            </a:r>
            <a:r>
              <a:rPr lang="ru-RU" dirty="0"/>
              <a:t>) начальная форма – дачный; в единственном числе, в среднем роде, в родительном падеже; </a:t>
            </a:r>
            <a:endParaRPr lang="ru-RU" dirty="0" smtClean="0"/>
          </a:p>
          <a:p>
            <a:pPr marL="514350" indent="-514350">
              <a:buAutoNum type="arabicParenR"/>
            </a:pPr>
            <a:r>
              <a:rPr lang="ru-RU" dirty="0" smtClean="0"/>
              <a:t> у крыльца (какого?) дачного</a:t>
            </a:r>
            <a:endParaRPr lang="ru-RU" dirty="0"/>
          </a:p>
        </p:txBody>
      </p:sp>
    </p:spTree>
    <p:extLst>
      <p:ext uri="{BB962C8B-B14F-4D97-AF65-F5344CB8AC3E}">
        <p14:creationId xmlns:p14="http://schemas.microsoft.com/office/powerpoint/2010/main" val="8109469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Задание 2. Поставьте ударение</a:t>
            </a:r>
            <a:br>
              <a:rPr lang="ru-RU" dirty="0"/>
            </a:br>
            <a:endParaRPr lang="ru-RU" dirty="0"/>
          </a:p>
        </p:txBody>
      </p:sp>
      <p:sp>
        <p:nvSpPr>
          <p:cNvPr id="3" name="Объект 2"/>
          <p:cNvSpPr>
            <a:spLocks noGrp="1"/>
          </p:cNvSpPr>
          <p:nvPr>
            <p:ph idx="1"/>
          </p:nvPr>
        </p:nvSpPr>
        <p:spPr/>
        <p:txBody>
          <a:bodyPr/>
          <a:lstStyle/>
          <a:p>
            <a:r>
              <a:rPr lang="ru-RU" dirty="0" smtClean="0"/>
              <a:t>(</a:t>
            </a:r>
            <a:r>
              <a:rPr lang="ru-RU" dirty="0"/>
              <a:t>Будьте) добры, партер, повторит, углубит.</a:t>
            </a:r>
          </a:p>
          <a:p>
            <a:endParaRPr lang="ru-RU" dirty="0"/>
          </a:p>
        </p:txBody>
      </p:sp>
    </p:spTree>
    <p:extLst>
      <p:ext uri="{BB962C8B-B14F-4D97-AF65-F5344CB8AC3E}">
        <p14:creationId xmlns:p14="http://schemas.microsoft.com/office/powerpoint/2010/main" val="31207024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4624"/>
            <a:ext cx="8229600" cy="2016224"/>
          </a:xfrm>
        </p:spPr>
        <p:txBody>
          <a:bodyPr>
            <a:noAutofit/>
          </a:bodyPr>
          <a:lstStyle/>
          <a:p>
            <a:r>
              <a:rPr lang="ru-RU" sz="2800" b="1" dirty="0"/>
              <a:t>Задание </a:t>
            </a:r>
            <a:r>
              <a:rPr lang="ru-RU" sz="2800" b="1" dirty="0">
                <a:solidFill>
                  <a:srgbClr val="FF0000"/>
                </a:solidFill>
              </a:rPr>
              <a:t>3.Выпишите предложение </a:t>
            </a:r>
            <a:r>
              <a:rPr lang="ru-RU" sz="2800" b="1" dirty="0"/>
              <a:t>с прямой речью. (Знаки препинания не расставлены.) </a:t>
            </a:r>
            <a:r>
              <a:rPr lang="ru-RU" sz="2800" b="1" dirty="0">
                <a:solidFill>
                  <a:srgbClr val="FF0000"/>
                </a:solidFill>
              </a:rPr>
              <a:t>Расставьте</a:t>
            </a:r>
            <a:r>
              <a:rPr lang="ru-RU" sz="2800" b="1" dirty="0"/>
              <a:t> необходимые знаки препинания. </a:t>
            </a:r>
            <a:r>
              <a:rPr lang="ru-RU" sz="2800" b="1" dirty="0">
                <a:solidFill>
                  <a:srgbClr val="FF0000"/>
                </a:solidFill>
              </a:rPr>
              <a:t>Составьте схему предложения.</a:t>
            </a:r>
            <a:br>
              <a:rPr lang="ru-RU" sz="2800" b="1" dirty="0">
                <a:solidFill>
                  <a:srgbClr val="FF0000"/>
                </a:solidFill>
              </a:rPr>
            </a:br>
            <a:endParaRPr lang="ru-RU" sz="2800" b="1" dirty="0">
              <a:solidFill>
                <a:srgbClr val="FF0000"/>
              </a:solidFill>
            </a:endParaRPr>
          </a:p>
        </p:txBody>
      </p:sp>
      <p:sp>
        <p:nvSpPr>
          <p:cNvPr id="3" name="Объект 2"/>
          <p:cNvSpPr>
            <a:spLocks noGrp="1"/>
          </p:cNvSpPr>
          <p:nvPr>
            <p:ph idx="1"/>
          </p:nvPr>
        </p:nvSpPr>
        <p:spPr>
          <a:xfrm>
            <a:off x="179512" y="1600200"/>
            <a:ext cx="8784976" cy="5069160"/>
          </a:xfrm>
        </p:spPr>
        <p:txBody>
          <a:bodyPr>
            <a:normAutofit/>
          </a:bodyPr>
          <a:lstStyle/>
          <a:p>
            <a:endParaRPr lang="ru-RU" dirty="0" smtClean="0"/>
          </a:p>
          <a:p>
            <a:r>
              <a:rPr lang="ru-RU" dirty="0" smtClean="0"/>
              <a:t>1</a:t>
            </a:r>
            <a:r>
              <a:rPr lang="ru-RU" dirty="0"/>
              <a:t>) Соседка кто у вас играет на трубе по утрам </a:t>
            </a:r>
          </a:p>
          <a:p>
            <a:r>
              <a:rPr lang="ru-RU" dirty="0"/>
              <a:t>2) Соседи попросили трубача чтобы он репетировал позже </a:t>
            </a:r>
          </a:p>
          <a:p>
            <a:r>
              <a:rPr lang="ru-RU" dirty="0"/>
              <a:t>3) По словам соседки её брат Михаил готовится к музыкальному конкурсу </a:t>
            </a:r>
          </a:p>
          <a:p>
            <a:r>
              <a:rPr lang="ru-RU" dirty="0"/>
              <a:t>4) Соседка убедительно произнесла Михаил победит на конкурсе</a:t>
            </a:r>
          </a:p>
          <a:p>
            <a:endParaRPr lang="ru-RU" dirty="0"/>
          </a:p>
        </p:txBody>
      </p:sp>
    </p:spTree>
    <p:extLst>
      <p:ext uri="{BB962C8B-B14F-4D97-AF65-F5344CB8AC3E}">
        <p14:creationId xmlns:p14="http://schemas.microsoft.com/office/powerpoint/2010/main" val="36366655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Модель ответа</a:t>
            </a:r>
            <a:endParaRPr lang="ru-RU" dirty="0"/>
          </a:p>
        </p:txBody>
      </p:sp>
      <p:sp>
        <p:nvSpPr>
          <p:cNvPr id="3" name="Объект 2"/>
          <p:cNvSpPr>
            <a:spLocks noGrp="1"/>
          </p:cNvSpPr>
          <p:nvPr>
            <p:ph idx="1"/>
          </p:nvPr>
        </p:nvSpPr>
        <p:spPr/>
        <p:txBody>
          <a:bodyPr/>
          <a:lstStyle/>
          <a:p>
            <a:r>
              <a:rPr lang="ru-RU" dirty="0"/>
              <a:t>Правильный ответ должен содержать следующие элементы: </a:t>
            </a:r>
            <a:endParaRPr lang="ru-RU" dirty="0" smtClean="0"/>
          </a:p>
          <a:p>
            <a:r>
              <a:rPr lang="ru-RU" dirty="0" smtClean="0"/>
              <a:t>1</a:t>
            </a:r>
            <a:r>
              <a:rPr lang="ru-RU" dirty="0"/>
              <a:t>) распознавание предложения и расстановка знаков препинания: Соседка убедительно произнесла: «Михаил победит на конкурсе»; </a:t>
            </a:r>
            <a:endParaRPr lang="ru-RU" dirty="0" smtClean="0"/>
          </a:p>
          <a:p>
            <a:r>
              <a:rPr lang="ru-RU" dirty="0" smtClean="0"/>
              <a:t>2</a:t>
            </a:r>
            <a:r>
              <a:rPr lang="ru-RU" dirty="0"/>
              <a:t>) составление схемы предложения: А: «П».</a:t>
            </a:r>
          </a:p>
        </p:txBody>
      </p:sp>
    </p:spTree>
    <p:extLst>
      <p:ext uri="{BB962C8B-B14F-4D97-AF65-F5344CB8AC3E}">
        <p14:creationId xmlns:p14="http://schemas.microsoft.com/office/powerpoint/2010/main" val="13780515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116632"/>
            <a:ext cx="8856984" cy="1872208"/>
          </a:xfrm>
        </p:spPr>
        <p:txBody>
          <a:bodyPr>
            <a:normAutofit fontScale="90000"/>
          </a:bodyPr>
          <a:lstStyle/>
          <a:p>
            <a:r>
              <a:rPr lang="ru-RU" sz="2200" dirty="0"/>
              <a:t>Задание 4. </a:t>
            </a:r>
            <a:r>
              <a:rPr lang="ru-RU" sz="2200" dirty="0">
                <a:solidFill>
                  <a:srgbClr val="FF0000"/>
                </a:solidFill>
              </a:rPr>
              <a:t>Выпишите предложение</a:t>
            </a:r>
            <a:r>
              <a:rPr lang="ru-RU" sz="2200" dirty="0"/>
              <a:t>, в котором необходимо поставить запятую/запятые. (Знаки препинания внутри предложений не расставлены.) </a:t>
            </a:r>
            <a:r>
              <a:rPr lang="ru-RU" sz="2200" b="1" dirty="0">
                <a:solidFill>
                  <a:srgbClr val="FF0000"/>
                </a:solidFill>
              </a:rPr>
              <a:t>Напишите, на каком основании Вы сделали свой выбор</a:t>
            </a:r>
            <a:r>
              <a:rPr lang="ru-RU" b="1" dirty="0">
                <a:solidFill>
                  <a:srgbClr val="FF0000"/>
                </a:solidFill>
              </a:rPr>
              <a:t>. </a:t>
            </a:r>
            <a:r>
              <a:rPr lang="ru-RU" dirty="0"/>
              <a:t/>
            </a:r>
            <a:br>
              <a:rPr lang="ru-RU" dirty="0"/>
            </a:br>
            <a:endParaRPr lang="ru-RU" dirty="0"/>
          </a:p>
        </p:txBody>
      </p:sp>
      <p:sp>
        <p:nvSpPr>
          <p:cNvPr id="3" name="Объект 2"/>
          <p:cNvSpPr>
            <a:spLocks noGrp="1"/>
          </p:cNvSpPr>
          <p:nvPr>
            <p:ph idx="1"/>
          </p:nvPr>
        </p:nvSpPr>
        <p:spPr>
          <a:xfrm>
            <a:off x="251520" y="1916832"/>
            <a:ext cx="8712968" cy="4824536"/>
          </a:xfrm>
        </p:spPr>
        <p:txBody>
          <a:bodyPr>
            <a:normAutofit/>
          </a:bodyPr>
          <a:lstStyle/>
          <a:p>
            <a:r>
              <a:rPr lang="ru-RU" dirty="0" smtClean="0"/>
              <a:t>1</a:t>
            </a:r>
            <a:r>
              <a:rPr lang="ru-RU" dirty="0"/>
              <a:t>) Мальчики любили играть в футбол после уроков. </a:t>
            </a:r>
          </a:p>
          <a:p>
            <a:r>
              <a:rPr lang="ru-RU" dirty="0"/>
              <a:t>2) Пусть мальчики сыграют в футбол с девочками. </a:t>
            </a:r>
          </a:p>
          <a:p>
            <a:r>
              <a:rPr lang="ru-RU" dirty="0"/>
              <a:t>3) Давай ты не будешь сегодня гонять мяч после уроков. </a:t>
            </a:r>
          </a:p>
          <a:p>
            <a:r>
              <a:rPr lang="ru-RU" dirty="0"/>
              <a:t>4) Давайте мальчики сыграем в футбол после уроков.</a:t>
            </a:r>
          </a:p>
          <a:p>
            <a:endParaRPr lang="ru-RU" dirty="0"/>
          </a:p>
        </p:txBody>
      </p:sp>
    </p:spTree>
    <p:extLst>
      <p:ext uri="{BB962C8B-B14F-4D97-AF65-F5344CB8AC3E}">
        <p14:creationId xmlns:p14="http://schemas.microsoft.com/office/powerpoint/2010/main" val="1498891833"/>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TotalTime>
  <Words>1309</Words>
  <Application>Microsoft Office PowerPoint</Application>
  <PresentationFormat>Экран (4:3)</PresentationFormat>
  <Paragraphs>67</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Тема Office</vt:lpstr>
      <vt:lpstr>Двадцать седьмое февраля Классная работа</vt:lpstr>
      <vt:lpstr>Текст 1. Устно вставить пропущенные буквы и знаки препинания. Объяснить.</vt:lpstr>
      <vt:lpstr>Выполнить разборы</vt:lpstr>
      <vt:lpstr>Модель ответа</vt:lpstr>
      <vt:lpstr>Модель ответа</vt:lpstr>
      <vt:lpstr>Задание 2. Поставьте ударение </vt:lpstr>
      <vt:lpstr>Задание 3.Выпишите предложение с прямой речью. (Знаки препинания не расставлены.) Расставьте необходимые знаки препинания. Составьте схему предложения. </vt:lpstr>
      <vt:lpstr>Модель ответа</vt:lpstr>
      <vt:lpstr>Задание 4. Выпишите предложение, в котором необходимо поставить запятую/запятые. (Знаки препинания внутри предложений не расставлены.) Напишите, на каком основании Вы сделали свой выбор.  </vt:lpstr>
      <vt:lpstr>Модель ответа</vt:lpstr>
      <vt:lpstr> Задание 5 .Выпишите предложение, в котором необходимо поставить запятую. (Знаки препинания внутри предложений не расставлены.) Напишите, на каком основании Вы сделали свой выбор. </vt:lpstr>
      <vt:lpstr>Модель ответа</vt:lpstr>
      <vt:lpstr>Текст 2</vt:lpstr>
      <vt:lpstr>Задание к тексту</vt:lpstr>
      <vt:lpstr>Модель ответа</vt:lpstr>
      <vt:lpstr>Домашнее задание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Двадцать седьмое февраля Классная работа</dc:title>
  <dc:creator>Сергей</dc:creator>
  <cp:lastModifiedBy>Сергей</cp:lastModifiedBy>
  <cp:revision>6</cp:revision>
  <dcterms:created xsi:type="dcterms:W3CDTF">2023-02-26T07:54:28Z</dcterms:created>
  <dcterms:modified xsi:type="dcterms:W3CDTF">2023-06-13T10:31:32Z</dcterms:modified>
</cp:coreProperties>
</file>