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99" r:id="rId4"/>
    <p:sldId id="297" r:id="rId5"/>
    <p:sldId id="272" r:id="rId6"/>
    <p:sldId id="301" r:id="rId7"/>
    <p:sldId id="287" r:id="rId8"/>
    <p:sldId id="262" r:id="rId9"/>
    <p:sldId id="274" r:id="rId10"/>
    <p:sldId id="267" r:id="rId11"/>
    <p:sldId id="302" r:id="rId12"/>
    <p:sldId id="265" r:id="rId13"/>
    <p:sldId id="303" r:id="rId14"/>
    <p:sldId id="296" r:id="rId15"/>
    <p:sldId id="298" r:id="rId16"/>
    <p:sldId id="304" r:id="rId17"/>
    <p:sldId id="300" r:id="rId18"/>
    <p:sldId id="260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690" autoAdjust="0"/>
  </p:normalViewPr>
  <p:slideViewPr>
    <p:cSldViewPr snapToGrid="0">
      <p:cViewPr varScale="1">
        <p:scale>
          <a:sx n="109" d="100"/>
          <a:sy n="109" d="100"/>
        </p:scale>
        <p:origin x="-630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0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2C6F78-8EDF-479C-9D92-62E4C46FB607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2B085-D2F8-4845-B7DD-3169C10AA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65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B085-D2F8-4845-B7DD-3169C10AA1C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538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9B0C15-20E3-480E-91E8-B68C5F4587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3CE3D3C-A8D0-48A5-B223-267794F3B9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0B98516-5440-44D5-AF29-5A214C1EC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C1BF7F2-1652-4B4D-8DBB-D17030E3C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B59C79C-8FAB-4E75-993E-325B9DE28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657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39DAEE-3F5B-4D36-8ECC-7F88BE9CD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B6B8D48-8EFC-469E-9A34-6D03029227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62FD7E4-A589-4688-A84F-9E476D580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C8DE0DA-C643-4080-B504-73944E6CA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590D7D8-AF8E-4367-B9DB-78C0298BC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000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95D216D-7CB2-4367-A447-2EEE7DACDB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1560138-5B17-4FBF-9CD9-5506F1A5BD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AD4FF3A-955A-4EC2-A7FD-4BBB6E14B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E2C3D29-51E3-48C3-B32D-7FB3C5ECF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A3FD139-0CE0-4644-ADCC-221295AF2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148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D135F3A-8F6C-412C-A3E2-34D9E734C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33CAFE8-3984-4BE9-A4A2-0890FBDD09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697C955-BB98-4688-A118-B245E151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1F510CE-F07E-4182-A4CC-085E03882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D5C3D9C-91A7-4076-B1CF-09D9BC932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032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FFA5E36-093B-4CA7-A6E8-9371FC9F6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9F51C84-57D6-40AE-88F6-DA34F411F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242D285-C413-42DA-A72F-6CB5EF3CD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2453ACF-3ECA-443A-A34C-B86893431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7390825-9A18-465B-9FAA-D43A176EC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649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F50FA8-1BDE-442C-B408-848B69760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029EF98-3756-4D11-B678-915F5162B9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B572542-5CA4-4A70-8CAC-F27600678E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CBE5342-3AA4-4B89-A943-ED2B8C7AE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D4B8C6E-2BD5-4854-B6BC-DFBDDA5C1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97BF599-C454-4A93-A717-47B6E115A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486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32F239-1653-4AC3-B464-D3249BEB1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2B2637F-67E2-467A-8596-1D4456F5EA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D543E07-66A7-432E-9D85-9CA58C3783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483A86F-693C-4CEE-88DC-C43BDD2103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18F1C489-B43F-4077-8BEC-5455AE7B83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4AC9D2B6-C9B3-4828-8983-3DFC4A853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79868F6B-9077-4E42-BAA4-E8B653A8C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3D86BE4-005C-4E6C-8176-0E6721184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761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813BDB-5512-4652-82DE-5867FA87C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F476FCE-6F05-42CF-96DB-D19A67C57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B7F3508-13DC-4012-97E7-056E4CAF0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E76E12D-1324-4879-8F79-AE375452C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787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6CA5224A-DBF8-483B-9C01-95FC42358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5F3A511-F2CC-4A8A-AC8D-6CAD29A89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B71B1CB-AF3A-4A41-A100-79CD683D8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793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598D7B-4634-4609-951C-1147A453A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47A2EAA-A63E-4730-B756-799743D7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A4D6767-5129-40C2-894F-050A751C4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A288792-4AD2-4736-8A3D-5736F8D65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310DFB5-E04A-4556-8B78-9274FE64A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4BF2DE8-960F-45A5-9551-8325B83FC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850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E6632C-E3E9-488A-A61F-59EE1F5E9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9BE4F9A-07DD-47BE-A217-39D3D0FCD3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84CCD1A-87CC-4D40-B0EA-85CF32B23C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D70211B-4EC7-460A-9983-A4E7733BE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6081C8E-4E3C-4F0D-B509-5AC612A18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64D5417-4111-4FEA-AAD9-61DD59F60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517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5148D04-B813-4544-98BB-5905EA1BF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F0C3190-9368-4D8F-A04F-E50235329A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A9E0D94-E98D-4F31-8812-9070833B4A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E533C03-4884-40AA-8EF9-76A22584D1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F1583B3-C498-4E8B-B5E2-3A4328B267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001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4FD3916-48DE-45AD-9A32-30921BA488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D727624-2307-4AA8-83D6-31A45FF24F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6423"/>
            <a:ext cx="12192000" cy="1523999"/>
          </a:xfrm>
        </p:spPr>
        <p:txBody>
          <a:bodyPr>
            <a:noAutofit/>
          </a:bodyPr>
          <a:lstStyle/>
          <a:p>
            <a:r>
              <a:rPr lang="ru-RU" sz="9600" b="1" dirty="0">
                <a:solidFill>
                  <a:srgbClr val="C00000"/>
                </a:solidFill>
                <a:latin typeface="+mn-lt"/>
              </a:rPr>
              <a:t>Гренландия</a:t>
            </a:r>
          </a:p>
        </p:txBody>
      </p:sp>
    </p:spTree>
    <p:extLst>
      <p:ext uri="{BB962C8B-B14F-4D97-AF65-F5344CB8AC3E}">
        <p14:creationId xmlns:p14="http://schemas.microsoft.com/office/powerpoint/2010/main" val="37591929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0BC34ED-BB23-44FE-B02E-77D84B32BE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1379" y="402657"/>
            <a:ext cx="3840621" cy="1938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8148365" cy="597401"/>
          </a:xfrm>
        </p:spPr>
        <p:txBody>
          <a:bodyPr>
            <a:noAutofit/>
          </a:bodyPr>
          <a:lstStyle/>
          <a:p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Фауна Гренландии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9" name="AutoShape 6" descr="Таро">
            <a:extLst>
              <a:ext uri="{FF2B5EF4-FFF2-40B4-BE49-F238E27FC236}">
                <a16:creationId xmlns:a16="http://schemas.microsoft.com/office/drawing/2014/main" xmlns="" id="{B7F3C7DC-7708-F651-C74C-0408F1B9E00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BDE9FED-B205-4C2E-BCF0-5699D5BA27F8}"/>
              </a:ext>
            </a:extLst>
          </p:cNvPr>
          <p:cNvSpPr txBox="1"/>
          <p:nvPr/>
        </p:nvSpPr>
        <p:spPr>
          <a:xfrm>
            <a:off x="35361" y="6013265"/>
            <a:ext cx="1210209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Мясо </a:t>
            </a:r>
            <a:r>
              <a:rPr lang="ru-RU" sz="2400" dirty="0">
                <a:solidFill>
                  <a:srgbClr val="C00000"/>
                </a:solidFill>
              </a:rPr>
              <a:t>тюленей</a:t>
            </a:r>
            <a:r>
              <a:rPr lang="ru-RU" sz="2400" dirty="0"/>
              <a:t> они употребляют в пищу, а </a:t>
            </a:r>
            <a:r>
              <a:rPr lang="ru-RU" sz="2400" dirty="0">
                <a:solidFill>
                  <a:srgbClr val="C00000"/>
                </a:solidFill>
              </a:rPr>
              <a:t>шкурами</a:t>
            </a:r>
            <a:r>
              <a:rPr lang="ru-RU" sz="2400" dirty="0"/>
              <a:t> кроют летние жилища, экспортируют и шьют из них традиционную </a:t>
            </a:r>
            <a:r>
              <a:rPr lang="ru-RU" sz="2400" dirty="0">
                <a:solidFill>
                  <a:srgbClr val="C00000"/>
                </a:solidFill>
              </a:rPr>
              <a:t>меховую одежду</a:t>
            </a:r>
            <a:r>
              <a:rPr lang="ru-RU" sz="2400" dirty="0"/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858A656-77E9-4E2F-B26A-6329FD3B9BAC}"/>
              </a:ext>
            </a:extLst>
          </p:cNvPr>
          <p:cNvSpPr txBox="1"/>
          <p:nvPr/>
        </p:nvSpPr>
        <p:spPr>
          <a:xfrm>
            <a:off x="35362" y="794127"/>
            <a:ext cx="86146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Эндемики</a:t>
            </a:r>
            <a:r>
              <a:rPr lang="ru-RU" sz="2400" dirty="0"/>
              <a:t> животного мира Гренландии – </a:t>
            </a:r>
            <a:r>
              <a:rPr lang="ru-RU" sz="2400" dirty="0">
                <a:solidFill>
                  <a:srgbClr val="C00000"/>
                </a:solidFill>
              </a:rPr>
              <a:t>насекомые</a:t>
            </a:r>
            <a:r>
              <a:rPr lang="ru-RU" sz="2400" dirty="0"/>
              <a:t>, например, </a:t>
            </a:r>
            <a:r>
              <a:rPr lang="ru-RU" sz="2400" dirty="0">
                <a:solidFill>
                  <a:srgbClr val="C00000"/>
                </a:solidFill>
              </a:rPr>
              <a:t>жук</a:t>
            </a:r>
            <a:r>
              <a:rPr lang="ru-RU" sz="2400" dirty="0"/>
              <a:t> </a:t>
            </a:r>
            <a:r>
              <a:rPr lang="en-US" sz="2400" dirty="0"/>
              <a:t>Atheta </a:t>
            </a:r>
            <a:r>
              <a:rPr lang="en-US" sz="2400" dirty="0" err="1"/>
              <a:t>groenlandica</a:t>
            </a:r>
            <a:r>
              <a:rPr lang="ru-RU" sz="2400" dirty="0"/>
              <a:t>. В этом виде не найдены самцы и яйца, т.е. для жука характерно бесполое размножение.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6F48AB6-6D18-4B37-A43A-6CEAD5F135F1}"/>
              </a:ext>
            </a:extLst>
          </p:cNvPr>
          <p:cNvSpPr txBox="1"/>
          <p:nvPr/>
        </p:nvSpPr>
        <p:spPr>
          <a:xfrm>
            <a:off x="118954" y="2423894"/>
            <a:ext cx="117472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Животный мир Гренландии насчитывает свыше </a:t>
            </a:r>
            <a:r>
              <a:rPr lang="ru-RU" sz="2400" dirty="0">
                <a:solidFill>
                  <a:srgbClr val="C00000"/>
                </a:solidFill>
              </a:rPr>
              <a:t>30 видов</a:t>
            </a:r>
            <a:r>
              <a:rPr lang="ru-RU" sz="2400" dirty="0"/>
              <a:t> млекопитающих, из которых </a:t>
            </a:r>
            <a:r>
              <a:rPr lang="ru-RU" sz="2400" dirty="0">
                <a:solidFill>
                  <a:srgbClr val="C00000"/>
                </a:solidFill>
              </a:rPr>
              <a:t>22 морских</a:t>
            </a:r>
            <a:r>
              <a:rPr lang="ru-RU" sz="2400" dirty="0"/>
              <a:t>, а остальные</a:t>
            </a:r>
            <a:r>
              <a:rPr lang="ru-RU" sz="2400" dirty="0">
                <a:solidFill>
                  <a:srgbClr val="C00000"/>
                </a:solidFill>
              </a:rPr>
              <a:t> наземные</a:t>
            </a:r>
            <a:r>
              <a:rPr lang="ru-RU" sz="2400" dirty="0"/>
              <a:t>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80070CB-B3D2-42CB-A429-2C5FD6790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61" y="3254891"/>
            <a:ext cx="7007860" cy="2676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A033B5C-BB07-49AB-BB67-D0C9069A0CC8}"/>
              </a:ext>
            </a:extLst>
          </p:cNvPr>
          <p:cNvSpPr txBox="1"/>
          <p:nvPr/>
        </p:nvSpPr>
        <p:spPr>
          <a:xfrm>
            <a:off x="7147034" y="3737359"/>
            <a:ext cx="500960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Для</a:t>
            </a:r>
            <a:r>
              <a:rPr lang="ru-RU" sz="2400" dirty="0">
                <a:solidFill>
                  <a:srgbClr val="C00000"/>
                </a:solidFill>
              </a:rPr>
              <a:t> гренландских </a:t>
            </a:r>
            <a:r>
              <a:rPr lang="ru-RU" sz="2400" dirty="0" err="1">
                <a:solidFill>
                  <a:srgbClr val="C00000"/>
                </a:solidFill>
              </a:rPr>
              <a:t>инуитов</a:t>
            </a:r>
            <a:r>
              <a:rPr lang="ru-RU" sz="2400" dirty="0"/>
              <a:t>,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/>
              <a:t>живущих</a:t>
            </a:r>
            <a:r>
              <a:rPr lang="ru-RU" sz="2400" dirty="0">
                <a:solidFill>
                  <a:srgbClr val="C00000"/>
                </a:solidFill>
              </a:rPr>
              <a:t> у северо-западных берегов </a:t>
            </a:r>
            <a:r>
              <a:rPr lang="ru-RU" sz="2400" dirty="0"/>
              <a:t>морской зверобойный промысел до сих пор остается основным занятием. </a:t>
            </a:r>
          </a:p>
        </p:txBody>
      </p:sp>
    </p:spTree>
    <p:extLst>
      <p:ext uri="{BB962C8B-B14F-4D97-AF65-F5344CB8AC3E}">
        <p14:creationId xmlns:p14="http://schemas.microsoft.com/office/powerpoint/2010/main" val="2574410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8148365" cy="597401"/>
          </a:xfrm>
        </p:spPr>
        <p:txBody>
          <a:bodyPr>
            <a:noAutofit/>
          </a:bodyPr>
          <a:lstStyle/>
          <a:p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Фауна Гренландии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9" name="AutoShape 6" descr="Таро">
            <a:extLst>
              <a:ext uri="{FF2B5EF4-FFF2-40B4-BE49-F238E27FC236}">
                <a16:creationId xmlns:a16="http://schemas.microsoft.com/office/drawing/2014/main" xmlns="" id="{B7F3C7DC-7708-F651-C74C-0408F1B9E00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BDE9FED-B205-4C2E-BCF0-5699D5BA27F8}"/>
              </a:ext>
            </a:extLst>
          </p:cNvPr>
          <p:cNvSpPr txBox="1"/>
          <p:nvPr/>
        </p:nvSpPr>
        <p:spPr>
          <a:xfrm>
            <a:off x="67398" y="6027003"/>
            <a:ext cx="5953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Живет </a:t>
            </a:r>
            <a:r>
              <a:rPr lang="en-US" sz="2400" dirty="0">
                <a:solidFill>
                  <a:srgbClr val="C00000"/>
                </a:solidFill>
              </a:rPr>
              <a:t>~</a:t>
            </a:r>
            <a:r>
              <a:rPr lang="ru-RU" sz="2400" dirty="0">
                <a:solidFill>
                  <a:srgbClr val="C00000"/>
                </a:solidFill>
              </a:rPr>
              <a:t>40 лет</a:t>
            </a:r>
            <a:r>
              <a:rPr lang="ru-RU" sz="2400" dirty="0"/>
              <a:t>; ныряет на глубину до </a:t>
            </a:r>
            <a:r>
              <a:rPr lang="ru-RU" sz="2400" dirty="0">
                <a:solidFill>
                  <a:srgbClr val="C00000"/>
                </a:solidFill>
              </a:rPr>
              <a:t>200 м</a:t>
            </a:r>
            <a:r>
              <a:rPr lang="ru-RU" sz="2400" dirty="0"/>
              <a:t>;</a:t>
            </a:r>
          </a:p>
          <a:p>
            <a:r>
              <a:rPr lang="ru-RU" sz="2400" dirty="0"/>
              <a:t>ежедневно съедает </a:t>
            </a:r>
            <a:r>
              <a:rPr lang="ru-RU" sz="2400" dirty="0">
                <a:solidFill>
                  <a:srgbClr val="C00000"/>
                </a:solidFill>
              </a:rPr>
              <a:t>1,5 тонн </a:t>
            </a:r>
            <a:r>
              <a:rPr lang="ru-RU" sz="2400" dirty="0"/>
              <a:t>планктона!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858A656-77E9-4E2F-B26A-6329FD3B9BAC}"/>
              </a:ext>
            </a:extLst>
          </p:cNvPr>
          <p:cNvSpPr txBox="1"/>
          <p:nvPr/>
        </p:nvSpPr>
        <p:spPr>
          <a:xfrm>
            <a:off x="158146" y="788512"/>
            <a:ext cx="11902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У берегов Гренландии встречается много </a:t>
            </a:r>
            <a:r>
              <a:rPr lang="ru-RU" sz="2400" dirty="0">
                <a:solidFill>
                  <a:srgbClr val="C00000"/>
                </a:solidFill>
              </a:rPr>
              <a:t>видов китов</a:t>
            </a:r>
            <a:r>
              <a:rPr lang="ru-RU" sz="2400" dirty="0"/>
              <a:t> и несколько видов дельфинов. 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A033B5C-BB07-49AB-BB67-D0C9069A0CC8}"/>
              </a:ext>
            </a:extLst>
          </p:cNvPr>
          <p:cNvSpPr txBox="1"/>
          <p:nvPr/>
        </p:nvSpPr>
        <p:spPr>
          <a:xfrm>
            <a:off x="67398" y="5204890"/>
            <a:ext cx="587094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Гренландский кит</a:t>
            </a:r>
            <a:r>
              <a:rPr lang="ru-RU" sz="2400" dirty="0"/>
              <a:t> – второй по размеру в мире, достигает </a:t>
            </a:r>
            <a:r>
              <a:rPr lang="ru-RU" sz="2400" dirty="0">
                <a:solidFill>
                  <a:srgbClr val="C00000"/>
                </a:solidFill>
              </a:rPr>
              <a:t>20 м</a:t>
            </a:r>
            <a:r>
              <a:rPr lang="ru-RU" sz="2400" dirty="0"/>
              <a:t> и весит до</a:t>
            </a:r>
            <a:r>
              <a:rPr lang="ru-RU" sz="2400" dirty="0">
                <a:solidFill>
                  <a:srgbClr val="C00000"/>
                </a:solidFill>
              </a:rPr>
              <a:t> 100 тонн</a:t>
            </a:r>
            <a:r>
              <a:rPr lang="ru-RU" sz="2400" dirty="0"/>
              <a:t>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D1C4C4D-8097-410E-9042-8EB60D3485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831" t="11689" r="16364"/>
          <a:stretch/>
        </p:blipFill>
        <p:spPr>
          <a:xfrm>
            <a:off x="95575" y="1238748"/>
            <a:ext cx="6053959" cy="4020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49192EF-819A-42F7-ADAE-C0F5B907BF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086" b="11387"/>
          <a:stretch/>
        </p:blipFill>
        <p:spPr>
          <a:xfrm>
            <a:off x="6153096" y="1602718"/>
            <a:ext cx="5941053" cy="3308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8676EFF-7AC1-485A-889B-3F5C8231587F}"/>
              </a:ext>
            </a:extLst>
          </p:cNvPr>
          <p:cNvSpPr txBox="1"/>
          <p:nvPr/>
        </p:nvSpPr>
        <p:spPr>
          <a:xfrm>
            <a:off x="6709430" y="5204890"/>
            <a:ext cx="535119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Нарвал</a:t>
            </a:r>
            <a:r>
              <a:rPr lang="ru-RU" sz="2400" dirty="0"/>
              <a:t> – морской единорог, размер его бивня, заверченного в спираль,  </a:t>
            </a:r>
            <a:r>
              <a:rPr lang="en-US" sz="2400" dirty="0">
                <a:solidFill>
                  <a:srgbClr val="C00000"/>
                </a:solidFill>
              </a:rPr>
              <a:t>~</a:t>
            </a:r>
            <a:r>
              <a:rPr lang="ru-RU" sz="2400" dirty="0">
                <a:solidFill>
                  <a:srgbClr val="C00000"/>
                </a:solidFill>
              </a:rPr>
              <a:t>3м</a:t>
            </a:r>
            <a:r>
              <a:rPr lang="ru-RU" sz="2400" dirty="0"/>
              <a:t>, при размере всего тела </a:t>
            </a:r>
            <a:r>
              <a:rPr lang="en-US" sz="2400" dirty="0">
                <a:solidFill>
                  <a:srgbClr val="C00000"/>
                </a:solidFill>
              </a:rPr>
              <a:t>~</a:t>
            </a:r>
            <a:r>
              <a:rPr lang="ru-RU" sz="2400" dirty="0">
                <a:solidFill>
                  <a:srgbClr val="C00000"/>
                </a:solidFill>
              </a:rPr>
              <a:t>4м.</a:t>
            </a:r>
            <a:r>
              <a:rPr lang="ru-RU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163540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Интересные факты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1DDFE0E-B7B9-47C1-A42E-79A00D718EC4}"/>
              </a:ext>
            </a:extLst>
          </p:cNvPr>
          <p:cNvSpPr txBox="1"/>
          <p:nvPr/>
        </p:nvSpPr>
        <p:spPr>
          <a:xfrm>
            <a:off x="6232635" y="4409671"/>
            <a:ext cx="595936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Целых </a:t>
            </a:r>
            <a:r>
              <a:rPr lang="ru-RU" sz="2400" dirty="0">
                <a:solidFill>
                  <a:srgbClr val="C00000"/>
                </a:solidFill>
              </a:rPr>
              <a:t>2 министерства </a:t>
            </a:r>
            <a:r>
              <a:rPr lang="ru-RU" sz="2400" dirty="0"/>
              <a:t>отвечают за </a:t>
            </a:r>
            <a:r>
              <a:rPr lang="ru-RU" sz="2400" dirty="0">
                <a:solidFill>
                  <a:srgbClr val="C00000"/>
                </a:solidFill>
              </a:rPr>
              <a:t>охоту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C00000"/>
                </a:solidFill>
              </a:rPr>
              <a:t>сельское хозяйство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C00000"/>
                </a:solidFill>
              </a:rPr>
              <a:t>рыбную ловлю </a:t>
            </a:r>
            <a:r>
              <a:rPr lang="ru-RU" sz="2400" dirty="0"/>
              <a:t>и </a:t>
            </a:r>
            <a:r>
              <a:rPr lang="ru-RU" sz="2400" dirty="0">
                <a:solidFill>
                  <a:srgbClr val="C00000"/>
                </a:solidFill>
              </a:rPr>
              <a:t>окружающую среду </a:t>
            </a:r>
            <a:r>
              <a:rPr lang="ru-RU" sz="2400" dirty="0"/>
              <a:t>в Гренландии и Дании, а также контролируют </a:t>
            </a:r>
            <a:r>
              <a:rPr lang="ru-RU" sz="2400" dirty="0">
                <a:solidFill>
                  <a:srgbClr val="C00000"/>
                </a:solidFill>
              </a:rPr>
              <a:t>эксплуатацию природных ресурсов </a:t>
            </a:r>
            <a:r>
              <a:rPr lang="ru-RU" sz="2400" dirty="0"/>
              <a:t>и  безопасность охраняемых территорий.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87CFE9E-8E04-44F7-B3F0-513DF851D469}"/>
              </a:ext>
            </a:extLst>
          </p:cNvPr>
          <p:cNvSpPr txBox="1"/>
          <p:nvPr/>
        </p:nvSpPr>
        <p:spPr>
          <a:xfrm>
            <a:off x="154806" y="761893"/>
            <a:ext cx="874745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C00000"/>
                </a:solidFill>
              </a:rPr>
              <a:t>Гренландский национальный парк </a:t>
            </a:r>
            <a:r>
              <a:rPr lang="ru-RU" sz="2400" dirty="0"/>
              <a:t>— самый северный и самый крупный национальный парк в мире, основан в </a:t>
            </a:r>
            <a:r>
              <a:rPr lang="ru-RU" sz="2400" dirty="0">
                <a:solidFill>
                  <a:srgbClr val="C00000"/>
                </a:solidFill>
              </a:rPr>
              <a:t>1974г</a:t>
            </a:r>
            <a:r>
              <a:rPr lang="ru-RU" sz="2400" dirty="0"/>
              <a:t>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D9DBE4E-0F4D-40C7-8F0A-A6698181DA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7876" y="85108"/>
            <a:ext cx="3019317" cy="4275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11A3904-1D13-4B2F-9BF6-8D3EEF0A14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79205"/>
            <a:ext cx="6245994" cy="4074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157AA05F-5FF6-4A77-A53C-204C1FE895DA}"/>
              </a:ext>
            </a:extLst>
          </p:cNvPr>
          <p:cNvSpPr txBox="1"/>
          <p:nvPr/>
        </p:nvSpPr>
        <p:spPr>
          <a:xfrm>
            <a:off x="154807" y="1779863"/>
            <a:ext cx="83480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Его площадь — </a:t>
            </a:r>
            <a:r>
              <a:rPr lang="ru-RU" sz="2400" dirty="0">
                <a:solidFill>
                  <a:srgbClr val="C00000"/>
                </a:solidFill>
              </a:rPr>
              <a:t>972 000 км² </a:t>
            </a:r>
            <a:r>
              <a:rPr lang="ru-RU" sz="2400" dirty="0"/>
              <a:t>— превышает площадь </a:t>
            </a:r>
            <a:r>
              <a:rPr lang="ru-RU" sz="2400" dirty="0">
                <a:solidFill>
                  <a:srgbClr val="C00000"/>
                </a:solidFill>
              </a:rPr>
              <a:t>163 стран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14182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Интересные факты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1DDFE0E-B7B9-47C1-A42E-79A00D718EC4}"/>
              </a:ext>
            </a:extLst>
          </p:cNvPr>
          <p:cNvSpPr txBox="1"/>
          <p:nvPr/>
        </p:nvSpPr>
        <p:spPr>
          <a:xfrm>
            <a:off x="0" y="995180"/>
            <a:ext cx="1203719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C00000"/>
                </a:solidFill>
              </a:rPr>
              <a:t>Гренландия</a:t>
            </a:r>
            <a:r>
              <a:rPr lang="ru-RU" sz="2400" dirty="0"/>
              <a:t> является одним из </a:t>
            </a:r>
            <a:r>
              <a:rPr lang="ru-RU" sz="2400" dirty="0">
                <a:solidFill>
                  <a:srgbClr val="C00000"/>
                </a:solidFill>
              </a:rPr>
              <a:t>мировых лидеров </a:t>
            </a:r>
            <a:r>
              <a:rPr lang="ru-RU" sz="2400" dirty="0"/>
              <a:t>потребления </a:t>
            </a:r>
            <a:r>
              <a:rPr lang="ru-RU" sz="2400" dirty="0">
                <a:solidFill>
                  <a:srgbClr val="C00000"/>
                </a:solidFill>
              </a:rPr>
              <a:t>интернета</a:t>
            </a:r>
            <a:r>
              <a:rPr lang="ru-RU" sz="2400" dirty="0"/>
              <a:t> в пересчете на душу населения.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87CFE9E-8E04-44F7-B3F0-513DF851D469}"/>
              </a:ext>
            </a:extLst>
          </p:cNvPr>
          <p:cNvSpPr txBox="1"/>
          <p:nvPr/>
        </p:nvSpPr>
        <p:spPr>
          <a:xfrm>
            <a:off x="0" y="3316412"/>
            <a:ext cx="562588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В </a:t>
            </a:r>
            <a:r>
              <a:rPr lang="ru-RU" sz="2400" dirty="0">
                <a:solidFill>
                  <a:srgbClr val="C00000"/>
                </a:solidFill>
              </a:rPr>
              <a:t>Национальном музее Гренландии </a:t>
            </a:r>
            <a:r>
              <a:rPr lang="ru-RU" sz="2400" dirty="0"/>
              <a:t>в </a:t>
            </a:r>
            <a:r>
              <a:rPr lang="ru-RU" sz="2400" dirty="0" err="1"/>
              <a:t>Нууке</a:t>
            </a:r>
            <a:r>
              <a:rPr lang="ru-RU" sz="2400" dirty="0"/>
              <a:t> собрана </a:t>
            </a:r>
            <a:r>
              <a:rPr lang="ru-RU" sz="2400" dirty="0">
                <a:solidFill>
                  <a:srgbClr val="C00000"/>
                </a:solidFill>
              </a:rPr>
              <a:t>уникальная коллекция </a:t>
            </a:r>
            <a:r>
              <a:rPr lang="ru-RU" sz="2400" dirty="0"/>
              <a:t>предметов и документов, освещающих прошлое острова на протяжении последних </a:t>
            </a:r>
            <a:r>
              <a:rPr lang="ru-RU" sz="2400" dirty="0">
                <a:solidFill>
                  <a:srgbClr val="C00000"/>
                </a:solidFill>
              </a:rPr>
              <a:t>4,5 тыс. лет</a:t>
            </a:r>
            <a:r>
              <a:rPr lang="ru-RU" sz="2400" dirty="0"/>
              <a:t>, например </a:t>
            </a:r>
            <a:r>
              <a:rPr lang="ru-RU" sz="2400" dirty="0">
                <a:solidFill>
                  <a:srgbClr val="C00000"/>
                </a:solidFill>
              </a:rPr>
              <a:t>мумия из </a:t>
            </a:r>
            <a:r>
              <a:rPr lang="ru-RU" sz="2400" dirty="0" err="1">
                <a:solidFill>
                  <a:srgbClr val="C00000"/>
                </a:solidFill>
              </a:rPr>
              <a:t>Килакитсока</a:t>
            </a:r>
            <a:r>
              <a:rPr lang="ru-RU" sz="2400" dirty="0"/>
              <a:t> (приблизительно XIV-XV </a:t>
            </a:r>
            <a:r>
              <a:rPr lang="ru-RU" sz="2400" dirty="0" err="1"/>
              <a:t>вв</a:t>
            </a:r>
            <a:r>
              <a:rPr lang="ru-RU" sz="2400" dirty="0"/>
              <a:t>).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B0F2215-71A7-4A0B-A603-79EF6AF66D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3720" y="2452481"/>
            <a:ext cx="6608280" cy="4405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21BEE13-4CA9-4FC1-B93C-7A7B5C95EF81}"/>
              </a:ext>
            </a:extLst>
          </p:cNvPr>
          <p:cNvSpPr txBox="1"/>
          <p:nvPr/>
        </p:nvSpPr>
        <p:spPr>
          <a:xfrm>
            <a:off x="0" y="1971413"/>
            <a:ext cx="82850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C00000"/>
                </a:solidFill>
              </a:rPr>
              <a:t>В Гренландии</a:t>
            </a:r>
            <a:r>
              <a:rPr lang="ru-RU" sz="2400" dirty="0"/>
              <a:t> чаще всего в мире совершают самоубийства. </a:t>
            </a:r>
          </a:p>
        </p:txBody>
      </p:sp>
    </p:spTree>
    <p:extLst>
      <p:ext uri="{BB962C8B-B14F-4D97-AF65-F5344CB8AC3E}">
        <p14:creationId xmlns:p14="http://schemas.microsoft.com/office/powerpoint/2010/main" val="3719145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Интересные факты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2DBAB3E-D9C6-47B1-98D4-5078C10CB9D5}"/>
              </a:ext>
            </a:extLst>
          </p:cNvPr>
          <p:cNvSpPr txBox="1"/>
          <p:nvPr/>
        </p:nvSpPr>
        <p:spPr>
          <a:xfrm>
            <a:off x="154807" y="979121"/>
            <a:ext cx="547793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В </a:t>
            </a:r>
            <a:r>
              <a:rPr lang="ru-RU" sz="2400" dirty="0" err="1"/>
              <a:t>Нууке</a:t>
            </a:r>
            <a:r>
              <a:rPr lang="ru-RU" sz="2400" dirty="0"/>
              <a:t>, на самом берегу моря Баффина, расположен знаменитый </a:t>
            </a:r>
            <a:r>
              <a:rPr lang="ru-RU" sz="2400" dirty="0">
                <a:solidFill>
                  <a:srgbClr val="C00000"/>
                </a:solidFill>
              </a:rPr>
              <a:t>Дом Санта-Клауса</a:t>
            </a:r>
            <a:r>
              <a:rPr lang="ru-RU" sz="2400" dirty="0"/>
              <a:t> со своим почтовым отделением и офисом.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6E07D67-B223-4890-A01A-691012D28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60813"/>
            <a:ext cx="5720352" cy="3812079"/>
          </a:xfrm>
          <a:prstGeom prst="rect">
            <a:avLst/>
          </a:prstGeom>
          <a:effectLst>
            <a:softEdge rad="112522"/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FB548DFC-20F2-4C50-967A-70F4303C8117}"/>
              </a:ext>
            </a:extLst>
          </p:cNvPr>
          <p:cNvSpPr txBox="1"/>
          <p:nvPr/>
        </p:nvSpPr>
        <p:spPr>
          <a:xfrm>
            <a:off x="5720352" y="4564944"/>
            <a:ext cx="626144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Между городами </a:t>
            </a:r>
            <a:r>
              <a:rPr lang="ru-RU" sz="2400" dirty="0">
                <a:solidFill>
                  <a:srgbClr val="C00000"/>
                </a:solidFill>
              </a:rPr>
              <a:t>в Гренландии </a:t>
            </a:r>
            <a:r>
              <a:rPr lang="ru-RU" sz="2400" dirty="0"/>
              <a:t>курсируют </a:t>
            </a:r>
            <a:r>
              <a:rPr lang="ru-RU" sz="2400" dirty="0">
                <a:solidFill>
                  <a:srgbClr val="C00000"/>
                </a:solidFill>
              </a:rPr>
              <a:t>водные такси</a:t>
            </a:r>
            <a:r>
              <a:rPr lang="ru-RU" sz="2400" dirty="0"/>
              <a:t>, которые пользуются популярностью у туристов.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8BBC6B84-FB53-47F9-9E38-703CA87E538D}"/>
              </a:ext>
            </a:extLst>
          </p:cNvPr>
          <p:cNvSpPr txBox="1"/>
          <p:nvPr/>
        </p:nvSpPr>
        <p:spPr>
          <a:xfrm>
            <a:off x="5720352" y="6129470"/>
            <a:ext cx="64716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C00000"/>
                </a:solidFill>
              </a:rPr>
              <a:t>В Гренландии </a:t>
            </a:r>
            <a:r>
              <a:rPr lang="ru-RU" sz="2400" dirty="0"/>
              <a:t>всего </a:t>
            </a:r>
            <a:r>
              <a:rPr lang="ru-RU" sz="2400" dirty="0">
                <a:solidFill>
                  <a:srgbClr val="C00000"/>
                </a:solidFill>
              </a:rPr>
              <a:t>150 км </a:t>
            </a:r>
            <a:r>
              <a:rPr lang="ru-RU" sz="2400" dirty="0"/>
              <a:t>сухопутных дорог.</a:t>
            </a:r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902FEFF-3922-43E7-AA59-512F224B5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0083" y="190844"/>
            <a:ext cx="6011919" cy="4009904"/>
          </a:xfrm>
          <a:prstGeom prst="rect">
            <a:avLst/>
          </a:prstGeom>
          <a:effectLst>
            <a:softEdge rad="112522"/>
          </a:effectLst>
        </p:spPr>
      </p:pic>
    </p:spTree>
    <p:extLst>
      <p:ext uri="{BB962C8B-B14F-4D97-AF65-F5344CB8AC3E}">
        <p14:creationId xmlns:p14="http://schemas.microsoft.com/office/powerpoint/2010/main" val="15646816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Интересные факты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2DBAB3E-D9C6-47B1-98D4-5078C10CB9D5}"/>
              </a:ext>
            </a:extLst>
          </p:cNvPr>
          <p:cNvSpPr txBox="1"/>
          <p:nvPr/>
        </p:nvSpPr>
        <p:spPr>
          <a:xfrm>
            <a:off x="38371" y="909451"/>
            <a:ext cx="61432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C00000"/>
                </a:solidFill>
              </a:rPr>
              <a:t>«Страна айсбергов»</a:t>
            </a:r>
            <a:r>
              <a:rPr lang="ru-RU" sz="2400" dirty="0"/>
              <a:t> –  </a:t>
            </a:r>
            <a:r>
              <a:rPr lang="ru-RU" sz="2400" dirty="0">
                <a:solidFill>
                  <a:srgbClr val="C00000"/>
                </a:solidFill>
              </a:rPr>
              <a:t>Залив Диско</a:t>
            </a:r>
            <a:r>
              <a:rPr lang="ru-RU" sz="2400" dirty="0"/>
              <a:t>, по его поверхности постоянно «курсируют» до </a:t>
            </a:r>
            <a:r>
              <a:rPr lang="ru-RU" sz="2400" dirty="0">
                <a:solidFill>
                  <a:srgbClr val="C00000"/>
                </a:solidFill>
              </a:rPr>
              <a:t>тысячи</a:t>
            </a:r>
            <a:r>
              <a:rPr lang="ru-RU" sz="2400" dirty="0"/>
              <a:t> ледяных гор всех размеров.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FB548DFC-20F2-4C50-967A-70F4303C8117}"/>
              </a:ext>
            </a:extLst>
          </p:cNvPr>
          <p:cNvSpPr txBox="1"/>
          <p:nvPr/>
        </p:nvSpPr>
        <p:spPr>
          <a:xfrm>
            <a:off x="38371" y="3736621"/>
            <a:ext cx="77392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C00000"/>
                </a:solidFill>
              </a:rPr>
              <a:t>Традиционная гренландская кухня </a:t>
            </a:r>
            <a:r>
              <a:rPr lang="ru-RU" sz="2400" dirty="0"/>
              <a:t>не предусматривает </a:t>
            </a:r>
            <a:r>
              <a:rPr lang="ru-RU" sz="2400" dirty="0">
                <a:solidFill>
                  <a:srgbClr val="C00000"/>
                </a:solidFill>
              </a:rPr>
              <a:t>никакой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C00000"/>
                </a:solidFill>
              </a:rPr>
              <a:t>термообработки</a:t>
            </a:r>
            <a:r>
              <a:rPr lang="ru-RU" sz="2400" dirty="0"/>
              <a:t> продуктов: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8BBC6B84-FB53-47F9-9E38-703CA87E538D}"/>
              </a:ext>
            </a:extLst>
          </p:cNvPr>
          <p:cNvSpPr txBox="1"/>
          <p:nvPr/>
        </p:nvSpPr>
        <p:spPr>
          <a:xfrm>
            <a:off x="38371" y="2235262"/>
            <a:ext cx="637616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C00000"/>
                </a:solidFill>
              </a:rPr>
              <a:t>В Гренландии </a:t>
            </a:r>
            <a:r>
              <a:rPr lang="ru-RU" sz="2400" dirty="0"/>
              <a:t>находится </a:t>
            </a:r>
            <a:r>
              <a:rPr lang="ru-RU" sz="2400" dirty="0">
                <a:solidFill>
                  <a:srgbClr val="C00000"/>
                </a:solidFill>
              </a:rPr>
              <a:t>самый быстрый </a:t>
            </a:r>
            <a:r>
              <a:rPr lang="ru-RU" sz="2400" dirty="0"/>
              <a:t>движущийся ледник в мире (</a:t>
            </a:r>
            <a:r>
              <a:rPr lang="ru-RU" sz="2400" dirty="0" err="1">
                <a:solidFill>
                  <a:srgbClr val="C00000"/>
                </a:solidFill>
              </a:rPr>
              <a:t>Якобсхавн</a:t>
            </a:r>
            <a:r>
              <a:rPr lang="ru-RU" sz="2400" dirty="0"/>
              <a:t>), перемещающийся со скоростью 30 м в день.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172299D-1D7A-4189-8481-2877C680E1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348"/>
          <a:stretch/>
        </p:blipFill>
        <p:spPr>
          <a:xfrm>
            <a:off x="6537434" y="101524"/>
            <a:ext cx="5616195" cy="3614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DA3524D-FAA9-4578-B5A5-BCAE46E0DB96}"/>
              </a:ext>
            </a:extLst>
          </p:cNvPr>
          <p:cNvSpPr txBox="1"/>
          <p:nvPr/>
        </p:nvSpPr>
        <p:spPr>
          <a:xfrm>
            <a:off x="154807" y="4868648"/>
            <a:ext cx="68879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деликатес </a:t>
            </a:r>
            <a:r>
              <a:rPr lang="ru-RU" sz="2400" dirty="0">
                <a:solidFill>
                  <a:srgbClr val="C00000"/>
                </a:solidFill>
              </a:rPr>
              <a:t>«</a:t>
            </a:r>
            <a:r>
              <a:rPr lang="ru-RU" sz="2400" dirty="0" err="1">
                <a:solidFill>
                  <a:srgbClr val="C00000"/>
                </a:solidFill>
              </a:rPr>
              <a:t>маттак</a:t>
            </a:r>
            <a:r>
              <a:rPr lang="ru-RU" sz="2400" dirty="0">
                <a:solidFill>
                  <a:srgbClr val="C00000"/>
                </a:solidFill>
              </a:rPr>
              <a:t>» </a:t>
            </a:r>
            <a:r>
              <a:rPr lang="ru-RU" sz="2400" dirty="0"/>
              <a:t>– китовая кожа со слоем жира;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034AA8E-9687-4103-88D1-2B434798C045}"/>
              </a:ext>
            </a:extLst>
          </p:cNvPr>
          <p:cNvSpPr txBox="1"/>
          <p:nvPr/>
        </p:nvSpPr>
        <p:spPr>
          <a:xfrm>
            <a:off x="154807" y="5410596"/>
            <a:ext cx="72467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довольно популярно блюдо, в состав которого входят </a:t>
            </a:r>
            <a:r>
              <a:rPr lang="ru-RU" sz="2400" dirty="0">
                <a:solidFill>
                  <a:srgbClr val="C00000"/>
                </a:solidFill>
              </a:rPr>
              <a:t>жир нарвала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C00000"/>
                </a:solidFill>
              </a:rPr>
              <a:t>вода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C00000"/>
                </a:solidFill>
              </a:rPr>
              <a:t>моржовый мозг</a:t>
            </a:r>
            <a:r>
              <a:rPr lang="ru-RU" sz="2400" dirty="0"/>
              <a:t> и </a:t>
            </a:r>
            <a:r>
              <a:rPr lang="ru-RU" sz="2400" dirty="0">
                <a:solidFill>
                  <a:srgbClr val="C00000"/>
                </a:solidFill>
              </a:rPr>
              <a:t>забродившая трава</a:t>
            </a:r>
            <a:r>
              <a:rPr lang="ru-RU" sz="2400" dirty="0"/>
              <a:t>, извлекаемая </a:t>
            </a:r>
            <a:r>
              <a:rPr lang="ru-RU" sz="2400" dirty="0">
                <a:solidFill>
                  <a:srgbClr val="C00000"/>
                </a:solidFill>
              </a:rPr>
              <a:t>из желудка северного оленя</a:t>
            </a:r>
            <a:r>
              <a:rPr lang="ru-RU" sz="2400" dirty="0"/>
              <a:t>.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595FF381-7771-409C-9634-D73246C723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78" t="20086" b="11270"/>
          <a:stretch/>
        </p:blipFill>
        <p:spPr>
          <a:xfrm>
            <a:off x="7438772" y="4195413"/>
            <a:ext cx="4598421" cy="2612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264693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Интересные факты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FB548DFC-20F2-4C50-967A-70F4303C8117}"/>
              </a:ext>
            </a:extLst>
          </p:cNvPr>
          <p:cNvSpPr txBox="1"/>
          <p:nvPr/>
        </p:nvSpPr>
        <p:spPr>
          <a:xfrm>
            <a:off x="116302" y="1230012"/>
            <a:ext cx="59796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Добраться </a:t>
            </a:r>
            <a:r>
              <a:rPr lang="ru-RU" sz="2400" dirty="0">
                <a:solidFill>
                  <a:srgbClr val="C00000"/>
                </a:solidFill>
              </a:rPr>
              <a:t>до Гренландии </a:t>
            </a:r>
            <a:r>
              <a:rPr lang="ru-RU" sz="2400" dirty="0"/>
              <a:t>можно только </a:t>
            </a:r>
            <a:r>
              <a:rPr lang="ru-RU" sz="2400" dirty="0">
                <a:solidFill>
                  <a:srgbClr val="C00000"/>
                </a:solidFill>
              </a:rPr>
              <a:t>на самолете</a:t>
            </a:r>
            <a:r>
              <a:rPr lang="ru-RU" sz="2400" dirty="0"/>
              <a:t> и всего </a:t>
            </a:r>
            <a:r>
              <a:rPr lang="ru-RU" sz="2400" dirty="0">
                <a:solidFill>
                  <a:srgbClr val="C00000"/>
                </a:solidFill>
              </a:rPr>
              <a:t>из 4 городов </a:t>
            </a:r>
            <a:r>
              <a:rPr lang="ru-RU" sz="2400" dirty="0"/>
              <a:t>мира.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8BBC6B84-FB53-47F9-9E38-703CA87E538D}"/>
              </a:ext>
            </a:extLst>
          </p:cNvPr>
          <p:cNvSpPr txBox="1"/>
          <p:nvPr/>
        </p:nvSpPr>
        <p:spPr>
          <a:xfrm>
            <a:off x="48881" y="3429000"/>
            <a:ext cx="697886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C00000"/>
                </a:solidFill>
              </a:rPr>
              <a:t>С 1997 г. </a:t>
            </a:r>
            <a:r>
              <a:rPr lang="ru-RU" sz="2400" dirty="0"/>
              <a:t>в гренландском городе </a:t>
            </a:r>
            <a:r>
              <a:rPr lang="ru-RU" sz="2400" dirty="0" err="1"/>
              <a:t>Уманак</a:t>
            </a:r>
            <a:r>
              <a:rPr lang="ru-RU" sz="2400" dirty="0"/>
              <a:t> (</a:t>
            </a:r>
            <a:r>
              <a:rPr lang="ru-RU" sz="2400" dirty="0" err="1"/>
              <a:t>Uummannaq</a:t>
            </a:r>
            <a:r>
              <a:rPr lang="ru-RU" sz="2400" dirty="0"/>
              <a:t>) ежегодно проводится Международный </a:t>
            </a:r>
            <a:r>
              <a:rPr lang="ru-RU" sz="2400" dirty="0">
                <a:solidFill>
                  <a:srgbClr val="C00000"/>
                </a:solidFill>
              </a:rPr>
              <a:t>чемпионат по ледяному гольфу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C00000"/>
                </a:solidFill>
              </a:rPr>
              <a:t>на самом северном</a:t>
            </a:r>
            <a:r>
              <a:rPr lang="ru-RU" sz="2400" dirty="0"/>
              <a:t> в мире поле для гольфа, окруженном медленно </a:t>
            </a:r>
            <a:r>
              <a:rPr lang="ru-RU" sz="2400" dirty="0">
                <a:solidFill>
                  <a:srgbClr val="C00000"/>
                </a:solidFill>
              </a:rPr>
              <a:t>дрейфующими ледниками</a:t>
            </a:r>
            <a:r>
              <a:rPr lang="ru-RU" sz="2400" dirty="0"/>
              <a:t> и </a:t>
            </a:r>
            <a:r>
              <a:rPr lang="ru-RU" sz="2400" dirty="0">
                <a:solidFill>
                  <a:srgbClr val="C00000"/>
                </a:solidFill>
              </a:rPr>
              <a:t>огромными айсбергами</a:t>
            </a:r>
            <a:r>
              <a:rPr lang="ru-RU" sz="2400" dirty="0"/>
              <a:t>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A78DAB0-8C4A-46CA-B53D-395C3F3C1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4372" y="278976"/>
            <a:ext cx="5679257" cy="3657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E3EDFB6-EA9A-463D-B8F4-496B3C3AE1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3159" y="4015725"/>
            <a:ext cx="4869960" cy="2746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3981AA6-B63E-4B36-90D7-F78E1A7D201C}"/>
              </a:ext>
            </a:extLst>
          </p:cNvPr>
          <p:cNvSpPr txBox="1"/>
          <p:nvPr/>
        </p:nvSpPr>
        <p:spPr>
          <a:xfrm>
            <a:off x="231227" y="5931385"/>
            <a:ext cx="641131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err="1">
                <a:solidFill>
                  <a:srgbClr val="C00000"/>
                </a:solidFill>
              </a:rPr>
              <a:t>Уманак</a:t>
            </a:r>
            <a:r>
              <a:rPr lang="ru-RU" sz="2400" dirty="0"/>
              <a:t> находится </a:t>
            </a:r>
            <a:r>
              <a:rPr lang="ru-RU" sz="2400" dirty="0">
                <a:solidFill>
                  <a:srgbClr val="C00000"/>
                </a:solidFill>
              </a:rPr>
              <a:t>в 600 км</a:t>
            </a:r>
            <a:r>
              <a:rPr lang="ru-RU" sz="2400" dirty="0"/>
              <a:t> к северу от </a:t>
            </a:r>
            <a:r>
              <a:rPr lang="ru-RU" sz="2400" dirty="0">
                <a:solidFill>
                  <a:srgbClr val="C00000"/>
                </a:solidFill>
              </a:rPr>
              <a:t>Полярного круга</a:t>
            </a:r>
            <a:r>
              <a:rPr lang="ru-RU" sz="2400" dirty="0"/>
              <a:t>, и здесь живет </a:t>
            </a:r>
            <a:r>
              <a:rPr lang="en-US" sz="2400" dirty="0">
                <a:solidFill>
                  <a:srgbClr val="C00000"/>
                </a:solidFill>
              </a:rPr>
              <a:t>~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C00000"/>
                </a:solidFill>
              </a:rPr>
              <a:t>1300 человек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57173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D8DE5CD-B9AC-44CB-B802-1B60BBC3C8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044751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A406F12-D49D-49A9-B4B4-DD18B13D82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20354D-ACB6-4FA4-879E-284D949A3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3936273" cy="3495014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+mn-lt"/>
              </a:rPr>
              <a:t>Спасибо</a:t>
            </a:r>
            <a:br>
              <a:rPr lang="ru-RU" sz="6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6000" b="1" dirty="0" smtClean="0">
                <a:solidFill>
                  <a:srgbClr val="C00000"/>
                </a:solidFill>
                <a:latin typeface="+mn-lt"/>
              </a:rPr>
              <a:t>за </a:t>
            </a:r>
            <a:r>
              <a:rPr lang="ru-RU" sz="6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6000" b="1" dirty="0">
                <a:solidFill>
                  <a:srgbClr val="C00000"/>
                </a:solidFill>
                <a:latin typeface="+mn-lt"/>
              </a:rPr>
            </a:br>
            <a:r>
              <a:rPr lang="ru-RU" sz="6000" b="1" dirty="0">
                <a:solidFill>
                  <a:srgbClr val="C00000"/>
                </a:solidFill>
                <a:latin typeface="+mn-lt"/>
              </a:rPr>
              <a:t>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375444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8" y="95618"/>
            <a:ext cx="6486624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Основная информация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873E8E-FC9E-446D-8F9F-07E0DC1B1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381" y="4327095"/>
            <a:ext cx="3965247" cy="8890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Гренландия входит в состав </a:t>
            </a:r>
            <a:r>
              <a:rPr lang="ru-RU" sz="2400" dirty="0">
                <a:solidFill>
                  <a:srgbClr val="C00000"/>
                </a:solidFill>
              </a:rPr>
              <a:t>Датского королевства</a:t>
            </a:r>
            <a:r>
              <a:rPr lang="ru-RU" sz="2400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8D2BCD2-3AA0-4A80-A275-D3925B441F51}"/>
              </a:ext>
            </a:extLst>
          </p:cNvPr>
          <p:cNvSpPr txBox="1"/>
          <p:nvPr/>
        </p:nvSpPr>
        <p:spPr>
          <a:xfrm>
            <a:off x="228381" y="1779774"/>
            <a:ext cx="41439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Остров </a:t>
            </a:r>
            <a:r>
              <a:rPr lang="ru-RU" sz="2400" dirty="0">
                <a:solidFill>
                  <a:srgbClr val="C00000"/>
                </a:solidFill>
              </a:rPr>
              <a:t>Гренландия</a:t>
            </a:r>
            <a:r>
              <a:rPr lang="ru-RU" sz="2400" dirty="0"/>
              <a:t> - </a:t>
            </a:r>
            <a:r>
              <a:rPr lang="ru-RU" sz="2400" dirty="0">
                <a:solidFill>
                  <a:srgbClr val="C00000"/>
                </a:solidFill>
              </a:rPr>
              <a:t>самый большой остров</a:t>
            </a:r>
            <a:r>
              <a:rPr lang="ru-RU" sz="2400" dirty="0"/>
              <a:t> на планете, его площадь </a:t>
            </a:r>
            <a:r>
              <a:rPr lang="en-US" sz="2400" dirty="0">
                <a:solidFill>
                  <a:srgbClr val="C00000"/>
                </a:solidFill>
              </a:rPr>
              <a:t>~</a:t>
            </a:r>
            <a:r>
              <a:rPr lang="ru-RU" sz="2400" dirty="0">
                <a:solidFill>
                  <a:srgbClr val="C00000"/>
                </a:solidFill>
              </a:rPr>
              <a:t> 2 100 000 км² </a:t>
            </a:r>
            <a:endParaRPr lang="ru-RU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AFC8AE4-36F3-4E35-A973-C04BA47EEA3E}"/>
              </a:ext>
            </a:extLst>
          </p:cNvPr>
          <p:cNvSpPr txBox="1"/>
          <p:nvPr/>
        </p:nvSpPr>
        <p:spPr>
          <a:xfrm>
            <a:off x="228381" y="820898"/>
            <a:ext cx="97774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Гренландия </a:t>
            </a:r>
            <a:r>
              <a:rPr lang="ru-RU" sz="2400" dirty="0"/>
              <a:t>– остров в акватории </a:t>
            </a:r>
            <a:r>
              <a:rPr lang="ru-RU" sz="2400" dirty="0">
                <a:solidFill>
                  <a:srgbClr val="C00000"/>
                </a:solidFill>
              </a:rPr>
              <a:t>Северного Ледовитого </a:t>
            </a:r>
            <a:r>
              <a:rPr lang="ru-RU" sz="2400" dirty="0"/>
              <a:t>и </a:t>
            </a:r>
            <a:r>
              <a:rPr lang="ru-RU" sz="2400" dirty="0">
                <a:solidFill>
                  <a:srgbClr val="C00000"/>
                </a:solidFill>
              </a:rPr>
              <a:t>Атлантического</a:t>
            </a:r>
            <a:r>
              <a:rPr lang="ru-RU" sz="2400" dirty="0"/>
              <a:t> океанов, расположенный на севере Северной Америки.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A9560C1-1E65-4BE0-9A31-2E2CCDB7A3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7443" y="1779774"/>
            <a:ext cx="7731048" cy="4875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Объект 2">
            <a:extLst>
              <a:ext uri="{FF2B5EF4-FFF2-40B4-BE49-F238E27FC236}">
                <a16:creationId xmlns:a16="http://schemas.microsoft.com/office/drawing/2014/main" xmlns="" id="{AC6F4785-08C1-4127-A505-6E2DF0126910}"/>
              </a:ext>
            </a:extLst>
          </p:cNvPr>
          <p:cNvSpPr txBox="1">
            <a:spLocks/>
          </p:cNvSpPr>
          <p:nvPr/>
        </p:nvSpPr>
        <p:spPr>
          <a:xfrm>
            <a:off x="228381" y="3117338"/>
            <a:ext cx="4396172" cy="1173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400" dirty="0"/>
              <a:t>Гренландия всего </a:t>
            </a:r>
            <a:r>
              <a:rPr lang="ru-RU" sz="2400" dirty="0">
                <a:solidFill>
                  <a:srgbClr val="C00000"/>
                </a:solidFill>
              </a:rPr>
              <a:t>в 3,5 раза меньше</a:t>
            </a:r>
            <a:r>
              <a:rPr lang="ru-RU" sz="2400" dirty="0"/>
              <a:t> самого маленького континента  - </a:t>
            </a:r>
            <a:r>
              <a:rPr lang="ru-RU" sz="2400" dirty="0">
                <a:solidFill>
                  <a:srgbClr val="C00000"/>
                </a:solidFill>
              </a:rPr>
              <a:t>Австралии</a:t>
            </a:r>
            <a:r>
              <a:rPr lang="ru-RU" sz="2400" dirty="0"/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81FB0E6-EA24-4CB8-A353-CC9A99BA46A9}"/>
              </a:ext>
            </a:extLst>
          </p:cNvPr>
          <p:cNvSpPr txBox="1"/>
          <p:nvPr/>
        </p:nvSpPr>
        <p:spPr>
          <a:xfrm>
            <a:off x="228381" y="5252272"/>
            <a:ext cx="407804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Вопреки своей </a:t>
            </a:r>
            <a:r>
              <a:rPr lang="ru-RU" sz="2400" dirty="0">
                <a:solidFill>
                  <a:srgbClr val="C00000"/>
                </a:solidFill>
              </a:rPr>
              <a:t>политической связи</a:t>
            </a:r>
            <a:r>
              <a:rPr lang="ru-RU" sz="2400" dirty="0"/>
              <a:t> с Европой Гренландия </a:t>
            </a:r>
            <a:r>
              <a:rPr lang="ru-RU" sz="2400" dirty="0">
                <a:solidFill>
                  <a:srgbClr val="C00000"/>
                </a:solidFill>
              </a:rPr>
              <a:t>географически</a:t>
            </a:r>
            <a:r>
              <a:rPr lang="ru-RU" sz="2400" dirty="0"/>
              <a:t> относится к Северной Америке.</a:t>
            </a:r>
          </a:p>
        </p:txBody>
      </p:sp>
    </p:spTree>
    <p:extLst>
      <p:ext uri="{BB962C8B-B14F-4D97-AF65-F5344CB8AC3E}">
        <p14:creationId xmlns:p14="http://schemas.microsoft.com/office/powerpoint/2010/main" val="3108231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8" y="95618"/>
            <a:ext cx="6486624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Основная информация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8E22B43-DF6D-4B8A-A0F7-D11ECEDEA86D}"/>
              </a:ext>
            </a:extLst>
          </p:cNvPr>
          <p:cNvSpPr txBox="1"/>
          <p:nvPr/>
        </p:nvSpPr>
        <p:spPr>
          <a:xfrm>
            <a:off x="154808" y="746913"/>
            <a:ext cx="61432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Население острова – около </a:t>
            </a:r>
            <a:r>
              <a:rPr lang="ru-RU" sz="2400" dirty="0">
                <a:solidFill>
                  <a:srgbClr val="C00000"/>
                </a:solidFill>
              </a:rPr>
              <a:t>57 000 чел</a:t>
            </a:r>
            <a:r>
              <a:rPr lang="ru-RU" sz="2400" dirty="0"/>
              <a:t>.: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9F162B4-0CEF-4954-8596-75FD4D76E51D}"/>
              </a:ext>
            </a:extLst>
          </p:cNvPr>
          <p:cNvSpPr txBox="1"/>
          <p:nvPr/>
        </p:nvSpPr>
        <p:spPr>
          <a:xfrm>
            <a:off x="154808" y="5224087"/>
            <a:ext cx="71995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Основной </a:t>
            </a:r>
            <a:r>
              <a:rPr lang="ru-RU" sz="2400" dirty="0">
                <a:solidFill>
                  <a:srgbClr val="C00000"/>
                </a:solidFill>
              </a:rPr>
              <a:t>язык</a:t>
            </a:r>
            <a:r>
              <a:rPr lang="ru-RU" sz="2400" dirty="0"/>
              <a:t> – </a:t>
            </a:r>
            <a:r>
              <a:rPr lang="ru-RU" sz="2400" dirty="0">
                <a:solidFill>
                  <a:srgbClr val="C00000"/>
                </a:solidFill>
              </a:rPr>
              <a:t>гренландский</a:t>
            </a:r>
            <a:r>
              <a:rPr lang="ru-RU" sz="2400" dirty="0"/>
              <a:t>, также распространен </a:t>
            </a:r>
            <a:r>
              <a:rPr lang="ru-RU" sz="2400" dirty="0">
                <a:solidFill>
                  <a:srgbClr val="C00000"/>
                </a:solidFill>
              </a:rPr>
              <a:t>датский</a:t>
            </a:r>
            <a:r>
              <a:rPr lang="ru-RU" sz="2400" dirty="0"/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33AF8E7-52BE-4CEB-99B0-70B6066E204A}"/>
              </a:ext>
            </a:extLst>
          </p:cNvPr>
          <p:cNvSpPr txBox="1"/>
          <p:nvPr/>
        </p:nvSpPr>
        <p:spPr>
          <a:xfrm>
            <a:off x="154808" y="1208578"/>
            <a:ext cx="54997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гренландские </a:t>
            </a:r>
            <a:r>
              <a:rPr lang="ru-RU" sz="2400" dirty="0">
                <a:solidFill>
                  <a:srgbClr val="C00000"/>
                </a:solidFill>
              </a:rPr>
              <a:t>эскимосы</a:t>
            </a:r>
            <a:r>
              <a:rPr lang="ru-RU" sz="2400" dirty="0"/>
              <a:t> – </a:t>
            </a:r>
            <a:r>
              <a:rPr lang="ru-RU" sz="2400" dirty="0">
                <a:solidFill>
                  <a:srgbClr val="C00000"/>
                </a:solidFill>
              </a:rPr>
              <a:t>90%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C00000"/>
                </a:solidFill>
              </a:rPr>
              <a:t>датчане</a:t>
            </a:r>
            <a:r>
              <a:rPr lang="ru-RU" sz="2400" dirty="0"/>
              <a:t> и другие европейцы – </a:t>
            </a:r>
            <a:r>
              <a:rPr lang="ru-RU" sz="2400" dirty="0">
                <a:solidFill>
                  <a:srgbClr val="C00000"/>
                </a:solidFill>
              </a:rPr>
              <a:t>10%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BCACADC-A533-43DE-8859-BAE528CC91F9}"/>
              </a:ext>
            </a:extLst>
          </p:cNvPr>
          <p:cNvSpPr txBox="1"/>
          <p:nvPr/>
        </p:nvSpPr>
        <p:spPr>
          <a:xfrm>
            <a:off x="154808" y="6197447"/>
            <a:ext cx="71995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Занятия населения — чаще всего </a:t>
            </a:r>
            <a:r>
              <a:rPr lang="ru-RU" sz="2400" dirty="0">
                <a:solidFill>
                  <a:srgbClr val="C00000"/>
                </a:solidFill>
              </a:rPr>
              <a:t>охота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C00000"/>
                </a:solidFill>
              </a:rPr>
              <a:t>рыболовство</a:t>
            </a:r>
            <a:r>
              <a:rPr lang="ru-RU" sz="2400" dirty="0"/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1A0BD0E-B2E6-417C-80CB-EE36E383296D}"/>
              </a:ext>
            </a:extLst>
          </p:cNvPr>
          <p:cNvSpPr txBox="1"/>
          <p:nvPr/>
        </p:nvSpPr>
        <p:spPr>
          <a:xfrm>
            <a:off x="4669441" y="3505688"/>
            <a:ext cx="762766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Столица</a:t>
            </a:r>
            <a:r>
              <a:rPr lang="ru-RU" sz="2400" dirty="0"/>
              <a:t> Гренландии — </a:t>
            </a:r>
            <a:r>
              <a:rPr lang="ru-RU" sz="2400" dirty="0" err="1">
                <a:solidFill>
                  <a:srgbClr val="C00000"/>
                </a:solidFill>
              </a:rPr>
              <a:t>Нуук</a:t>
            </a:r>
            <a:r>
              <a:rPr lang="ru-RU" sz="2400" dirty="0"/>
              <a:t> (</a:t>
            </a:r>
            <a:r>
              <a:rPr lang="ru-RU" sz="2400" dirty="0" err="1"/>
              <a:t>Готхоб</a:t>
            </a:r>
            <a:r>
              <a:rPr lang="ru-RU" sz="2400" dirty="0"/>
              <a:t>), основана </a:t>
            </a:r>
            <a:r>
              <a:rPr lang="ru-RU" sz="2400" dirty="0">
                <a:solidFill>
                  <a:srgbClr val="C00000"/>
                </a:solidFill>
              </a:rPr>
              <a:t>в 1728 г.</a:t>
            </a:r>
            <a:r>
              <a:rPr lang="ru-RU" sz="2400" dirty="0"/>
              <a:t>, крупнейший город с населением </a:t>
            </a:r>
            <a:r>
              <a:rPr lang="en-US" sz="2400" dirty="0">
                <a:solidFill>
                  <a:srgbClr val="C00000"/>
                </a:solidFill>
              </a:rPr>
              <a:t>~</a:t>
            </a:r>
            <a:r>
              <a:rPr lang="ru-RU" sz="2400" dirty="0">
                <a:solidFill>
                  <a:srgbClr val="C00000"/>
                </a:solidFill>
              </a:rPr>
              <a:t> 17 000 чел</a:t>
            </a:r>
            <a:r>
              <a:rPr lang="ru-RU" sz="2400" dirty="0"/>
              <a:t>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AE044B4-536D-41E1-8D95-B56CCE2F4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1432" y="67836"/>
            <a:ext cx="5550567" cy="3437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0188264-5536-437A-980B-634C38FA52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04" y="2039575"/>
            <a:ext cx="4564337" cy="3042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2F8B94F-3247-4061-909A-0439DF199A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9497" y="4240498"/>
            <a:ext cx="4732502" cy="2651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94464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8" y="95618"/>
            <a:ext cx="6486624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Основная информация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873E8E-FC9E-446D-8F9F-07E0DC1B1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0207" y="5038036"/>
            <a:ext cx="6831724" cy="7701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C00000"/>
                </a:solidFill>
              </a:rPr>
              <a:t>Валюта</a:t>
            </a:r>
            <a:r>
              <a:rPr lang="ru-RU" sz="2400" dirty="0"/>
              <a:t> Гренландии – </a:t>
            </a:r>
            <a:r>
              <a:rPr lang="ru-RU" sz="2400" dirty="0">
                <a:solidFill>
                  <a:srgbClr val="C00000"/>
                </a:solidFill>
              </a:rPr>
              <a:t>датская</a:t>
            </a:r>
            <a:r>
              <a:rPr lang="ru-RU" sz="2400" dirty="0"/>
              <a:t> крона и крона </a:t>
            </a:r>
            <a:r>
              <a:rPr lang="ru-RU" sz="2400" dirty="0">
                <a:solidFill>
                  <a:srgbClr val="C00000"/>
                </a:solidFill>
              </a:rPr>
              <a:t>Фарерских островов</a:t>
            </a:r>
            <a:r>
              <a:rPr lang="ru-RU" sz="2400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8D2BCD2-3AA0-4A80-A275-D3925B441F51}"/>
              </a:ext>
            </a:extLst>
          </p:cNvPr>
          <p:cNvSpPr txBox="1"/>
          <p:nvPr/>
        </p:nvSpPr>
        <p:spPr>
          <a:xfrm>
            <a:off x="210207" y="3740468"/>
            <a:ext cx="119005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Красно-белый флаг </a:t>
            </a:r>
            <a:r>
              <a:rPr lang="ru-RU" sz="2400" dirty="0"/>
              <a:t>Гренландии (принят </a:t>
            </a:r>
            <a:r>
              <a:rPr lang="ru-RU" sz="2400" dirty="0">
                <a:solidFill>
                  <a:srgbClr val="C00000"/>
                </a:solidFill>
              </a:rPr>
              <a:t>в 1985 г.</a:t>
            </a:r>
            <a:r>
              <a:rPr lang="ru-RU" sz="2400" dirty="0"/>
              <a:t>)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/>
              <a:t>символизирует политическую связь </a:t>
            </a:r>
            <a:r>
              <a:rPr lang="ru-RU" sz="2400" dirty="0">
                <a:solidFill>
                  <a:srgbClr val="C00000"/>
                </a:solidFill>
              </a:rPr>
              <a:t>с Данией</a:t>
            </a:r>
            <a:r>
              <a:rPr lang="ru-RU" sz="2400" dirty="0"/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AFC8AE4-36F3-4E35-A973-C04BA47EEA3E}"/>
              </a:ext>
            </a:extLst>
          </p:cNvPr>
          <p:cNvSpPr txBox="1"/>
          <p:nvPr/>
        </p:nvSpPr>
        <p:spPr>
          <a:xfrm>
            <a:off x="210207" y="816195"/>
            <a:ext cx="54261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На гербе </a:t>
            </a:r>
            <a:r>
              <a:rPr lang="ru-RU" sz="2400" dirty="0"/>
              <a:t>Гренландии изображен </a:t>
            </a:r>
            <a:r>
              <a:rPr lang="ru-RU" sz="2400" dirty="0">
                <a:solidFill>
                  <a:srgbClr val="C00000"/>
                </a:solidFill>
              </a:rPr>
              <a:t>белый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srgbClr val="C00000"/>
                </a:solidFill>
              </a:rPr>
              <a:t>медведь</a:t>
            </a:r>
            <a:r>
              <a:rPr lang="ru-RU" sz="2400" dirty="0"/>
              <a:t> на </a:t>
            </a:r>
            <a:r>
              <a:rPr lang="ru-RU" sz="2400" dirty="0">
                <a:solidFill>
                  <a:srgbClr val="0070C0"/>
                </a:solidFill>
              </a:rPr>
              <a:t>щите синего цвета</a:t>
            </a:r>
            <a:r>
              <a:rPr lang="ru-RU" sz="2400" dirty="0"/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8E22B43-DF6D-4B8A-A0F7-D11ECEDEA86D}"/>
              </a:ext>
            </a:extLst>
          </p:cNvPr>
          <p:cNvSpPr txBox="1"/>
          <p:nvPr/>
        </p:nvSpPr>
        <p:spPr>
          <a:xfrm>
            <a:off x="210207" y="5931385"/>
            <a:ext cx="673997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На монета</a:t>
            </a:r>
            <a:r>
              <a:rPr lang="ru-RU" sz="2400" dirty="0"/>
              <a:t>х изображены </a:t>
            </a:r>
            <a:r>
              <a:rPr lang="ru-RU" sz="2400" dirty="0">
                <a:solidFill>
                  <a:srgbClr val="C00000"/>
                </a:solidFill>
              </a:rPr>
              <a:t>представители фауны</a:t>
            </a:r>
            <a:r>
              <a:rPr lang="ru-RU" sz="2400" dirty="0"/>
              <a:t> острова.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9F162B4-0CEF-4954-8596-75FD4D76E51D}"/>
              </a:ext>
            </a:extLst>
          </p:cNvPr>
          <p:cNvSpPr txBox="1"/>
          <p:nvPr/>
        </p:nvSpPr>
        <p:spPr>
          <a:xfrm>
            <a:off x="210207" y="2564064"/>
            <a:ext cx="66845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Синий цвет щита </a:t>
            </a:r>
            <a:r>
              <a:rPr lang="ru-RU" sz="2400" dirty="0"/>
              <a:t>олицетворяет расположение острова между двумя океанами.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33AF8E7-52BE-4CEB-99B0-70B6066E204A}"/>
              </a:ext>
            </a:extLst>
          </p:cNvPr>
          <p:cNvSpPr txBox="1"/>
          <p:nvPr/>
        </p:nvSpPr>
        <p:spPr>
          <a:xfrm>
            <a:off x="210207" y="1734081"/>
            <a:ext cx="69578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Белый медведь </a:t>
            </a:r>
            <a:r>
              <a:rPr lang="ru-RU" sz="2400" dirty="0"/>
              <a:t>- символ острова, характеризует фауну Гренландии.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C9C9696-F4B5-4AB1-94A2-32FF1FAF2A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1931" y="149455"/>
            <a:ext cx="4995261" cy="3528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CB99EC2-1C63-4E33-B88F-C491A90906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5243" y="4470115"/>
            <a:ext cx="4861035" cy="229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259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6DE7B2C-7AFB-4665-A97B-43A49FCDF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5736" y="214734"/>
            <a:ext cx="4327020" cy="6578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Исторические факты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7C3DE07-075D-4D02-841A-92E1F3212E01}"/>
              </a:ext>
            </a:extLst>
          </p:cNvPr>
          <p:cNvSpPr txBox="1"/>
          <p:nvPr/>
        </p:nvSpPr>
        <p:spPr>
          <a:xfrm>
            <a:off x="105704" y="813211"/>
            <a:ext cx="83130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Название </a:t>
            </a:r>
            <a:r>
              <a:rPr lang="ru-RU" sz="2400" dirty="0">
                <a:solidFill>
                  <a:srgbClr val="C00000"/>
                </a:solidFill>
              </a:rPr>
              <a:t>Гренландии</a:t>
            </a:r>
            <a:r>
              <a:rPr lang="ru-RU" sz="2400" dirty="0"/>
              <a:t> на местном наречии - </a:t>
            </a:r>
            <a:r>
              <a:rPr lang="ru-RU" sz="2400" dirty="0" err="1">
                <a:solidFill>
                  <a:srgbClr val="C00000"/>
                </a:solidFill>
              </a:rPr>
              <a:t>Калаллит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Нунаат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/>
              <a:t>– означает </a:t>
            </a:r>
            <a:r>
              <a:rPr lang="ru-RU" sz="2400" dirty="0">
                <a:solidFill>
                  <a:srgbClr val="C00000"/>
                </a:solidFill>
              </a:rPr>
              <a:t>«Зеленая страна» </a:t>
            </a:r>
            <a:r>
              <a:rPr lang="ru-RU" sz="2400" dirty="0"/>
              <a:t>, т.к. в древности южные берега острова были покрыты растительностью.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E88E7100-94AA-4B60-86F2-9D2B59EF34BD}"/>
              </a:ext>
            </a:extLst>
          </p:cNvPr>
          <p:cNvSpPr txBox="1"/>
          <p:nvPr/>
        </p:nvSpPr>
        <p:spPr>
          <a:xfrm>
            <a:off x="154806" y="4588756"/>
            <a:ext cx="76018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В 1721 г. </a:t>
            </a:r>
            <a:r>
              <a:rPr lang="ru-RU" sz="2400" dirty="0"/>
              <a:t>датские миссионеры </a:t>
            </a:r>
            <a:r>
              <a:rPr lang="ru-RU" sz="2400" dirty="0">
                <a:solidFill>
                  <a:srgbClr val="C00000"/>
                </a:solidFill>
              </a:rPr>
              <a:t>привезли христианство </a:t>
            </a:r>
            <a:r>
              <a:rPr lang="ru-RU" sz="2400" dirty="0"/>
              <a:t>на остров </a:t>
            </a:r>
            <a:r>
              <a:rPr lang="ru-RU" sz="2400" dirty="0">
                <a:solidFill>
                  <a:srgbClr val="C00000"/>
                </a:solidFill>
              </a:rPr>
              <a:t>и колонизировали </a:t>
            </a:r>
            <a:r>
              <a:rPr lang="ru-RU" sz="2400" dirty="0"/>
              <a:t>земли гренландцев-</a:t>
            </a:r>
            <a:r>
              <a:rPr lang="ru-RU" sz="2400" dirty="0" err="1"/>
              <a:t>инуитов</a:t>
            </a:r>
            <a:r>
              <a:rPr lang="ru-RU" sz="2400" dirty="0"/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F036690-6F47-4123-B7DE-736A94488B38}"/>
              </a:ext>
            </a:extLst>
          </p:cNvPr>
          <p:cNvSpPr txBox="1"/>
          <p:nvPr/>
        </p:nvSpPr>
        <p:spPr>
          <a:xfrm>
            <a:off x="154806" y="5447800"/>
            <a:ext cx="76018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В 1953 г.</a:t>
            </a:r>
            <a:r>
              <a:rPr lang="ru-RU" sz="2400" dirty="0"/>
              <a:t> Гренландия стала частью Датского королевства.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CE483CF6-C2DF-4C42-8382-DAEC6BDC95B9}"/>
              </a:ext>
            </a:extLst>
          </p:cNvPr>
          <p:cNvSpPr txBox="1"/>
          <p:nvPr/>
        </p:nvSpPr>
        <p:spPr>
          <a:xfrm>
            <a:off x="154806" y="2094385"/>
            <a:ext cx="74698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Первые люди прибыли в Гренландию около </a:t>
            </a:r>
            <a:r>
              <a:rPr lang="ru-RU" sz="2400" dirty="0">
                <a:solidFill>
                  <a:srgbClr val="C00000"/>
                </a:solidFill>
              </a:rPr>
              <a:t>2500 года до нашей эры.</a:t>
            </a:r>
            <a:endParaRPr lang="ru-RU" sz="2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AF0A8C43-5396-4D9C-9C57-099BD45B28DC}"/>
              </a:ext>
            </a:extLst>
          </p:cNvPr>
          <p:cNvSpPr txBox="1"/>
          <p:nvPr/>
        </p:nvSpPr>
        <p:spPr>
          <a:xfrm>
            <a:off x="154806" y="2951676"/>
            <a:ext cx="742077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Исландский </a:t>
            </a:r>
            <a:r>
              <a:rPr lang="ru-RU" sz="2400" dirty="0">
                <a:solidFill>
                  <a:srgbClr val="C00000"/>
                </a:solidFill>
              </a:rPr>
              <a:t>викинг Эрик Рыжий</a:t>
            </a:r>
            <a:r>
              <a:rPr lang="ru-RU" sz="2400" dirty="0"/>
              <a:t>, изгнанный из Норвегии и Исландии за убийство, стал первым европейцем в Гренландии, достигнув ее южного берега </a:t>
            </a:r>
            <a:r>
              <a:rPr lang="ru-RU" sz="2400" dirty="0">
                <a:solidFill>
                  <a:srgbClr val="C00000"/>
                </a:solidFill>
              </a:rPr>
              <a:t>в 982 г</a:t>
            </a:r>
            <a:r>
              <a:rPr lang="ru-RU" sz="2400" dirty="0"/>
              <a:t>. </a:t>
            </a:r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D28E239-7F2D-4CB6-A834-B08632E4009E}"/>
              </a:ext>
            </a:extLst>
          </p:cNvPr>
          <p:cNvSpPr txBox="1"/>
          <p:nvPr/>
        </p:nvSpPr>
        <p:spPr>
          <a:xfrm>
            <a:off x="105704" y="6353614"/>
            <a:ext cx="61432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400" dirty="0">
                <a:solidFill>
                  <a:srgbClr val="C00000"/>
                </a:solidFill>
              </a:rPr>
              <a:t>В 1985 г. </a:t>
            </a:r>
            <a:r>
              <a:rPr lang="ru-RU" sz="2400" dirty="0"/>
              <a:t>остров решил покинуть ЕЭС.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7E6CFF8-FB1A-4832-B385-F3F29E27CDEA}"/>
              </a:ext>
            </a:extLst>
          </p:cNvPr>
          <p:cNvSpPr txBox="1"/>
          <p:nvPr/>
        </p:nvSpPr>
        <p:spPr>
          <a:xfrm>
            <a:off x="154806" y="5906352"/>
            <a:ext cx="70132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В 1979 г. </a:t>
            </a:r>
            <a:r>
              <a:rPr lang="ru-RU" sz="2400" dirty="0"/>
              <a:t>Гренландия получила статус автономии.</a:t>
            </a:r>
          </a:p>
        </p:txBody>
      </p:sp>
    </p:spTree>
    <p:extLst>
      <p:ext uri="{BB962C8B-B14F-4D97-AF65-F5344CB8AC3E}">
        <p14:creationId xmlns:p14="http://schemas.microsoft.com/office/powerpoint/2010/main" val="2047074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8" y="95618"/>
            <a:ext cx="1093360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Географические особенности Гренландии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3415D552-CD0D-4D4B-A2B9-5D9469760255}"/>
              </a:ext>
            </a:extLst>
          </p:cNvPr>
          <p:cNvSpPr txBox="1"/>
          <p:nvPr/>
        </p:nvSpPr>
        <p:spPr>
          <a:xfrm>
            <a:off x="6727371" y="4408068"/>
            <a:ext cx="527957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Омываясь теплым Западным Гренландским течением </a:t>
            </a:r>
            <a:r>
              <a:rPr lang="ru-RU" sz="2400" dirty="0">
                <a:solidFill>
                  <a:srgbClr val="C00000"/>
                </a:solidFill>
              </a:rPr>
              <a:t>юго-западное побережье </a:t>
            </a:r>
            <a:r>
              <a:rPr lang="ru-RU" sz="2400" dirty="0"/>
              <a:t>является </a:t>
            </a:r>
            <a:r>
              <a:rPr lang="ru-RU" sz="2400" dirty="0">
                <a:solidFill>
                  <a:srgbClr val="C00000"/>
                </a:solidFill>
              </a:rPr>
              <a:t>наиболее доступным </a:t>
            </a:r>
            <a:r>
              <a:rPr lang="ru-RU" sz="2400" dirty="0"/>
              <a:t>с моря.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FB6F10D-C183-4BE2-B75F-9962BBA8B9F2}"/>
              </a:ext>
            </a:extLst>
          </p:cNvPr>
          <p:cNvSpPr txBox="1"/>
          <p:nvPr/>
        </p:nvSpPr>
        <p:spPr>
          <a:xfrm>
            <a:off x="78826" y="1768806"/>
            <a:ext cx="60840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Северное </a:t>
            </a:r>
            <a:r>
              <a:rPr lang="ru-RU" sz="2400" dirty="0"/>
              <a:t>и</a:t>
            </a:r>
            <a:r>
              <a:rPr lang="ru-RU" sz="2400" dirty="0">
                <a:solidFill>
                  <a:srgbClr val="C00000"/>
                </a:solidFill>
              </a:rPr>
              <a:t> восточное </a:t>
            </a:r>
            <a:r>
              <a:rPr lang="ru-RU" sz="2400" dirty="0"/>
              <a:t>побережья почти постоянно блокированы плавучими льдами.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11626626-8042-4B85-8818-9D5C0B0466A3}"/>
              </a:ext>
            </a:extLst>
          </p:cNvPr>
          <p:cNvSpPr txBox="1"/>
          <p:nvPr/>
        </p:nvSpPr>
        <p:spPr>
          <a:xfrm>
            <a:off x="78826" y="818949"/>
            <a:ext cx="66485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Остров </a:t>
            </a:r>
            <a:r>
              <a:rPr lang="ru-RU" sz="2400" dirty="0">
                <a:solidFill>
                  <a:srgbClr val="C00000"/>
                </a:solidFill>
              </a:rPr>
              <a:t>Гренландия </a:t>
            </a:r>
            <a:r>
              <a:rPr lang="ru-RU" sz="2400" dirty="0"/>
              <a:t>является </a:t>
            </a:r>
            <a:r>
              <a:rPr lang="ru-RU" sz="2400" dirty="0">
                <a:solidFill>
                  <a:srgbClr val="C00000"/>
                </a:solidFill>
              </a:rPr>
              <a:t>вторым по площади </a:t>
            </a:r>
            <a:r>
              <a:rPr lang="ru-RU" sz="2400" dirty="0"/>
              <a:t>покровным </a:t>
            </a:r>
            <a:r>
              <a:rPr lang="ru-RU" sz="2400" dirty="0">
                <a:solidFill>
                  <a:srgbClr val="C00000"/>
                </a:solidFill>
              </a:rPr>
              <a:t>ледником</a:t>
            </a:r>
            <a:r>
              <a:rPr lang="ru-RU" sz="2400" dirty="0"/>
              <a:t> после Антарктиды.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3A21459-DCD1-4CC2-B497-778EEBCD9907}"/>
              </a:ext>
            </a:extLst>
          </p:cNvPr>
          <p:cNvSpPr txBox="1"/>
          <p:nvPr/>
        </p:nvSpPr>
        <p:spPr>
          <a:xfrm>
            <a:off x="72961" y="5977728"/>
            <a:ext cx="121798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Объём льда </a:t>
            </a:r>
            <a:r>
              <a:rPr lang="ru-RU" sz="2400" dirty="0"/>
              <a:t>настолько колоссален, что если </a:t>
            </a:r>
            <a:r>
              <a:rPr lang="ru-RU" sz="2400" dirty="0">
                <a:solidFill>
                  <a:srgbClr val="C00000"/>
                </a:solidFill>
              </a:rPr>
              <a:t>весь</a:t>
            </a:r>
            <a:r>
              <a:rPr lang="ru-RU" sz="2400" dirty="0"/>
              <a:t> покровный </a:t>
            </a:r>
            <a:r>
              <a:rPr lang="ru-RU" sz="2400" dirty="0">
                <a:solidFill>
                  <a:srgbClr val="C00000"/>
                </a:solidFill>
              </a:rPr>
              <a:t>ледник</a:t>
            </a:r>
            <a:r>
              <a:rPr lang="ru-RU" sz="2400" dirty="0"/>
              <a:t> Гренландии </a:t>
            </a:r>
            <a:r>
              <a:rPr lang="ru-RU" sz="2400" dirty="0" err="1">
                <a:solidFill>
                  <a:srgbClr val="C00000"/>
                </a:solidFill>
              </a:rPr>
              <a:t>расстает</a:t>
            </a:r>
            <a:r>
              <a:rPr lang="ru-RU" sz="2400" dirty="0"/>
              <a:t>, уровень мирового океана </a:t>
            </a:r>
            <a:r>
              <a:rPr lang="ru-RU" sz="2400" dirty="0">
                <a:solidFill>
                  <a:srgbClr val="C00000"/>
                </a:solidFill>
              </a:rPr>
              <a:t>повысится на 7,4 м</a:t>
            </a:r>
            <a:r>
              <a:rPr lang="ru-RU" sz="2400" dirty="0"/>
              <a:t>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525E53D-578B-43EA-9465-4D1013DA15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25" y="2718663"/>
            <a:ext cx="6523563" cy="3116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376BA83-EE5F-4101-871B-11D77A56F7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2389" y="718120"/>
            <a:ext cx="5589611" cy="3715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3404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6" y="95618"/>
            <a:ext cx="11858517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Климат Гренландии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3D9D58B-75B0-47B0-9DE4-053CF4ED487B}"/>
              </a:ext>
            </a:extLst>
          </p:cNvPr>
          <p:cNvSpPr txBox="1"/>
          <p:nvPr/>
        </p:nvSpPr>
        <p:spPr>
          <a:xfrm>
            <a:off x="154804" y="827578"/>
            <a:ext cx="910480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Остров</a:t>
            </a:r>
            <a:r>
              <a:rPr lang="ru-RU" sz="2400" dirty="0"/>
              <a:t> расположен </a:t>
            </a:r>
            <a:r>
              <a:rPr lang="ru-RU" sz="2400" dirty="0">
                <a:solidFill>
                  <a:srgbClr val="C00000"/>
                </a:solidFill>
              </a:rPr>
              <a:t>в трех климатических поясах </a:t>
            </a:r>
            <a:r>
              <a:rPr lang="en-US" sz="2400" dirty="0"/>
              <a:t>:</a:t>
            </a:r>
            <a:endParaRPr lang="ru-RU" sz="2400" dirty="0"/>
          </a:p>
          <a:p>
            <a:r>
              <a:rPr lang="ru-RU" sz="2400" dirty="0"/>
              <a:t>1. Арктический</a:t>
            </a:r>
          </a:p>
          <a:p>
            <a:r>
              <a:rPr lang="ru-RU" sz="2400" dirty="0"/>
              <a:t>2. Субарктический</a:t>
            </a:r>
          </a:p>
          <a:p>
            <a:r>
              <a:rPr lang="ru-RU" sz="2400" dirty="0"/>
              <a:t>3. Умеренный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C1ED478-A439-4800-950C-6D5C45BA67E5}"/>
              </a:ext>
            </a:extLst>
          </p:cNvPr>
          <p:cNvSpPr txBox="1"/>
          <p:nvPr/>
        </p:nvSpPr>
        <p:spPr>
          <a:xfrm>
            <a:off x="154804" y="2531797"/>
            <a:ext cx="63090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</a:rPr>
              <a:t>Гренландия делится на </a:t>
            </a:r>
            <a:r>
              <a:rPr lang="ru-RU" sz="2400" dirty="0">
                <a:solidFill>
                  <a:srgbClr val="C00000"/>
                </a:solidFill>
              </a:rPr>
              <a:t>2 природные зоны</a:t>
            </a:r>
            <a:r>
              <a:rPr lang="ru-RU" sz="2400" dirty="0">
                <a:solidFill>
                  <a:srgbClr val="000000"/>
                </a:solidFill>
              </a:rPr>
              <a:t>:</a:t>
            </a:r>
            <a:endParaRPr lang="ru-RU" sz="2400" b="0" i="0" dirty="0">
              <a:solidFill>
                <a:srgbClr val="000000"/>
              </a:solidFill>
              <a:effectLst/>
            </a:endParaRPr>
          </a:p>
          <a:p>
            <a:r>
              <a:rPr lang="ru-RU" sz="2400" b="0" i="0" dirty="0">
                <a:solidFill>
                  <a:srgbClr val="000000"/>
                </a:solidFill>
                <a:effectLst/>
              </a:rPr>
              <a:t>1. зона </a:t>
            </a:r>
            <a:r>
              <a:rPr lang="ru-RU" sz="2400" b="0" i="0" dirty="0">
                <a:solidFill>
                  <a:srgbClr val="C00000"/>
                </a:solidFill>
                <a:effectLst/>
              </a:rPr>
              <a:t>высотной поясности</a:t>
            </a:r>
            <a:r>
              <a:rPr lang="ru-RU" sz="2400" b="0" i="0" dirty="0">
                <a:solidFill>
                  <a:srgbClr val="000000"/>
                </a:solidFill>
                <a:effectLst/>
              </a:rPr>
              <a:t>;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0" i="0" dirty="0">
                <a:solidFill>
                  <a:srgbClr val="000000"/>
                </a:solidFill>
                <a:effectLst/>
              </a:rPr>
              <a:t>2. з</a:t>
            </a:r>
            <a:r>
              <a:rPr lang="ru-RU" sz="2400" dirty="0">
                <a:solidFill>
                  <a:srgbClr val="000000"/>
                </a:solidFill>
              </a:rPr>
              <a:t>она </a:t>
            </a:r>
            <a:r>
              <a:rPr lang="ru-RU" sz="2400" dirty="0">
                <a:solidFill>
                  <a:srgbClr val="C00000"/>
                </a:solidFill>
              </a:rPr>
              <a:t>арктических пустынь</a:t>
            </a:r>
            <a:r>
              <a:rPr lang="ru-RU" sz="2400" dirty="0"/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0E4EFA6-634F-429C-97BD-F140B4F724A1}"/>
              </a:ext>
            </a:extLst>
          </p:cNvPr>
          <p:cNvSpPr txBox="1"/>
          <p:nvPr/>
        </p:nvSpPr>
        <p:spPr>
          <a:xfrm>
            <a:off x="73573" y="5079181"/>
            <a:ext cx="71709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В полярную ночь</a:t>
            </a:r>
            <a:r>
              <a:rPr lang="ru-RU" sz="2400" dirty="0"/>
              <a:t> (ноябрь – февраль) мороз </a:t>
            </a:r>
            <a:r>
              <a:rPr lang="ru-RU" sz="2400" dirty="0">
                <a:solidFill>
                  <a:srgbClr val="C00000"/>
                </a:solidFill>
              </a:rPr>
              <a:t>до -60°С</a:t>
            </a:r>
            <a:r>
              <a:rPr lang="ru-RU" sz="2400" dirty="0"/>
              <a:t>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09CD140-656D-4AE1-80BE-887F2D25F62C}"/>
              </a:ext>
            </a:extLst>
          </p:cNvPr>
          <p:cNvSpPr txBox="1"/>
          <p:nvPr/>
        </p:nvSpPr>
        <p:spPr>
          <a:xfrm>
            <a:off x="154804" y="4045264"/>
            <a:ext cx="611987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Лето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в </a:t>
            </a:r>
            <a:r>
              <a:rPr lang="ru-RU" sz="2400" dirty="0"/>
              <a:t>Г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ренландии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холодное и сырое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, а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зима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-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ветренная и снежная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. 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C0C945E-230F-4D2F-AD74-56AD9251F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3972" y="95618"/>
            <a:ext cx="5034455" cy="6718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314C2DF-31EE-4AD6-B691-FE4661B53473}"/>
              </a:ext>
            </a:extLst>
          </p:cNvPr>
          <p:cNvSpPr txBox="1"/>
          <p:nvPr/>
        </p:nvSpPr>
        <p:spPr>
          <a:xfrm>
            <a:off x="73573" y="5752107"/>
            <a:ext cx="69291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2–3 месяца </a:t>
            </a:r>
            <a:r>
              <a:rPr lang="ru-RU" sz="2400" dirty="0"/>
              <a:t>в году, в полярный день, </a:t>
            </a:r>
            <a:r>
              <a:rPr lang="ru-RU" sz="2400" dirty="0">
                <a:solidFill>
                  <a:srgbClr val="C00000"/>
                </a:solidFill>
              </a:rPr>
              <a:t>солнце светит </a:t>
            </a:r>
            <a:r>
              <a:rPr lang="ru-RU" sz="2400" dirty="0"/>
              <a:t>непрерывно, и температура поднимается до </a:t>
            </a:r>
            <a:r>
              <a:rPr lang="ru-RU" sz="2400" dirty="0">
                <a:solidFill>
                  <a:srgbClr val="C00000"/>
                </a:solidFill>
              </a:rPr>
              <a:t>+14°С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2318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Флора Гренландии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A0E5F57-5C17-44E5-B404-DAFE0E783726}"/>
              </a:ext>
            </a:extLst>
          </p:cNvPr>
          <p:cNvSpPr txBox="1"/>
          <p:nvPr/>
        </p:nvSpPr>
        <p:spPr>
          <a:xfrm>
            <a:off x="237507" y="714181"/>
            <a:ext cx="545107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Растительность</a:t>
            </a:r>
            <a:r>
              <a:rPr lang="ru-RU" sz="2400" dirty="0"/>
              <a:t> острова скудна:</a:t>
            </a:r>
          </a:p>
          <a:p>
            <a:r>
              <a:rPr lang="ru-RU" sz="2400" dirty="0">
                <a:solidFill>
                  <a:srgbClr val="C00000"/>
                </a:solidFill>
              </a:rPr>
              <a:t>на юге </a:t>
            </a:r>
            <a:r>
              <a:rPr lang="ru-RU" sz="2400" dirty="0"/>
              <a:t>встречаются карликовые ивы, рябины, берёзы и можжевельник - </a:t>
            </a:r>
            <a:r>
              <a:rPr lang="ru-RU" sz="2400" dirty="0">
                <a:solidFill>
                  <a:srgbClr val="C00000"/>
                </a:solidFill>
              </a:rPr>
              <a:t>в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C00000"/>
                </a:solidFill>
              </a:rPr>
              <a:t>единственном естественном лесу </a:t>
            </a:r>
            <a:r>
              <a:rPr lang="ru-RU" sz="2400" dirty="0"/>
              <a:t>в Гренландии в долине </a:t>
            </a:r>
            <a:r>
              <a:rPr lang="ru-RU" sz="2400" dirty="0" err="1"/>
              <a:t>Циньнгуа</a:t>
            </a:r>
            <a:r>
              <a:rPr lang="ru-RU" sz="2400" dirty="0"/>
              <a:t>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B76B9E6-21B0-4FA8-8318-80652628667A}"/>
              </a:ext>
            </a:extLst>
          </p:cNvPr>
          <p:cNvSpPr txBox="1"/>
          <p:nvPr/>
        </p:nvSpPr>
        <p:spPr>
          <a:xfrm>
            <a:off x="6004678" y="5562053"/>
            <a:ext cx="595391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Ц</a:t>
            </a:r>
            <a:r>
              <a:rPr lang="ru-RU" sz="2400" b="0" i="0" dirty="0">
                <a:solidFill>
                  <a:srgbClr val="C00000"/>
                </a:solidFill>
                <a:effectLst/>
              </a:rPr>
              <a:t>ветковые растения </a:t>
            </a:r>
            <a:r>
              <a:rPr lang="ru-RU" sz="2400" b="0" i="0" dirty="0">
                <a:solidFill>
                  <a:srgbClr val="202122"/>
                </a:solidFill>
                <a:effectLst/>
              </a:rPr>
              <a:t>встречаются лишь в узкой прибрежной полосе и разукрашивают летом и весной берега яркими красками.</a:t>
            </a:r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E74FC2D-C780-4B42-ABDC-5F650770E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1277" y="383807"/>
            <a:ext cx="6420723" cy="3820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65A2A1C-A0BB-4518-8A0C-75D471630290}"/>
              </a:ext>
            </a:extLst>
          </p:cNvPr>
          <p:cNvSpPr txBox="1"/>
          <p:nvPr/>
        </p:nvSpPr>
        <p:spPr>
          <a:xfrm>
            <a:off x="6004678" y="4467597"/>
            <a:ext cx="600805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Флору Гренландии составляют </a:t>
            </a:r>
            <a:r>
              <a:rPr lang="ru-RU" sz="2400" dirty="0">
                <a:solidFill>
                  <a:srgbClr val="C00000"/>
                </a:solidFill>
              </a:rPr>
              <a:t>575 видов</a:t>
            </a:r>
            <a:r>
              <a:rPr lang="ru-RU" sz="2400" dirty="0"/>
              <a:t> растений из которых </a:t>
            </a:r>
            <a:r>
              <a:rPr lang="ru-RU" sz="2400" dirty="0">
                <a:solidFill>
                  <a:srgbClr val="C00000"/>
                </a:solidFill>
              </a:rPr>
              <a:t>13 – эндемики</a:t>
            </a:r>
            <a:r>
              <a:rPr lang="ru-RU" sz="2400" dirty="0"/>
              <a:t>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44715F3-B80E-4621-BDE2-31DA13AF85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01" y="3190072"/>
            <a:ext cx="5662376" cy="3667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C7ABAF9-05DC-473C-9496-859DB2586567}"/>
              </a:ext>
            </a:extLst>
          </p:cNvPr>
          <p:cNvSpPr txBox="1"/>
          <p:nvPr/>
        </p:nvSpPr>
        <p:spPr>
          <a:xfrm>
            <a:off x="67545" y="2690790"/>
            <a:ext cx="57450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На севере </a:t>
            </a:r>
            <a:r>
              <a:rPr lang="ru-RU" sz="2400" dirty="0"/>
              <a:t>растут </a:t>
            </a:r>
            <a:r>
              <a:rPr lang="ru-RU" sz="2400" dirty="0">
                <a:solidFill>
                  <a:srgbClr val="C00000"/>
                </a:solidFill>
              </a:rPr>
              <a:t>только мхи и лишайники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46754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Фауна Гренландии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0991526-C0A7-40B3-A33E-3D03E59422CF}"/>
              </a:ext>
            </a:extLst>
          </p:cNvPr>
          <p:cNvSpPr txBox="1"/>
          <p:nvPr/>
        </p:nvSpPr>
        <p:spPr>
          <a:xfrm>
            <a:off x="4579294" y="3780170"/>
            <a:ext cx="72989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Белый медведь и овцебык занесены в </a:t>
            </a:r>
            <a:r>
              <a:rPr lang="ru-RU" sz="2400" dirty="0">
                <a:solidFill>
                  <a:srgbClr val="C00000"/>
                </a:solidFill>
              </a:rPr>
              <a:t>Красную книгу</a:t>
            </a:r>
            <a:r>
              <a:rPr lang="ru-RU" sz="2400" dirty="0"/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DAAD238A-096F-4C3C-8525-647B4CC31B01}"/>
              </a:ext>
            </a:extLst>
          </p:cNvPr>
          <p:cNvSpPr txBox="1"/>
          <p:nvPr/>
        </p:nvSpPr>
        <p:spPr>
          <a:xfrm>
            <a:off x="4226360" y="5474859"/>
            <a:ext cx="784290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Овцебык способен разворошить слой снега в </a:t>
            </a:r>
            <a:r>
              <a:rPr lang="ru-RU" sz="2400" dirty="0">
                <a:solidFill>
                  <a:srgbClr val="C00000"/>
                </a:solidFill>
              </a:rPr>
              <a:t>1м</a:t>
            </a:r>
            <a:r>
              <a:rPr lang="ru-RU" sz="2400" dirty="0"/>
              <a:t>, если вдруг почувствует под ним запах чего-нибудь вкусного, а при беге развивает скорость до </a:t>
            </a:r>
            <a:r>
              <a:rPr lang="ru-RU" sz="2400" dirty="0">
                <a:solidFill>
                  <a:srgbClr val="C00000"/>
                </a:solidFill>
              </a:rPr>
              <a:t>45 км</a:t>
            </a:r>
            <a:r>
              <a:rPr lang="en-US" sz="2400" dirty="0">
                <a:solidFill>
                  <a:srgbClr val="C00000"/>
                </a:solidFill>
              </a:rPr>
              <a:t>/</a:t>
            </a:r>
            <a:r>
              <a:rPr lang="ru-RU" sz="2400" dirty="0">
                <a:solidFill>
                  <a:srgbClr val="C00000"/>
                </a:solidFill>
              </a:rPr>
              <a:t>ч </a:t>
            </a:r>
            <a:r>
              <a:rPr lang="ru-RU" sz="2400" dirty="0"/>
              <a:t>при весе в </a:t>
            </a:r>
            <a:r>
              <a:rPr lang="ru-RU" sz="2400" dirty="0">
                <a:solidFill>
                  <a:srgbClr val="C00000"/>
                </a:solidFill>
              </a:rPr>
              <a:t>500кг</a:t>
            </a:r>
            <a:r>
              <a:rPr lang="ru-RU" sz="2400" dirty="0"/>
              <a:t>!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77BC06D-2D09-48C0-B782-B266A7CC16B2}"/>
              </a:ext>
            </a:extLst>
          </p:cNvPr>
          <p:cNvSpPr txBox="1"/>
          <p:nvPr/>
        </p:nvSpPr>
        <p:spPr>
          <a:xfrm>
            <a:off x="154807" y="2100853"/>
            <a:ext cx="61514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Белый медведь </a:t>
            </a:r>
            <a:r>
              <a:rPr lang="ru-RU" sz="2400" dirty="0"/>
              <a:t>– символ Гренландии – самый крупный представитель семейства медвежьих и отряда хищных. Весит </a:t>
            </a:r>
            <a:r>
              <a:rPr lang="en-US" sz="2400" dirty="0">
                <a:solidFill>
                  <a:srgbClr val="C00000"/>
                </a:solidFill>
              </a:rPr>
              <a:t>~</a:t>
            </a:r>
            <a:r>
              <a:rPr lang="ru-RU" sz="2400" dirty="0">
                <a:solidFill>
                  <a:srgbClr val="C00000"/>
                </a:solidFill>
              </a:rPr>
              <a:t> 800 кг</a:t>
            </a:r>
            <a:r>
              <a:rPr lang="ru-RU" sz="2400" dirty="0"/>
              <a:t>!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96729AC-7036-4F93-8548-85B435700887}"/>
              </a:ext>
            </a:extLst>
          </p:cNvPr>
          <p:cNvSpPr txBox="1"/>
          <p:nvPr/>
        </p:nvSpPr>
        <p:spPr>
          <a:xfrm>
            <a:off x="4226360" y="4529732"/>
            <a:ext cx="80048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Шерсть</a:t>
            </a:r>
            <a:r>
              <a:rPr lang="ru-RU" sz="2400" dirty="0">
                <a:solidFill>
                  <a:srgbClr val="C00000"/>
                </a:solidFill>
              </a:rPr>
              <a:t> овцебыка </a:t>
            </a:r>
            <a:r>
              <a:rPr lang="ru-RU" sz="2400" dirty="0"/>
              <a:t>теплее овечьей </a:t>
            </a:r>
            <a:r>
              <a:rPr lang="ru-RU" sz="2400" dirty="0">
                <a:solidFill>
                  <a:srgbClr val="C00000"/>
                </a:solidFill>
              </a:rPr>
              <a:t>в 8 раз</a:t>
            </a:r>
            <a:r>
              <a:rPr lang="ru-RU" sz="2400" dirty="0"/>
              <a:t>,</a:t>
            </a:r>
            <a:r>
              <a:rPr lang="ru-RU" sz="2400" dirty="0">
                <a:solidFill>
                  <a:srgbClr val="C00000"/>
                </a:solidFill>
              </a:rPr>
              <a:t> 50 </a:t>
            </a:r>
            <a:r>
              <a:rPr lang="ru-RU" sz="2400" dirty="0" err="1">
                <a:solidFill>
                  <a:srgbClr val="C00000"/>
                </a:solidFill>
              </a:rPr>
              <a:t>гр</a:t>
            </a:r>
            <a:r>
              <a:rPr lang="ru-RU" sz="2400" dirty="0"/>
              <a:t> пряжи из нее стоят </a:t>
            </a:r>
            <a:r>
              <a:rPr lang="ru-RU" sz="2400" dirty="0">
                <a:solidFill>
                  <a:srgbClr val="C00000"/>
                </a:solidFill>
              </a:rPr>
              <a:t>5 000р.</a:t>
            </a:r>
            <a:r>
              <a:rPr lang="ru-RU" sz="2400" dirty="0"/>
              <a:t>!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8F2A8C-1B6E-48F3-AD92-3607ADF649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1590" y="107253"/>
            <a:ext cx="5200410" cy="3250257"/>
          </a:xfrm>
          <a:prstGeom prst="rect">
            <a:avLst/>
          </a:prstGeom>
          <a:effectLst>
            <a:softEdge rad="112522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C5C7DE9-7834-42D5-B8A0-2D5B458CAFD6}"/>
              </a:ext>
            </a:extLst>
          </p:cNvPr>
          <p:cNvSpPr txBox="1"/>
          <p:nvPr/>
        </p:nvSpPr>
        <p:spPr>
          <a:xfrm>
            <a:off x="154807" y="782976"/>
            <a:ext cx="64218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Из крупных млекопитающих на острове распространены - </a:t>
            </a:r>
            <a:r>
              <a:rPr lang="ru-RU" sz="2400" dirty="0">
                <a:solidFill>
                  <a:srgbClr val="C00000"/>
                </a:solidFill>
              </a:rPr>
              <a:t>овцебык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C00000"/>
                </a:solidFill>
              </a:rPr>
              <a:t>северный олень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C00000"/>
                </a:solidFill>
              </a:rPr>
              <a:t>белый медведь </a:t>
            </a:r>
            <a:r>
              <a:rPr lang="ru-RU" sz="2400" dirty="0"/>
              <a:t>и </a:t>
            </a:r>
            <a:r>
              <a:rPr lang="ru-RU" sz="2400" dirty="0">
                <a:solidFill>
                  <a:srgbClr val="C00000"/>
                </a:solidFill>
              </a:rPr>
              <a:t>полярный волк</a:t>
            </a:r>
            <a:r>
              <a:rPr lang="ru-RU" sz="2400" dirty="0"/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F935B7C-027B-472F-BF5F-C78164AE9E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733" y="3348553"/>
            <a:ext cx="3950804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16229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20086</TotalTime>
  <Words>1082</Words>
  <Application>Microsoft Office PowerPoint</Application>
  <PresentationFormat>Произвольный</PresentationFormat>
  <Paragraphs>91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Гренландия</vt:lpstr>
      <vt:lpstr>Основная информация</vt:lpstr>
      <vt:lpstr>Основная информация</vt:lpstr>
      <vt:lpstr>Основная информация</vt:lpstr>
      <vt:lpstr>Исторические факты</vt:lpstr>
      <vt:lpstr>Географические особенности Гренландии</vt:lpstr>
      <vt:lpstr>Климат Гренландии</vt:lpstr>
      <vt:lpstr>Флора Гренландии</vt:lpstr>
      <vt:lpstr>Фауна Гренландии</vt:lpstr>
      <vt:lpstr>Фауна Гренландии</vt:lpstr>
      <vt:lpstr>Фауна Гренландии</vt:lpstr>
      <vt:lpstr>Интересные факты</vt:lpstr>
      <vt:lpstr>Интересные факты</vt:lpstr>
      <vt:lpstr>Интересные факты</vt:lpstr>
      <vt:lpstr>Интересные факты</vt:lpstr>
      <vt:lpstr>Интересные факты</vt:lpstr>
      <vt:lpstr>Презентация PowerPoint</vt:lpstr>
      <vt:lpstr>Спасибо за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Пальмовый вор</dc:title>
  <dc:creator>Яна Морякова</dc:creator>
  <cp:lastModifiedBy>GeoBio</cp:lastModifiedBy>
  <cp:revision>432</cp:revision>
  <dcterms:created xsi:type="dcterms:W3CDTF">2023-01-10T17:47:50Z</dcterms:created>
  <dcterms:modified xsi:type="dcterms:W3CDTF">2023-06-13T10:41:21Z</dcterms:modified>
</cp:coreProperties>
</file>