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971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729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0420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675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5841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86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684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595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550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6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4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52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655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563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73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23C81-49AE-48B5-B7F8-79E984E98B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C442852-88A5-46CF-B287-EA77DD87A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6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Основные способы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образования слов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 русском языке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67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9183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Основные способы образования слов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приставочный</a:t>
            </a:r>
          </a:p>
          <a:p>
            <a:pPr marL="0" indent="0">
              <a:buNone/>
            </a:pPr>
            <a:r>
              <a:rPr lang="ru-RU" dirty="0" smtClean="0"/>
              <a:t>2.суффиксальный</a:t>
            </a:r>
          </a:p>
          <a:p>
            <a:pPr marL="0" indent="0">
              <a:buNone/>
            </a:pPr>
            <a:r>
              <a:rPr lang="ru-RU" dirty="0" smtClean="0"/>
              <a:t>3. приставочно-суффиксальный</a:t>
            </a:r>
          </a:p>
          <a:p>
            <a:pPr marL="0" indent="0">
              <a:buNone/>
            </a:pPr>
            <a:r>
              <a:rPr lang="ru-RU" dirty="0" smtClean="0"/>
              <a:t>4. сложение</a:t>
            </a:r>
          </a:p>
          <a:p>
            <a:pPr marL="0" indent="0">
              <a:buNone/>
            </a:pPr>
            <a:r>
              <a:rPr lang="ru-RU" dirty="0" smtClean="0"/>
              <a:t>5. переход из одной части речи в другую</a:t>
            </a:r>
          </a:p>
          <a:p>
            <a:pPr marL="0" indent="0">
              <a:buNone/>
            </a:pPr>
            <a:r>
              <a:rPr lang="ru-RU" dirty="0" smtClean="0"/>
              <a:t>6. </a:t>
            </a:r>
            <a:r>
              <a:rPr lang="ru-RU" dirty="0" err="1" smtClean="0"/>
              <a:t>бессуффиксный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634" y="4058602"/>
            <a:ext cx="2225421" cy="179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3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Приставочный </a:t>
            </a:r>
            <a:r>
              <a:rPr lang="ru-RU" b="1" dirty="0"/>
              <a:t>способ словообразования – слова образуются при помощи приставки.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беспорядок     ←порядок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антисанитарный  ←санитарный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пристроить    ←строить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Новое слово, как правило, является той же частью речи, что и слово, от которого оно образовано</a:t>
            </a:r>
            <a:r>
              <a:rPr lang="ru-RU" b="1" dirty="0" smtClean="0"/>
              <a:t>!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623" y="4773874"/>
            <a:ext cx="1704785" cy="189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4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Суффиксальный </a:t>
            </a:r>
            <a:r>
              <a:rPr lang="ru-RU" b="1" dirty="0"/>
              <a:t>способ словообразования – слова образуются при помощи суффикса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столовый </a:t>
            </a:r>
            <a:r>
              <a:rPr lang="ru-RU" b="1" dirty="0"/>
              <a:t>← стол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смешной ← смех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лесок ←      </a:t>
            </a:r>
            <a:r>
              <a:rPr lang="ru-RU" b="1" dirty="0" smtClean="0"/>
              <a:t>лес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Основа </a:t>
            </a:r>
            <a:r>
              <a:rPr lang="ru-RU" b="1" dirty="0"/>
              <a:t>исходного слова может видоизменяться (чередование звуков, усечение основы)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208" y="4990248"/>
            <a:ext cx="1712214" cy="169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8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Приставочно-суффиксальный способ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Одновременное </a:t>
            </a:r>
            <a:r>
              <a:rPr lang="ru-RU" b="1" dirty="0"/>
              <a:t>присоединение приставки и суффикса к основе производящего </a:t>
            </a:r>
            <a:r>
              <a:rPr lang="ru-RU" b="1" dirty="0" smtClean="0"/>
              <a:t>слова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dirty="0"/>
              <a:t>снег          </a:t>
            </a:r>
            <a:r>
              <a:rPr lang="ru-RU" dirty="0" smtClean="0"/>
              <a:t>подснежник</a:t>
            </a:r>
          </a:p>
          <a:p>
            <a:pPr marL="0" indent="0">
              <a:buNone/>
            </a:pPr>
            <a:r>
              <a:rPr lang="ru-RU" dirty="0"/>
              <a:t>труд          сотрудник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/>
              <a:t>Убедитесь: только без приставки или только без суффикса слово не употребляется!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703320" y="3090672"/>
            <a:ext cx="283464" cy="256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86784" y="3104388"/>
            <a:ext cx="210312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383280" y="3675888"/>
            <a:ext cx="228600" cy="219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53028" y="3685032"/>
            <a:ext cx="283464" cy="201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23160" y="3218688"/>
            <a:ext cx="512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926080" y="3218688"/>
            <a:ext cx="18288" cy="12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423160" y="3785616"/>
            <a:ext cx="256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720340" y="3785616"/>
            <a:ext cx="0" cy="134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728216" y="3474720"/>
            <a:ext cx="420624" cy="9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755648" y="4001294"/>
            <a:ext cx="448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166" y="4732311"/>
            <a:ext cx="1949577" cy="194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1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Бессуффиксный</a:t>
            </a:r>
            <a:r>
              <a:rPr lang="ru-RU" b="1" dirty="0"/>
              <a:t> способ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Образование </a:t>
            </a:r>
            <a:r>
              <a:rPr lang="ru-RU" b="1" dirty="0"/>
              <a:t>слов за счет отсекания от исходного слова окончания или суффикса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(или суффикса и окончания вместе</a:t>
            </a:r>
            <a:r>
              <a:rPr lang="ru-RU" b="1" dirty="0" smtClean="0"/>
              <a:t>)</a:t>
            </a:r>
          </a:p>
          <a:p>
            <a:pPr marL="0" indent="0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/>
              <a:t>бег   ←     бегать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    говор ←  говорить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    выход  ← </a:t>
            </a:r>
            <a:r>
              <a:rPr lang="ru-RU" b="1" dirty="0" smtClean="0"/>
              <a:t>выходить</a:t>
            </a:r>
          </a:p>
          <a:p>
            <a:pPr marL="0" indent="0" algn="ctr">
              <a:buNone/>
            </a:pPr>
            <a:r>
              <a:rPr lang="ru-RU" b="1" dirty="0"/>
              <a:t>При словообразовании существительных смотрим, что </a:t>
            </a:r>
            <a:r>
              <a:rPr lang="ru-RU" b="1" u="sng" dirty="0"/>
              <a:t>первично</a:t>
            </a:r>
            <a:r>
              <a:rPr lang="ru-RU" b="1" dirty="0"/>
              <a:t> в его значении: </a:t>
            </a:r>
            <a:r>
              <a:rPr lang="ru-RU" b="1" u="sng" dirty="0"/>
              <a:t>предметность</a:t>
            </a:r>
            <a:r>
              <a:rPr lang="ru-RU" b="1" dirty="0"/>
              <a:t> или </a:t>
            </a:r>
            <a:r>
              <a:rPr lang="ru-RU" b="1" u="sng" dirty="0"/>
              <a:t>действие, признак</a:t>
            </a:r>
            <a:r>
              <a:rPr lang="ru-RU" b="1" dirty="0"/>
              <a:t> (</a:t>
            </a:r>
            <a:r>
              <a:rPr lang="ru-RU" b="1" dirty="0" err="1"/>
              <a:t>бессуффиксный</a:t>
            </a:r>
            <a:r>
              <a:rPr lang="ru-RU" b="1" dirty="0"/>
              <a:t> способ) 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18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Сложение – образование слов, имеющих несколько корней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1. Сложение основ : 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лес + степь  = лесостепь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снег + падать = снегопад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2. Сложение части основы</a:t>
            </a:r>
            <a:r>
              <a:rPr lang="ru-RU" dirty="0"/>
              <a:t> </a:t>
            </a:r>
            <a:r>
              <a:rPr lang="ru-RU" b="1" dirty="0"/>
              <a:t>с целым словом: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Физическая культура – физкультура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Педагогический совет - педсовет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192" y="4626708"/>
            <a:ext cx="2383917" cy="192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1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ru-RU" dirty="0" smtClean="0"/>
              <a:t>3. </a:t>
            </a:r>
            <a:r>
              <a:rPr lang="ru-RU" b="1" dirty="0"/>
              <a:t>Сложение целых слов:</a:t>
            </a:r>
            <a:endParaRPr lang="ru-RU" sz="1600" dirty="0"/>
          </a:p>
          <a:p>
            <a:pPr marL="457200" lvl="1" indent="0">
              <a:buNone/>
            </a:pPr>
            <a:r>
              <a:rPr lang="ru-RU" b="1" dirty="0" err="1"/>
              <a:t>кресло+качалка</a:t>
            </a:r>
            <a:r>
              <a:rPr lang="ru-RU" b="1" dirty="0"/>
              <a:t>= кресло-качалка</a:t>
            </a:r>
            <a:endParaRPr lang="ru-RU" sz="1600" dirty="0"/>
          </a:p>
          <a:p>
            <a:pPr marL="457200" lvl="1" indent="0">
              <a:buNone/>
            </a:pPr>
            <a:r>
              <a:rPr lang="ru-RU" b="1" dirty="0"/>
              <a:t>плащ +палатка = плащ-палатка</a:t>
            </a:r>
            <a:endParaRPr lang="ru-RU" sz="1600" dirty="0"/>
          </a:p>
          <a:p>
            <a:pPr marL="457200" lvl="1" indent="0">
              <a:buNone/>
            </a:pPr>
            <a:endParaRPr lang="ru-RU" dirty="0"/>
          </a:p>
          <a:p>
            <a:pPr marL="457200" lvl="1" indent="0">
              <a:buNone/>
            </a:pPr>
            <a:r>
              <a:rPr lang="ru-RU" sz="2000" b="1" dirty="0"/>
              <a:t>4</a:t>
            </a:r>
            <a:r>
              <a:rPr lang="ru-RU" b="1" dirty="0"/>
              <a:t>. Сложение слов с одновременным </a:t>
            </a:r>
            <a:endParaRPr lang="ru-RU" sz="1600" dirty="0"/>
          </a:p>
          <a:p>
            <a:pPr marL="457200" lvl="1" indent="0">
              <a:buNone/>
            </a:pPr>
            <a:r>
              <a:rPr lang="ru-RU" b="1" dirty="0"/>
              <a:t>присоединением суффикса ─ соковыжималка</a:t>
            </a:r>
            <a:r>
              <a:rPr lang="ru-RU" sz="1600" dirty="0"/>
              <a:t>				</a:t>
            </a:r>
            <a:r>
              <a:rPr lang="ru-RU" b="1" dirty="0"/>
              <a:t>             быстроходный</a:t>
            </a:r>
            <a:endParaRPr lang="ru-RU" sz="16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999" y="3801172"/>
            <a:ext cx="2143697" cy="238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3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Переход одной части речи в другую (слова получают новое значение, могут изменять грамматические признаки)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Прилагательное (признак)              Существительное </a:t>
            </a:r>
            <a:r>
              <a:rPr lang="ru-RU" b="1" dirty="0"/>
              <a:t>(предмет)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   </a:t>
            </a:r>
            <a:endParaRPr lang="ru-RU" dirty="0" smtClean="0"/>
          </a:p>
          <a:p>
            <a:pPr marL="0" indent="0">
              <a:buNone/>
            </a:pPr>
            <a:r>
              <a:rPr lang="ru-RU" b="1" dirty="0"/>
              <a:t>Столовая  комната → школьная столовая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Больной человек → больной выздоравливает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Мороженое мясо → вкусное мороженое</a:t>
            </a:r>
            <a:endParaRPr lang="ru-RU" dirty="0"/>
          </a:p>
          <a:p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559552" y="2084832"/>
            <a:ext cx="630936" cy="9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52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</TotalTime>
  <Words>238</Words>
  <Application>Microsoft Office PowerPoint</Application>
  <PresentationFormat>Широкоэкранный</PresentationFormat>
  <Paragraphs>63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Грань</vt:lpstr>
      <vt:lpstr>Основные способы  образования слов в русском языке </vt:lpstr>
      <vt:lpstr>Основные способы образования слов </vt:lpstr>
      <vt:lpstr> Приставочный способ словообразования – слова образуются при помощи приставки. </vt:lpstr>
      <vt:lpstr>Суффиксальный способ словообразования – слова образуются при помощи суффикса </vt:lpstr>
      <vt:lpstr>Приставочно-суффиксальный способ </vt:lpstr>
      <vt:lpstr>Бессуффиксный способ </vt:lpstr>
      <vt:lpstr>Сложение – образование слов, имеющих несколько корней </vt:lpstr>
      <vt:lpstr>Презентация PowerPoint</vt:lpstr>
      <vt:lpstr>Переход одной части речи в другую (слова получают новое значение, могут изменять грамматические признаки)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способы  образования слов в русском языке </dc:title>
  <dc:creator>644-1</dc:creator>
  <cp:lastModifiedBy>644-1</cp:lastModifiedBy>
  <cp:revision>3</cp:revision>
  <dcterms:created xsi:type="dcterms:W3CDTF">2023-06-13T10:14:29Z</dcterms:created>
  <dcterms:modified xsi:type="dcterms:W3CDTF">2023-06-13T10:39:08Z</dcterms:modified>
</cp:coreProperties>
</file>