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89" r:id="rId4"/>
    <p:sldId id="261" r:id="rId5"/>
    <p:sldId id="269" r:id="rId6"/>
    <p:sldId id="272" r:id="rId7"/>
    <p:sldId id="290" r:id="rId8"/>
    <p:sldId id="292" r:id="rId9"/>
    <p:sldId id="287" r:id="rId10"/>
    <p:sldId id="262" r:id="rId11"/>
    <p:sldId id="293" r:id="rId12"/>
    <p:sldId id="294" r:id="rId13"/>
    <p:sldId id="267" r:id="rId14"/>
    <p:sldId id="274" r:id="rId15"/>
    <p:sldId id="295" r:id="rId16"/>
    <p:sldId id="265" r:id="rId17"/>
    <p:sldId id="296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90" autoAdjust="0"/>
  </p:normalViewPr>
  <p:slideViewPr>
    <p:cSldViewPr snapToGrid="0">
      <p:cViewPr varScale="1">
        <p:scale>
          <a:sx n="109" d="100"/>
          <a:sy n="109" d="100"/>
        </p:scale>
        <p:origin x="-630" y="-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C6F78-8EDF-479C-9D92-62E4C46FB607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2B085-D2F8-4845-B7DD-3169C10AA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65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B085-D2F8-4845-B7DD-3169C10AA1C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538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9B0C15-20E3-480E-91E8-B68C5F458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3CE3D3C-A8D0-48A5-B223-267794F3B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B98516-5440-44D5-AF29-5A214C1EC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1BF7F2-1652-4B4D-8DBB-D17030E3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B59C79C-8FAB-4E75-993E-325B9DE2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65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39DAEE-3F5B-4D36-8ECC-7F88BE9C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6B8D48-8EFC-469E-9A34-6D0302922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2FD7E4-A589-4688-A84F-9E476D580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8DE0DA-C643-4080-B504-73944E6C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90D7D8-AF8E-4367-B9DB-78C0298BC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000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5D216D-7CB2-4367-A447-2EEE7DACDB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1560138-5B17-4FBF-9CD9-5506F1A5B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D4FF3A-955A-4EC2-A7FD-4BBB6E14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2C3D29-51E3-48C3-B32D-7FB3C5ECF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3FD139-0CE0-4644-ADCC-221295AF2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14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135F3A-8F6C-412C-A3E2-34D9E734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3CAFE8-3984-4BE9-A4A2-0890FBDD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97C955-BB98-4688-A118-B245E151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F510CE-F07E-4182-A4CC-085E03882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5C3D9C-91A7-4076-B1CF-09D9BC932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3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FA5E36-093B-4CA7-A6E8-9371FC9F6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F51C84-57D6-40AE-88F6-DA34F411F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42D285-C413-42DA-A72F-6CB5EF3C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453ACF-3ECA-443A-A34C-B8689343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390825-9A18-465B-9FAA-D43A176EC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4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F50FA8-1BDE-442C-B408-848B69760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029EF98-3756-4D11-B678-915F5162B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572542-5CA4-4A70-8CAC-F27600678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CBE5342-3AA4-4B89-A943-ED2B8C7AE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D4B8C6E-2BD5-4854-B6BC-DFBDDA5C1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97BF599-C454-4A93-A717-47B6E115A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48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32F239-1653-4AC3-B464-D3249BEB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2B2637F-67E2-467A-8596-1D4456F5E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D543E07-66A7-432E-9D85-9CA58C3783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483A86F-693C-4CEE-88DC-C43BDD210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8F1C489-B43F-4077-8BEC-5455AE7B83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AC9D2B6-C9B3-4828-8983-3DFC4A85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9868F6B-9077-4E42-BAA4-E8B653A8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3D86BE4-005C-4E6C-8176-0E672118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76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813BDB-5512-4652-82DE-5867FA87C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F476FCE-6F05-42CF-96DB-D19A67C57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B7F3508-13DC-4012-97E7-056E4CAF0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E76E12D-1324-4879-8F79-AE375452C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87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CA5224A-DBF8-483B-9C01-95FC4235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F3A511-F2CC-4A8A-AC8D-6CAD29A89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B71B1CB-AF3A-4A41-A100-79CD683D8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79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598D7B-4634-4609-951C-1147A453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7A2EAA-A63E-4730-B756-799743D7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A4D6767-5129-40C2-894F-050A751C4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A288792-4AD2-4736-8A3D-5736F8D65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310DFB5-E04A-4556-8B78-9274FE64A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4BF2DE8-960F-45A5-9551-8325B83FC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85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E6632C-E3E9-488A-A61F-59EE1F5E9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BE4F9A-07DD-47BE-A217-39D3D0FCD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4CCD1A-87CC-4D40-B0EA-85CF32B23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70211B-4EC7-460A-9983-A4E7733B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6081C8E-4E3C-4F0D-B509-5AC612A18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64D5417-4111-4FEA-AAD9-61DD59F6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17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148D04-B813-4544-98BB-5905EA1BF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F0C3190-9368-4D8F-A04F-E50235329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9E0D94-E98D-4F31-8812-9070833B4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66666-290B-4FE9-9B12-7F5D127C425B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533C03-4884-40AA-8EF9-76A22584D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1583B3-C498-4E8B-B5E2-3A4328B26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A9AEA-0D35-4DD3-94F7-CAE2C60C8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00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FCE6E68-B1CA-484B-9B2D-9A39216DF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5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727624-2307-4AA8-83D6-31A45FF24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229035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+mn-lt"/>
              </a:rPr>
              <a:t>Остров</a:t>
            </a:r>
            <a:br>
              <a:rPr lang="ru-RU" sz="8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8000" b="1" dirty="0" smtClean="0">
                <a:solidFill>
                  <a:srgbClr val="C00000"/>
                </a:solidFill>
                <a:latin typeface="+mn-lt"/>
              </a:rPr>
              <a:t>Огненная </a:t>
            </a:r>
            <a:r>
              <a:rPr lang="ru-RU" sz="8000" b="1" dirty="0">
                <a:solidFill>
                  <a:srgbClr val="C00000"/>
                </a:solidFill>
                <a:latin typeface="+mn-lt"/>
              </a:rPr>
              <a:t>Земля</a:t>
            </a:r>
          </a:p>
        </p:txBody>
      </p:sp>
    </p:spTree>
    <p:extLst>
      <p:ext uri="{BB962C8B-B14F-4D97-AF65-F5344CB8AC3E}">
        <p14:creationId xmlns:p14="http://schemas.microsoft.com/office/powerpoint/2010/main" val="3759192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острова Огненная Земля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99446F4-3BE0-42AD-BD73-7E1AD4A56942}"/>
              </a:ext>
            </a:extLst>
          </p:cNvPr>
          <p:cNvSpPr txBox="1"/>
          <p:nvPr/>
        </p:nvSpPr>
        <p:spPr>
          <a:xfrm>
            <a:off x="154806" y="3324119"/>
            <a:ext cx="42174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Выше 500 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лежат горные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луга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торфяники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210F74E-0BA6-43AF-A7EB-191224EAA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731" y="1547849"/>
            <a:ext cx="7812036" cy="521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A0E5F57-5C17-44E5-B404-DAFE0E783726}"/>
              </a:ext>
            </a:extLst>
          </p:cNvPr>
          <p:cNvSpPr txBox="1"/>
          <p:nvPr/>
        </p:nvSpPr>
        <p:spPr>
          <a:xfrm>
            <a:off x="154806" y="940222"/>
            <a:ext cx="84741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Флору</a:t>
            </a:r>
            <a:r>
              <a:rPr lang="ru-RU" sz="2400" dirty="0"/>
              <a:t> острова составляют скудные субарктические растения 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E18EDB4-0CE4-47E5-A43A-F9FEA9723278}"/>
              </a:ext>
            </a:extLst>
          </p:cNvPr>
          <p:cNvSpPr txBox="1"/>
          <p:nvPr/>
        </p:nvSpPr>
        <p:spPr>
          <a:xfrm>
            <a:off x="154806" y="1476609"/>
            <a:ext cx="30718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низкорослые деревья </a:t>
            </a:r>
            <a:r>
              <a:rPr lang="ru-RU" sz="2400" dirty="0"/>
              <a:t>(6 видов) и </a:t>
            </a:r>
            <a:r>
              <a:rPr lang="ru-RU" sz="2400" dirty="0">
                <a:solidFill>
                  <a:srgbClr val="C00000"/>
                </a:solidFill>
              </a:rPr>
              <a:t>кусты</a:t>
            </a:r>
            <a:r>
              <a:rPr lang="ru-RU" sz="24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D8CF53A-8AD5-4F4F-A43A-E7E0F84295D9}"/>
              </a:ext>
            </a:extLst>
          </p:cNvPr>
          <p:cNvSpPr txBox="1"/>
          <p:nvPr/>
        </p:nvSpPr>
        <p:spPr>
          <a:xfrm>
            <a:off x="174403" y="5171629"/>
            <a:ext cx="37774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Но также распространены 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необычные патагонские растения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754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острова Огненная Земля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A0E5F57-5C17-44E5-B404-DAFE0E783726}"/>
              </a:ext>
            </a:extLst>
          </p:cNvPr>
          <p:cNvSpPr txBox="1"/>
          <p:nvPr/>
        </p:nvSpPr>
        <p:spPr>
          <a:xfrm>
            <a:off x="512158" y="1060941"/>
            <a:ext cx="6340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400" dirty="0"/>
              <a:t>У </a:t>
            </a:r>
            <a:r>
              <a:rPr lang="ru-RU" sz="2400" dirty="0">
                <a:solidFill>
                  <a:srgbClr val="C00000"/>
                </a:solidFill>
              </a:rPr>
              <a:t>бука- нотофагуса </a:t>
            </a:r>
            <a:r>
              <a:rPr lang="ru-RU" sz="2400" b="0" i="0" dirty="0">
                <a:solidFill>
                  <a:srgbClr val="242F33"/>
                </a:solidFill>
                <a:effectLst/>
              </a:rPr>
              <a:t>жёсткие мелкие листочки.</a:t>
            </a:r>
          </a:p>
          <a:p>
            <a:pPr algn="r"/>
            <a:r>
              <a:rPr lang="ru-RU" sz="2400" dirty="0">
                <a:solidFill>
                  <a:srgbClr val="242F33"/>
                </a:solidFill>
              </a:rPr>
              <a:t>Он </a:t>
            </a:r>
            <a:r>
              <a:rPr lang="ru-RU" sz="2400" b="0" i="0" dirty="0">
                <a:solidFill>
                  <a:srgbClr val="242F33"/>
                </a:solidFill>
                <a:effectLst/>
              </a:rPr>
              <a:t>очень медленно растет.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C360E3-0D91-4F9C-96E5-2E1C2432C306}"/>
              </a:ext>
            </a:extLst>
          </p:cNvPr>
          <p:cNvSpPr txBox="1"/>
          <p:nvPr/>
        </p:nvSpPr>
        <p:spPr>
          <a:xfrm>
            <a:off x="5570482" y="5479916"/>
            <a:ext cx="65479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этих </a:t>
            </a:r>
            <a:r>
              <a:rPr lang="ru-RU" sz="2400" dirty="0">
                <a:solidFill>
                  <a:srgbClr val="C00000"/>
                </a:solidFill>
              </a:rPr>
              <a:t>арктических буках </a:t>
            </a:r>
            <a:r>
              <a:rPr lang="ru-RU" sz="2400" dirty="0"/>
              <a:t>растет </a:t>
            </a:r>
            <a:r>
              <a:rPr lang="ru-RU" sz="2400" dirty="0">
                <a:solidFill>
                  <a:srgbClr val="C00000"/>
                </a:solidFill>
              </a:rPr>
              <a:t>гриб- паразит</a:t>
            </a:r>
            <a:r>
              <a:rPr lang="ru-RU" sz="2400" dirty="0"/>
              <a:t>, который индейцы использовали в пищу и поэтому его так и назвали </a:t>
            </a:r>
            <a:r>
              <a:rPr lang="ru-RU" sz="2400" dirty="0">
                <a:solidFill>
                  <a:srgbClr val="C00000"/>
                </a:solidFill>
              </a:rPr>
              <a:t>индейским хлебом</a:t>
            </a:r>
            <a:r>
              <a:rPr lang="ru-RU" sz="2400" dirty="0"/>
              <a:t>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77F56B4-4853-46E4-B39D-E2625EBC8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890" y="889683"/>
            <a:ext cx="5118538" cy="449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D4A7BF-A3ED-4CEB-BF94-D62859F77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2" y="2259861"/>
            <a:ext cx="5276194" cy="4502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710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8510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Флора острова Огненная Земля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99446F4-3BE0-42AD-BD73-7E1AD4A56942}"/>
              </a:ext>
            </a:extLst>
          </p:cNvPr>
          <p:cNvSpPr txBox="1"/>
          <p:nvPr/>
        </p:nvSpPr>
        <p:spPr>
          <a:xfrm>
            <a:off x="5675584" y="801970"/>
            <a:ext cx="63771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алафате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(барбарис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самшитовидный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) -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символ Патагонии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 Это кустовые заросли с яркими желтыми цветочками.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C360E3-0D91-4F9C-96E5-2E1C2432C306}"/>
              </a:ext>
            </a:extLst>
          </p:cNvPr>
          <p:cNvSpPr txBox="1"/>
          <p:nvPr/>
        </p:nvSpPr>
        <p:spPr>
          <a:xfrm>
            <a:off x="154807" y="5847119"/>
            <a:ext cx="56574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Патагонской </a:t>
            </a:r>
            <a:r>
              <a:rPr lang="ru-RU" sz="2400" dirty="0">
                <a:solidFill>
                  <a:srgbClr val="C00000"/>
                </a:solidFill>
              </a:rPr>
              <a:t>весной</a:t>
            </a:r>
            <a:r>
              <a:rPr lang="ru-RU" sz="2400" dirty="0"/>
              <a:t> полыхают красным </a:t>
            </a:r>
            <a:r>
              <a:rPr lang="ru-RU" sz="2400" dirty="0">
                <a:solidFill>
                  <a:srgbClr val="C00000"/>
                </a:solidFill>
              </a:rPr>
              <a:t>огненные</a:t>
            </a:r>
            <a:r>
              <a:rPr lang="ru-RU" sz="2400" dirty="0"/>
              <a:t> кусты </a:t>
            </a:r>
            <a:r>
              <a:rPr lang="ru-RU" sz="2400" dirty="0">
                <a:solidFill>
                  <a:srgbClr val="C00000"/>
                </a:solidFill>
              </a:rPr>
              <a:t>Fire </a:t>
            </a:r>
            <a:r>
              <a:rPr lang="ru-RU" sz="2400" dirty="0" err="1">
                <a:solidFill>
                  <a:srgbClr val="C00000"/>
                </a:solidFill>
              </a:rPr>
              <a:t>Bush</a:t>
            </a:r>
            <a:r>
              <a:rPr lang="ru-RU" sz="2400" dirty="0"/>
              <a:t>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ABDE3FC-D8FA-4B56-BCB8-829FE070C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4989"/>
            <a:ext cx="5541511" cy="4009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3D11243-4132-438D-91BE-6E7FAAE5E478}"/>
              </a:ext>
            </a:extLst>
          </p:cNvPr>
          <p:cNvSpPr txBox="1"/>
          <p:nvPr/>
        </p:nvSpPr>
        <p:spPr>
          <a:xfrm>
            <a:off x="5675584" y="2121760"/>
            <a:ext cx="61800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Его </a:t>
            </a:r>
            <a:r>
              <a:rPr lang="ru-RU" sz="2400" dirty="0">
                <a:solidFill>
                  <a:srgbClr val="C00000"/>
                </a:solidFill>
              </a:rPr>
              <a:t>ягоды</a:t>
            </a:r>
            <a:r>
              <a:rPr lang="ru-RU" sz="2400" dirty="0"/>
              <a:t> - почти единственные </a:t>
            </a:r>
            <a:r>
              <a:rPr lang="ru-RU" sz="2400" dirty="0">
                <a:solidFill>
                  <a:srgbClr val="C00000"/>
                </a:solidFill>
              </a:rPr>
              <a:t>съедобные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источники витаминов </a:t>
            </a:r>
            <a:r>
              <a:rPr lang="ru-RU" sz="2400" dirty="0"/>
              <a:t>на Огненной Земле.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C5E4413-15FC-4B62-B712-105F83AC7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585" y="3177722"/>
            <a:ext cx="6419680" cy="3614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2760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8148365" cy="597401"/>
          </a:xfrm>
        </p:spPr>
        <p:txBody>
          <a:bodyPr>
            <a:noAutofit/>
          </a:bodyPr>
          <a:lstStyle/>
          <a:p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Фауна острова Огненная Земля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AutoShape 2" descr="Катарантус розовый">
            <a:extLst>
              <a:ext uri="{FF2B5EF4-FFF2-40B4-BE49-F238E27FC236}">
                <a16:creationId xmlns:a16="http://schemas.microsoft.com/office/drawing/2014/main" xmlns="" id="{84EFB14D-64DA-85C7-8E72-8ED17958AB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3276600"/>
            <a:ext cx="535637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DE9FED-B205-4C2E-BCF0-5699D5BA27F8}"/>
              </a:ext>
            </a:extLst>
          </p:cNvPr>
          <p:cNvSpPr txBox="1"/>
          <p:nvPr/>
        </p:nvSpPr>
        <p:spPr>
          <a:xfrm>
            <a:off x="54544" y="888760"/>
            <a:ext cx="53616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Из </a:t>
            </a:r>
            <a:r>
              <a:rPr lang="ru-RU" sz="2400" dirty="0">
                <a:solidFill>
                  <a:srgbClr val="C00000"/>
                </a:solidFill>
              </a:rPr>
              <a:t>широко известных </a:t>
            </a:r>
            <a:r>
              <a:rPr lang="ru-RU" sz="2400" dirty="0"/>
              <a:t>животных на острове живут </a:t>
            </a:r>
            <a:r>
              <a:rPr lang="ru-RU" sz="2400" dirty="0">
                <a:solidFill>
                  <a:srgbClr val="C00000"/>
                </a:solidFill>
              </a:rPr>
              <a:t>бобры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серые лисицы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кролики</a:t>
            </a:r>
            <a:r>
              <a:rPr lang="ru-RU" sz="24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1133E24-B6D2-468C-AE36-5A07D147BC63}"/>
              </a:ext>
            </a:extLst>
          </p:cNvPr>
          <p:cNvSpPr txBox="1"/>
          <p:nvPr/>
        </p:nvSpPr>
        <p:spPr>
          <a:xfrm>
            <a:off x="54543" y="2247398"/>
            <a:ext cx="46435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Есть и </a:t>
            </a:r>
            <a:r>
              <a:rPr lang="ru-RU" sz="2400" dirty="0">
                <a:solidFill>
                  <a:srgbClr val="C00000"/>
                </a:solidFill>
              </a:rPr>
              <a:t>малоизвестные</a:t>
            </a:r>
            <a:r>
              <a:rPr lang="ru-RU" sz="2400" dirty="0"/>
              <a:t> животные: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A96B81F-210F-454D-ADFA-90286C1722C0}"/>
              </a:ext>
            </a:extLst>
          </p:cNvPr>
          <p:cNvSpPr txBox="1"/>
          <p:nvPr/>
        </p:nvSpPr>
        <p:spPr>
          <a:xfrm>
            <a:off x="637363" y="4132482"/>
            <a:ext cx="8692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Южноандский олень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х</a:t>
            </a:r>
            <a:r>
              <a:rPr lang="ru-RU" sz="2400" dirty="0" err="1"/>
              <a:t>орошо</a:t>
            </a:r>
            <a:r>
              <a:rPr lang="ru-RU" sz="2400" dirty="0"/>
              <a:t> адаптирован к гористой местности. Считается </a:t>
            </a:r>
            <a:r>
              <a:rPr lang="ru-RU" sz="2400" dirty="0">
                <a:solidFill>
                  <a:srgbClr val="C00000"/>
                </a:solidFill>
              </a:rPr>
              <a:t>вымирающим</a:t>
            </a:r>
            <a:r>
              <a:rPr lang="ru-RU" sz="2400" dirty="0"/>
              <a:t> видом.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E4F52D8-7DBD-4573-9435-00C2CC8DCE61}"/>
              </a:ext>
            </a:extLst>
          </p:cNvPr>
          <p:cNvSpPr txBox="1"/>
          <p:nvPr/>
        </p:nvSpPr>
        <p:spPr>
          <a:xfrm>
            <a:off x="54543" y="2765453"/>
            <a:ext cx="40634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Гуанако</a:t>
            </a:r>
            <a:r>
              <a:rPr lang="ru-RU" sz="2400" dirty="0"/>
              <a:t> — похоже на ламу, из семейства </a:t>
            </a:r>
            <a:r>
              <a:rPr lang="ru-RU" sz="2400" dirty="0" err="1"/>
              <a:t>верблюдовых</a:t>
            </a:r>
            <a:r>
              <a:rPr lang="ru-RU" sz="2400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FBFCF76-84CF-4BE1-BB16-F6D914A5DF1D}"/>
              </a:ext>
            </a:extLst>
          </p:cNvPr>
          <p:cNvSpPr txBox="1"/>
          <p:nvPr/>
        </p:nvSpPr>
        <p:spPr>
          <a:xfrm>
            <a:off x="3963223" y="5053623"/>
            <a:ext cx="79239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Андская лисица </a:t>
            </a:r>
            <a:r>
              <a:rPr lang="ru-RU" sz="2400" dirty="0"/>
              <a:t>похожа на свою обыкновенную рыжую родственницу.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FEA0F6C-E1D6-455A-AB49-B4FD6685D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231" y="632515"/>
            <a:ext cx="3913332" cy="304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B757E67-342C-4CA9-8BC0-EE6789845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563" y="1217420"/>
            <a:ext cx="2862438" cy="381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B567027-33D1-4F80-B87F-BE44BCBAE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5" y="4697594"/>
            <a:ext cx="3855304" cy="2148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6CD90CD-38EF-4ABF-A650-FB577492E712}"/>
              </a:ext>
            </a:extLst>
          </p:cNvPr>
          <p:cNvSpPr txBox="1"/>
          <p:nvPr/>
        </p:nvSpPr>
        <p:spPr>
          <a:xfrm>
            <a:off x="3963223" y="5923858"/>
            <a:ext cx="80278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 прошлом аборигены из племени </a:t>
            </a:r>
            <a:r>
              <a:rPr lang="ru-RU" sz="2400" dirty="0" err="1">
                <a:solidFill>
                  <a:srgbClr val="C00000"/>
                </a:solidFill>
              </a:rPr>
              <a:t>яганов</a:t>
            </a:r>
            <a:r>
              <a:rPr lang="ru-RU" sz="2400" dirty="0"/>
              <a:t> одомашнили лисицу и использовали в качестве </a:t>
            </a:r>
            <a:r>
              <a:rPr lang="ru-RU" sz="2400" dirty="0">
                <a:solidFill>
                  <a:srgbClr val="C00000"/>
                </a:solidFill>
              </a:rPr>
              <a:t>охотничьего животного</a:t>
            </a:r>
            <a:r>
              <a:rPr lang="ru-RU" sz="2400" dirty="0"/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282FCF0-475A-43C9-AC17-00DF3CE2D382}"/>
              </a:ext>
            </a:extLst>
          </p:cNvPr>
          <p:cNvSpPr txBox="1"/>
          <p:nvPr/>
        </p:nvSpPr>
        <p:spPr>
          <a:xfrm>
            <a:off x="54543" y="3581400"/>
            <a:ext cx="76285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Были основным объектом охоты местных аборигенов.</a:t>
            </a:r>
          </a:p>
        </p:txBody>
      </p:sp>
    </p:spTree>
    <p:extLst>
      <p:ext uri="{BB962C8B-B14F-4D97-AF65-F5344CB8AC3E}">
        <p14:creationId xmlns:p14="http://schemas.microsoft.com/office/powerpoint/2010/main" val="2574410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острова Огненная Земля</a:t>
            </a:r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0991526-C0A7-40B3-A33E-3D03E59422CF}"/>
              </a:ext>
            </a:extLst>
          </p:cNvPr>
          <p:cNvSpPr txBox="1"/>
          <p:nvPr/>
        </p:nvSpPr>
        <p:spPr>
          <a:xfrm>
            <a:off x="78992" y="5237682"/>
            <a:ext cx="43499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Огненной Земле обитают: </a:t>
            </a:r>
            <a:r>
              <a:rPr lang="ru-RU" sz="2400" dirty="0">
                <a:solidFill>
                  <a:srgbClr val="C00000"/>
                </a:solidFill>
              </a:rPr>
              <a:t>Магеллановы</a:t>
            </a:r>
            <a:r>
              <a:rPr lang="ru-RU" sz="2400" dirty="0"/>
              <a:t>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королевские  и </a:t>
            </a:r>
            <a:r>
              <a:rPr lang="ru-RU" sz="2400" dirty="0">
                <a:solidFill>
                  <a:srgbClr val="C00000"/>
                </a:solidFill>
              </a:rPr>
              <a:t>субарктические (папуасские) пингвины</a:t>
            </a:r>
            <a:r>
              <a:rPr lang="ru-RU" sz="24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034786-B5A4-4DA1-9D6E-A240E64947A1}"/>
              </a:ext>
            </a:extLst>
          </p:cNvPr>
          <p:cNvSpPr txBox="1"/>
          <p:nvPr/>
        </p:nvSpPr>
        <p:spPr>
          <a:xfrm>
            <a:off x="154807" y="911344"/>
            <a:ext cx="86310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Зато </a:t>
            </a:r>
            <a:r>
              <a:rPr lang="ru-RU" sz="2400" dirty="0">
                <a:solidFill>
                  <a:srgbClr val="C00000"/>
                </a:solidFill>
              </a:rPr>
              <a:t>водный мир </a:t>
            </a:r>
            <a:r>
              <a:rPr lang="ru-RU" sz="2400" dirty="0"/>
              <a:t>острова и всего архипелага отличается большим изобилием: </a:t>
            </a:r>
            <a:r>
              <a:rPr lang="ru-RU" sz="2400" dirty="0">
                <a:solidFill>
                  <a:srgbClr val="C00000"/>
                </a:solidFill>
              </a:rPr>
              <a:t>тюлени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морские выдры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моржи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киты</a:t>
            </a:r>
            <a:r>
              <a:rPr lang="ru-RU" sz="2400" dirty="0"/>
              <a:t>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9BBF5BF-A66E-44A9-891A-E64D97B81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732" y="714039"/>
            <a:ext cx="3639276" cy="2727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CF4C888-9503-408B-BE3C-305341A03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732" y="3831727"/>
            <a:ext cx="3668780" cy="2456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47AE550-C5D1-4ED1-938A-C002DD132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924" y="4646758"/>
            <a:ext cx="3894633" cy="1999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B55026E-9CE4-44C7-9BA5-7052A49C9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91" y="2039007"/>
            <a:ext cx="4007771" cy="296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0FA5F07-C363-43B0-9663-80A6A257B9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1027" y="1947342"/>
            <a:ext cx="4154425" cy="2561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1622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Фауна острова Огненная Земля</a:t>
            </a:r>
          </a:p>
        </p:txBody>
      </p:sp>
      <p:sp>
        <p:nvSpPr>
          <p:cNvPr id="9" name="AutoShape 6" descr="Таро">
            <a:extLst>
              <a:ext uri="{FF2B5EF4-FFF2-40B4-BE49-F238E27FC236}">
                <a16:creationId xmlns:a16="http://schemas.microsoft.com/office/drawing/2014/main" xmlns="" id="{B7F3C7DC-7708-F651-C74C-0408F1B9E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DE3A1B2-D3FD-4626-90D9-AC5E4E6A31BA}"/>
              </a:ext>
            </a:extLst>
          </p:cNvPr>
          <p:cNvSpPr txBox="1"/>
          <p:nvPr/>
        </p:nvSpPr>
        <p:spPr>
          <a:xfrm>
            <a:off x="102937" y="823220"/>
            <a:ext cx="88060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национальном парке </a:t>
            </a:r>
            <a:r>
              <a:rPr lang="ru-RU" sz="2400" dirty="0"/>
              <a:t>«Огненная Земля» обитает </a:t>
            </a:r>
            <a:r>
              <a:rPr lang="ru-RU" sz="2400" dirty="0">
                <a:solidFill>
                  <a:srgbClr val="C00000"/>
                </a:solidFill>
              </a:rPr>
              <a:t>90 видов птиц</a:t>
            </a:r>
            <a:r>
              <a:rPr lang="ru-RU" sz="2400" dirty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AA9EC1-6BE2-4BCE-AFB5-5C62E0BFCD26}"/>
              </a:ext>
            </a:extLst>
          </p:cNvPr>
          <p:cNvSpPr txBox="1"/>
          <p:nvPr/>
        </p:nvSpPr>
        <p:spPr>
          <a:xfrm>
            <a:off x="4227751" y="1555612"/>
            <a:ext cx="54023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Магелланов дятел </a:t>
            </a:r>
            <a:r>
              <a:rPr lang="ru-RU" sz="2400" dirty="0"/>
              <a:t>— </a:t>
            </a:r>
            <a:r>
              <a:rPr lang="ru-RU" sz="2400" dirty="0" err="1"/>
              <a:t>чернопёрая</a:t>
            </a:r>
            <a:r>
              <a:rPr lang="ru-RU" sz="2400" dirty="0"/>
              <a:t> птица с ярко-красной головой.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D0D784B-F8BB-4B6B-A053-3D1B060964F6}"/>
              </a:ext>
            </a:extLst>
          </p:cNvPr>
          <p:cNvSpPr txBox="1"/>
          <p:nvPr/>
        </p:nvSpPr>
        <p:spPr>
          <a:xfrm>
            <a:off x="3070167" y="2511148"/>
            <a:ext cx="655011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Нелетающая </a:t>
            </a:r>
            <a:r>
              <a:rPr lang="ru-RU" sz="2400" dirty="0">
                <a:solidFill>
                  <a:srgbClr val="C00000"/>
                </a:solidFill>
              </a:rPr>
              <a:t>утка-пароход</a:t>
            </a:r>
            <a:r>
              <a:rPr lang="ru-RU" sz="2400" dirty="0"/>
              <a:t> – кровожадная птица с бойцовским характером. При приближении туриста – </a:t>
            </a:r>
            <a:r>
              <a:rPr lang="ru-RU" sz="2400" dirty="0">
                <a:solidFill>
                  <a:srgbClr val="C00000"/>
                </a:solidFill>
              </a:rPr>
              <a:t>атакует</a:t>
            </a:r>
            <a:r>
              <a:rPr lang="ru-RU" sz="2400" dirty="0"/>
              <a:t>! Используя крылья как вёсла, она разгоняется </a:t>
            </a:r>
            <a:r>
              <a:rPr lang="ru-RU" sz="2400" dirty="0">
                <a:solidFill>
                  <a:srgbClr val="C00000"/>
                </a:solidFill>
              </a:rPr>
              <a:t>до 24 км/час</a:t>
            </a:r>
            <a:r>
              <a:rPr lang="ru-RU" sz="2400" dirty="0"/>
              <a:t>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7C0BC09-1BF6-4802-B6F9-D2FF369805D7}"/>
              </a:ext>
            </a:extLst>
          </p:cNvPr>
          <p:cNvSpPr txBox="1"/>
          <p:nvPr/>
        </p:nvSpPr>
        <p:spPr>
          <a:xfrm>
            <a:off x="4592338" y="4231891"/>
            <a:ext cx="382906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Огнеглазый </a:t>
            </a:r>
            <a:r>
              <a:rPr lang="ru-RU" sz="2400" dirty="0" err="1">
                <a:solidFill>
                  <a:srgbClr val="C00000"/>
                </a:solidFill>
              </a:rPr>
              <a:t>диукон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— птица из семейства воробьиных с красными, </a:t>
            </a:r>
            <a:r>
              <a:rPr lang="ru-RU" sz="2400" dirty="0">
                <a:solidFill>
                  <a:srgbClr val="C00000"/>
                </a:solidFill>
              </a:rPr>
              <a:t>«огненными» глазами</a:t>
            </a:r>
            <a:r>
              <a:rPr lang="ru-RU" sz="2400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B723837-5CE7-440C-8885-99E42F4C2930}"/>
              </a:ext>
            </a:extLst>
          </p:cNvPr>
          <p:cNvSpPr txBox="1"/>
          <p:nvPr/>
        </p:nvSpPr>
        <p:spPr>
          <a:xfrm>
            <a:off x="4040674" y="6263216"/>
            <a:ext cx="83089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Встречаются </a:t>
            </a:r>
            <a:r>
              <a:rPr lang="ru-RU" sz="2400" dirty="0">
                <a:solidFill>
                  <a:srgbClr val="C00000"/>
                </a:solidFill>
              </a:rPr>
              <a:t>чёрные лебеди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альбатросы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C00000"/>
                </a:solidFill>
              </a:rPr>
              <a:t>морские чайки</a:t>
            </a:r>
            <a:r>
              <a:rPr lang="ru-RU" sz="2400" dirty="0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6F60F09-6CAE-4657-887C-A3C75881B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220" y="332419"/>
            <a:ext cx="2387843" cy="342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A531244-0BC9-4F55-8B52-B7B99374C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106" y="3929725"/>
            <a:ext cx="3983369" cy="2333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D6911DD-C075-49AA-AC99-B7B98C692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25" y="4582510"/>
            <a:ext cx="3974352" cy="2179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4A1E9F-093E-4BA5-81B1-343A8B9A1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37" y="1399892"/>
            <a:ext cx="2997442" cy="2853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3242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7DC84F8-73A9-42D9-9D8A-8C32AA079532}"/>
              </a:ext>
            </a:extLst>
          </p:cNvPr>
          <p:cNvSpPr txBox="1"/>
          <p:nvPr/>
        </p:nvSpPr>
        <p:spPr>
          <a:xfrm>
            <a:off x="160522" y="5263139"/>
            <a:ext cx="118709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Путешественники, заканчивающие свой путь </a:t>
            </a:r>
            <a:r>
              <a:rPr lang="ru-RU" sz="2400" dirty="0">
                <a:solidFill>
                  <a:srgbClr val="C00000"/>
                </a:solidFill>
              </a:rPr>
              <a:t>по </a:t>
            </a:r>
            <a:r>
              <a:rPr lang="ru-RU" sz="2400" dirty="0" err="1">
                <a:solidFill>
                  <a:srgbClr val="C00000"/>
                </a:solidFill>
              </a:rPr>
              <a:t>Трансамериканскому</a:t>
            </a:r>
            <a:r>
              <a:rPr lang="ru-RU" sz="2400" dirty="0">
                <a:solidFill>
                  <a:srgbClr val="C00000"/>
                </a:solidFill>
              </a:rPr>
              <a:t> шоссе </a:t>
            </a:r>
            <a:r>
              <a:rPr lang="ru-RU" sz="2400" dirty="0"/>
              <a:t>на Огненной Земле </a:t>
            </a:r>
            <a:r>
              <a:rPr lang="ru-RU" sz="2400" dirty="0">
                <a:solidFill>
                  <a:srgbClr val="C00000"/>
                </a:solidFill>
              </a:rPr>
              <a:t>в </a:t>
            </a:r>
            <a:r>
              <a:rPr lang="ru-RU" sz="2400" dirty="0" err="1">
                <a:solidFill>
                  <a:srgbClr val="C00000"/>
                </a:solidFill>
              </a:rPr>
              <a:t>Ушуайе</a:t>
            </a:r>
            <a:r>
              <a:rPr lang="ru-RU" sz="2400" dirty="0"/>
              <a:t>, могут увековечить свои имена на </a:t>
            </a:r>
            <a:r>
              <a:rPr lang="ru-RU" sz="2400" dirty="0">
                <a:solidFill>
                  <a:srgbClr val="C00000"/>
                </a:solidFill>
              </a:rPr>
              <a:t>самой южной авто-стоянке мира </a:t>
            </a:r>
            <a:r>
              <a:rPr lang="ru-RU" sz="2400" dirty="0"/>
              <a:t>на специальной доске.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F766080-8DD9-4F06-8824-079FB506E484}"/>
              </a:ext>
            </a:extLst>
          </p:cNvPr>
          <p:cNvSpPr txBox="1"/>
          <p:nvPr/>
        </p:nvSpPr>
        <p:spPr>
          <a:xfrm>
            <a:off x="154807" y="1441794"/>
            <a:ext cx="460637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Посетив рыболовецкий посёлок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Пуэрто-Торо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, где проживает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около 50 старожилов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, можно уверенно заявлять, что </a:t>
            </a:r>
            <a:r>
              <a:rPr lang="ru-RU" sz="2400" b="0" i="0" dirty="0">
                <a:effectLst/>
              </a:rPr>
              <a:t>были на самом краю света 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– это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самое южное поселение в мире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, не считая антарктических станций.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A92A494-AB26-4432-972E-78AD41E6F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934" y="1145628"/>
            <a:ext cx="7226494" cy="3269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4182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Интересные факты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F766080-8DD9-4F06-8824-079FB506E484}"/>
              </a:ext>
            </a:extLst>
          </p:cNvPr>
          <p:cNvSpPr txBox="1"/>
          <p:nvPr/>
        </p:nvSpPr>
        <p:spPr>
          <a:xfrm>
            <a:off x="154806" y="1022545"/>
            <a:ext cx="69186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C00000"/>
                </a:solidFill>
                <a:effectLst/>
              </a:rPr>
              <a:t>Самая южная тюрьма в мире 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работала на территории Огненной земли в </a:t>
            </a:r>
            <a:r>
              <a:rPr lang="ru-RU" sz="2400" b="0" i="0" dirty="0" err="1">
                <a:solidFill>
                  <a:srgbClr val="000000"/>
                </a:solidFill>
                <a:effectLst/>
              </a:rPr>
              <a:t>Ушуайе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с 1884 по 1947 годы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.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xmlns="" id="{577F2175-4DDF-412D-9469-31095A156477}"/>
              </a:ext>
            </a:extLst>
          </p:cNvPr>
          <p:cNvSpPr txBox="1"/>
          <p:nvPr/>
        </p:nvSpPr>
        <p:spPr>
          <a:xfrm>
            <a:off x="154807" y="5702562"/>
            <a:ext cx="70868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Вдоль Магелланова пролива расположен самый красивый участок, называемый </a:t>
            </a:r>
            <a:r>
              <a:rPr lang="ru-RU" sz="2400" dirty="0">
                <a:solidFill>
                  <a:srgbClr val="C00000"/>
                </a:solidFill>
              </a:rPr>
              <a:t>Аллеей ледников</a:t>
            </a:r>
            <a:r>
              <a:rPr lang="ru-RU" sz="24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99D953D-A2DE-4034-A07F-EC7103FBF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8055" y="3697800"/>
            <a:ext cx="4984323" cy="311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EBA9D45-E7EE-4C6F-A804-2D9D3F61E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055" y="362787"/>
            <a:ext cx="4984323" cy="317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B82E907-6CA3-4495-B9D8-1E00323922FF}"/>
              </a:ext>
            </a:extLst>
          </p:cNvPr>
          <p:cNvSpPr txBox="1"/>
          <p:nvPr/>
        </p:nvSpPr>
        <p:spPr>
          <a:xfrm>
            <a:off x="154806" y="2921731"/>
            <a:ext cx="67399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Морской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история освоения Огненной Земли;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Тюремный музей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всё о заключенных того времени;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музей Антарктики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Хосе Мария Собрала;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4ый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музей является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художественной галереей.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4CEBFD4-9A2F-42F5-A8FA-11A1874ECCDE}"/>
              </a:ext>
            </a:extLst>
          </p:cNvPr>
          <p:cNvSpPr txBox="1"/>
          <p:nvPr/>
        </p:nvSpPr>
        <p:spPr>
          <a:xfrm>
            <a:off x="154806" y="2435012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Сейчас ее пространство занимают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4 музея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564681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D69FDDB-4B8E-4B55-ABEE-001AFBA5F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"/>
            <a:ext cx="12192000" cy="6833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20354D-ACB6-4FA4-879E-284D949A3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193" y="-183055"/>
            <a:ext cx="7914290" cy="1686035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+mn-lt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754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873E8E-FC9E-446D-8F9F-07E0DC1B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401" y="3599776"/>
            <a:ext cx="5426185" cy="11819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C00000"/>
                </a:solidFill>
              </a:rPr>
              <a:t>Остров Огненная Земля </a:t>
            </a:r>
            <a:r>
              <a:rPr lang="ru-RU" sz="2400" dirty="0"/>
              <a:t>(</a:t>
            </a:r>
            <a:r>
              <a:rPr lang="ru-RU" sz="2400" dirty="0" err="1">
                <a:solidFill>
                  <a:srgbClr val="C00000"/>
                </a:solidFill>
              </a:rPr>
              <a:t>Исла</a:t>
            </a:r>
            <a:r>
              <a:rPr lang="ru-RU" sz="2400" dirty="0">
                <a:solidFill>
                  <a:srgbClr val="C00000"/>
                </a:solidFill>
              </a:rPr>
              <a:t>-Гранде</a:t>
            </a:r>
            <a:r>
              <a:rPr lang="ru-RU" sz="2400" dirty="0"/>
              <a:t>) – самый большой остров одноименного архипелага.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D2BCD2-3AA0-4A80-A275-D3925B441F51}"/>
              </a:ext>
            </a:extLst>
          </p:cNvPr>
          <p:cNvSpPr txBox="1"/>
          <p:nvPr/>
        </p:nvSpPr>
        <p:spPr>
          <a:xfrm>
            <a:off x="249400" y="6164981"/>
            <a:ext cx="92414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Площадь острова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Огненная Земля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48 000 км² (29 место </a:t>
            </a:r>
            <a:r>
              <a:rPr lang="ru-RU" sz="2400" dirty="0"/>
              <a:t>на Земле).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AFC8AE4-36F3-4E35-A973-C04BA47EEA3E}"/>
              </a:ext>
            </a:extLst>
          </p:cNvPr>
          <p:cNvSpPr txBox="1"/>
          <p:nvPr/>
        </p:nvSpPr>
        <p:spPr>
          <a:xfrm>
            <a:off x="249400" y="976875"/>
            <a:ext cx="54261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Огненной Землёй </a:t>
            </a:r>
            <a:r>
              <a:rPr lang="ru-RU" sz="2400" dirty="0"/>
              <a:t>называют </a:t>
            </a:r>
            <a:r>
              <a:rPr lang="ru-RU" sz="2400" dirty="0">
                <a:solidFill>
                  <a:srgbClr val="C00000"/>
                </a:solidFill>
              </a:rPr>
              <a:t>архипелаг</a:t>
            </a:r>
            <a:r>
              <a:rPr lang="ru-RU" sz="2400" dirty="0"/>
              <a:t> из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40 тысяч </a:t>
            </a:r>
            <a:r>
              <a:rPr lang="ru-RU" sz="2400" dirty="0"/>
              <a:t>больших и малых островов, расположенных </a:t>
            </a:r>
            <a:r>
              <a:rPr lang="ru-RU" sz="2400" dirty="0">
                <a:solidFill>
                  <a:srgbClr val="C00000"/>
                </a:solidFill>
              </a:rPr>
              <a:t>на самом юге Южной Америки </a:t>
            </a:r>
            <a:r>
              <a:rPr lang="ru-RU" sz="2400" dirty="0"/>
              <a:t>в акватории </a:t>
            </a:r>
            <a:r>
              <a:rPr lang="ru-RU" sz="2400" dirty="0">
                <a:solidFill>
                  <a:srgbClr val="C00000"/>
                </a:solidFill>
              </a:rPr>
              <a:t>Атлантического и Тихого океанов.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AD18270-52A9-47C5-B0A8-CAB42AE37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666" y="872778"/>
            <a:ext cx="6358761" cy="5112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8231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415D552-CD0D-4D4B-A2B9-5D9469760255}"/>
              </a:ext>
            </a:extLst>
          </p:cNvPr>
          <p:cNvSpPr txBox="1"/>
          <p:nvPr/>
        </p:nvSpPr>
        <p:spPr>
          <a:xfrm>
            <a:off x="154808" y="817775"/>
            <a:ext cx="63286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От Южной Америки </a:t>
            </a:r>
            <a:r>
              <a:rPr lang="ru-RU" sz="2400" dirty="0"/>
              <a:t>Огненную Землю отделяет </a:t>
            </a:r>
            <a:r>
              <a:rPr lang="ru-RU" sz="2400" dirty="0">
                <a:solidFill>
                  <a:srgbClr val="C00000"/>
                </a:solidFill>
              </a:rPr>
              <a:t>Магелланов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пролив</a:t>
            </a:r>
            <a:r>
              <a:rPr lang="ru-RU" sz="2400" dirty="0"/>
              <a:t> (его длина </a:t>
            </a:r>
            <a:r>
              <a:rPr lang="ru-RU" sz="2400" dirty="0">
                <a:solidFill>
                  <a:srgbClr val="C00000"/>
                </a:solidFill>
              </a:rPr>
              <a:t>570 км</a:t>
            </a:r>
            <a:r>
              <a:rPr lang="ru-RU" sz="2400" dirty="0"/>
              <a:t>)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-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один из важнейших, но вместе с тем и опаснейших морских путей мира.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B6F10D-C183-4BE2-B75F-9962BBA8B9F2}"/>
              </a:ext>
            </a:extLst>
          </p:cNvPr>
          <p:cNvSpPr txBox="1"/>
          <p:nvPr/>
        </p:nvSpPr>
        <p:spPr>
          <a:xfrm>
            <a:off x="3672627" y="3992393"/>
            <a:ext cx="82699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От Антарктиды </a:t>
            </a:r>
            <a:r>
              <a:rPr lang="ru-RU" sz="2400" dirty="0"/>
              <a:t>архипелаг отделён </a:t>
            </a:r>
            <a:r>
              <a:rPr lang="ru-RU" sz="2400" dirty="0">
                <a:solidFill>
                  <a:srgbClr val="C00000"/>
                </a:solidFill>
              </a:rPr>
              <a:t>проливом Дрейка </a:t>
            </a:r>
            <a:r>
              <a:rPr lang="ru-RU" sz="2400" dirty="0"/>
              <a:t>– самым широким (не менее </a:t>
            </a:r>
            <a:r>
              <a:rPr lang="ru-RU" sz="2400" dirty="0">
                <a:solidFill>
                  <a:srgbClr val="C00000"/>
                </a:solidFill>
              </a:rPr>
              <a:t>820 км </a:t>
            </a:r>
            <a:r>
              <a:rPr lang="ru-RU" sz="2400" dirty="0"/>
              <a:t>в самом узком месте) и самым глубоким (более </a:t>
            </a:r>
            <a:r>
              <a:rPr lang="ru-RU" sz="2400" dirty="0">
                <a:solidFill>
                  <a:srgbClr val="C00000"/>
                </a:solidFill>
              </a:rPr>
              <a:t>5000 км</a:t>
            </a:r>
            <a:r>
              <a:rPr lang="ru-RU" sz="2400" dirty="0"/>
              <a:t>) проливом на Земле.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1626626-8042-4B85-8818-9D5C0B0466A3}"/>
              </a:ext>
            </a:extLst>
          </p:cNvPr>
          <p:cNvSpPr txBox="1"/>
          <p:nvPr/>
        </p:nvSpPr>
        <p:spPr>
          <a:xfrm>
            <a:off x="4075164" y="5821105"/>
            <a:ext cx="78674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юге у берегов лежит </a:t>
            </a:r>
            <a:r>
              <a:rPr lang="ru-RU" sz="2400" dirty="0">
                <a:solidFill>
                  <a:srgbClr val="C00000"/>
                </a:solidFill>
              </a:rPr>
              <a:t>пролив Бигля</a:t>
            </a:r>
            <a:r>
              <a:rPr lang="ru-RU" sz="2400" dirty="0"/>
              <a:t>, названный в честь корабля, на котором плыл </a:t>
            </a:r>
            <a:r>
              <a:rPr lang="ru-RU" sz="2400" dirty="0">
                <a:solidFill>
                  <a:srgbClr val="C00000"/>
                </a:solidFill>
              </a:rPr>
              <a:t>Чарльз Дарвин в 1830г</a:t>
            </a:r>
            <a:r>
              <a:rPr lang="ru-RU" sz="2400" dirty="0"/>
              <a:t>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104DE1D-AD48-4AD3-A61C-C6F0A898C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050" y="479167"/>
            <a:ext cx="5550568" cy="337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358E1DEE-25AC-4DAD-B0BB-B6E1380F9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2" y="2401807"/>
            <a:ext cx="3533775" cy="438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980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7447360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BB9AB3-D0E9-4A5F-8694-88D53B29B300}"/>
              </a:ext>
            </a:extLst>
          </p:cNvPr>
          <p:cNvSpPr txBox="1"/>
          <p:nvPr/>
        </p:nvSpPr>
        <p:spPr>
          <a:xfrm>
            <a:off x="165585" y="4037701"/>
            <a:ext cx="54366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Население острова Огненная Земля – около </a:t>
            </a:r>
            <a:r>
              <a:rPr lang="ru-RU" sz="2400" dirty="0">
                <a:solidFill>
                  <a:srgbClr val="C00000"/>
                </a:solidFill>
              </a:rPr>
              <a:t>110 000 чел </a:t>
            </a:r>
            <a:r>
              <a:rPr lang="ru-RU" sz="2400" dirty="0"/>
              <a:t>(население всего архипелага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250 000 чел</a:t>
            </a:r>
            <a:r>
              <a:rPr lang="ru-RU" sz="2400" dirty="0"/>
              <a:t>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B40EC97-9BE7-4E96-BCE9-C7A2B69BB047}"/>
              </a:ext>
            </a:extLst>
          </p:cNvPr>
          <p:cNvSpPr txBox="1"/>
          <p:nvPr/>
        </p:nvSpPr>
        <p:spPr>
          <a:xfrm>
            <a:off x="154806" y="6288016"/>
            <a:ext cx="117227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Огненной Земле </a:t>
            </a:r>
            <a:r>
              <a:rPr lang="ru-RU" sz="2400" dirty="0">
                <a:solidFill>
                  <a:srgbClr val="C00000"/>
                </a:solidFill>
              </a:rPr>
              <a:t>две</a:t>
            </a:r>
            <a:r>
              <a:rPr lang="ru-RU" sz="2400" dirty="0"/>
              <a:t> официальных валюты</a:t>
            </a:r>
            <a:r>
              <a:rPr lang="en-US" sz="2400" dirty="0"/>
              <a:t>: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Аргентинское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C00000"/>
                </a:solidFill>
              </a:rPr>
              <a:t>Чилийское песо</a:t>
            </a:r>
            <a:r>
              <a:rPr lang="ru-RU" sz="2400" dirty="0"/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EDA4BD5-B63B-4704-9BDE-CB3132764501}"/>
              </a:ext>
            </a:extLst>
          </p:cNvPr>
          <p:cNvSpPr txBox="1"/>
          <p:nvPr/>
        </p:nvSpPr>
        <p:spPr>
          <a:xfrm>
            <a:off x="154807" y="890286"/>
            <a:ext cx="74473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</a:t>
            </a:r>
            <a:r>
              <a:rPr lang="ru-RU" sz="2400" dirty="0">
                <a:solidFill>
                  <a:srgbClr val="C00000"/>
                </a:solidFill>
              </a:rPr>
              <a:t>Огненной Земле </a:t>
            </a:r>
            <a:r>
              <a:rPr lang="ru-RU" sz="2400" dirty="0"/>
              <a:t>расположены два государства: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8FAFF0F-2183-C6F2-BC24-AE46B164025F}"/>
              </a:ext>
            </a:extLst>
          </p:cNvPr>
          <p:cNvSpPr txBox="1"/>
          <p:nvPr/>
        </p:nvSpPr>
        <p:spPr>
          <a:xfrm>
            <a:off x="154806" y="5532190"/>
            <a:ext cx="5436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фициальный язык </a:t>
            </a:r>
            <a:r>
              <a:rPr lang="ru-RU" sz="2400" dirty="0">
                <a:solidFill>
                  <a:srgbClr val="C00000"/>
                </a:solidFill>
              </a:rPr>
              <a:t>один </a:t>
            </a:r>
            <a:r>
              <a:rPr lang="ru-RU" sz="2400" dirty="0"/>
              <a:t>– </a:t>
            </a:r>
            <a:r>
              <a:rPr lang="ru-RU" sz="2400" dirty="0">
                <a:solidFill>
                  <a:srgbClr val="C00000"/>
                </a:solidFill>
              </a:rPr>
              <a:t>Испанский</a:t>
            </a:r>
            <a:r>
              <a:rPr lang="ru-RU" sz="2400" dirty="0"/>
              <a:t>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722CEB8-0FCD-4A4D-B4DD-07AB811DA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766" y="1369428"/>
            <a:ext cx="6762193" cy="462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4B2FE36-EDF2-4FDE-A746-AF1DFA2798AE}"/>
              </a:ext>
            </a:extLst>
          </p:cNvPr>
          <p:cNvSpPr txBox="1"/>
          <p:nvPr/>
        </p:nvSpPr>
        <p:spPr>
          <a:xfrm>
            <a:off x="154806" y="1481292"/>
            <a:ext cx="61432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западная часть принадлежит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Чили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и занимает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29 485 км²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~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61,5%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острова), 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245F2B1-73B4-4431-B490-E60292BDE6B4}"/>
              </a:ext>
            </a:extLst>
          </p:cNvPr>
          <p:cNvSpPr txBox="1"/>
          <p:nvPr/>
        </p:nvSpPr>
        <p:spPr>
          <a:xfrm>
            <a:off x="176363" y="2364497"/>
            <a:ext cx="54366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восточная часть принадлежит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Аргентине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занимает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18 507 км²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(~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38,5%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острова).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662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8" y="95618"/>
            <a:ext cx="6486624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Основная информация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DD9E1C-1D67-4B19-B58F-95D0ED6E4A98}"/>
              </a:ext>
            </a:extLst>
          </p:cNvPr>
          <p:cNvSpPr txBox="1"/>
          <p:nvPr/>
        </p:nvSpPr>
        <p:spPr>
          <a:xfrm>
            <a:off x="4941068" y="5450098"/>
            <a:ext cx="71735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ора Дарвин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2488 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ea typeface="+mn-ea"/>
                <a:cs typeface="+mn-cs"/>
              </a:rPr>
              <a:t>) - с</a:t>
            </a:r>
            <a:r>
              <a:rPr lang="ru-RU" sz="2400" dirty="0" err="1"/>
              <a:t>амая</a:t>
            </a:r>
            <a:r>
              <a:rPr lang="ru-RU" sz="2400" dirty="0"/>
              <a:t> высокая точка Огненной Земли, находится на территории Чили</a:t>
            </a:r>
            <a:r>
              <a:rPr lang="ru-RU" sz="2400" b="0" i="0" dirty="0">
                <a:solidFill>
                  <a:srgbClr val="202122"/>
                </a:solidFill>
                <a:effectLst/>
              </a:rPr>
              <a:t>.</a:t>
            </a:r>
            <a:endParaRPr lang="ru-RU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8F92CC4-32EE-4097-BF7C-C1727C3F2459}"/>
              </a:ext>
            </a:extLst>
          </p:cNvPr>
          <p:cNvSpPr txBox="1"/>
          <p:nvPr/>
        </p:nvSpPr>
        <p:spPr>
          <a:xfrm>
            <a:off x="154808" y="6298408"/>
            <a:ext cx="85435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Рио Гранде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—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 самая длинная </a:t>
            </a:r>
            <a:r>
              <a:rPr lang="ru-RU" sz="2400" dirty="0">
                <a:solidFill>
                  <a:srgbClr val="C00000"/>
                </a:solidFill>
              </a:rPr>
              <a:t>река </a:t>
            </a:r>
            <a:r>
              <a:rPr lang="ru-RU" sz="2400" dirty="0"/>
              <a:t>Огненной Земли – (</a:t>
            </a:r>
            <a:r>
              <a:rPr lang="ru-RU" sz="2400" dirty="0">
                <a:solidFill>
                  <a:srgbClr val="C00000"/>
                </a:solidFill>
                <a:latin typeface="YS Text"/>
              </a:rPr>
              <a:t>240 </a:t>
            </a:r>
            <a:r>
              <a:rPr lang="ru-RU" sz="2400" b="0" i="0" dirty="0">
                <a:solidFill>
                  <a:srgbClr val="C00000"/>
                </a:solidFill>
                <a:effectLst/>
                <a:latin typeface="YS Text"/>
              </a:rPr>
              <a:t>км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YS Text"/>
              </a:rPr>
              <a:t>)</a:t>
            </a:r>
            <a:r>
              <a:rPr lang="ru-RU" sz="2400" dirty="0"/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924E0C6-6261-4111-B740-C4B38265A19C}"/>
              </a:ext>
            </a:extLst>
          </p:cNvPr>
          <p:cNvSpPr txBox="1"/>
          <p:nvPr/>
        </p:nvSpPr>
        <p:spPr>
          <a:xfrm>
            <a:off x="154808" y="864769"/>
            <a:ext cx="116343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Ушуайа</a:t>
            </a:r>
            <a:r>
              <a:rPr lang="ru-RU" sz="2400" dirty="0"/>
              <a:t>  и  </a:t>
            </a:r>
            <a:r>
              <a:rPr lang="ru-RU" sz="2400" dirty="0">
                <a:solidFill>
                  <a:srgbClr val="C00000"/>
                </a:solidFill>
              </a:rPr>
              <a:t>Рио-Гранде</a:t>
            </a:r>
            <a:r>
              <a:rPr lang="ru-RU" sz="2400" dirty="0"/>
              <a:t> – два главных города, находятся в </a:t>
            </a:r>
            <a:r>
              <a:rPr lang="ru-RU" sz="2400" dirty="0">
                <a:solidFill>
                  <a:srgbClr val="C00000"/>
                </a:solidFill>
              </a:rPr>
              <a:t>аргентинской</a:t>
            </a:r>
            <a:r>
              <a:rPr lang="ru-RU" sz="2400" dirty="0"/>
              <a:t> части острова.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CD90D21-B4EB-4E8C-9557-1C0269EC2C58}"/>
              </a:ext>
            </a:extLst>
          </p:cNvPr>
          <p:cNvSpPr txBox="1"/>
          <p:nvPr/>
        </p:nvSpPr>
        <p:spPr>
          <a:xfrm>
            <a:off x="4941068" y="1376637"/>
            <a:ext cx="71735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Ушуайа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—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самый южный город планеты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, негласная столица Огненной Земли</a:t>
            </a:r>
            <a:r>
              <a:rPr lang="ru-RU" sz="2400" dirty="0">
                <a:solidFill>
                  <a:srgbClr val="000000"/>
                </a:solidFill>
              </a:rPr>
              <a:t> с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населением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больше 73 тысяч </a:t>
            </a:r>
            <a:r>
              <a:rPr lang="ru-RU" sz="2400" dirty="0">
                <a:solidFill>
                  <a:prstClr val="black"/>
                </a:solidFill>
              </a:rPr>
              <a:t>человек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 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B191B88-0280-4AD6-9E16-1E31235E072E}"/>
              </a:ext>
            </a:extLst>
          </p:cNvPr>
          <p:cNvSpPr txBox="1"/>
          <p:nvPr/>
        </p:nvSpPr>
        <p:spPr>
          <a:xfrm>
            <a:off x="4933650" y="2756306"/>
            <a:ext cx="25181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Рио-Гранде</a:t>
            </a:r>
            <a:r>
              <a:rPr lang="ru-RU" sz="2400" dirty="0"/>
              <a:t> — второй крупнейший город острова с населением </a:t>
            </a:r>
            <a:r>
              <a:rPr lang="ru-RU" sz="2400" dirty="0">
                <a:solidFill>
                  <a:srgbClr val="C00000"/>
                </a:solidFill>
              </a:rPr>
              <a:t>~ 67 тысяч человек</a:t>
            </a:r>
            <a:r>
              <a:rPr lang="ru-RU" sz="2400" dirty="0"/>
              <a:t>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3DD1B97-B4C0-40CC-99D4-0492BBE4F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" y="1506780"/>
            <a:ext cx="4863662" cy="448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C271D60-96E7-40C3-87BC-6DBB2D105D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119" y="2222865"/>
            <a:ext cx="4814881" cy="3209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6492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Исторические факты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7C3DE07-075D-4D02-841A-92E1F3212E01}"/>
              </a:ext>
            </a:extLst>
          </p:cNvPr>
          <p:cNvSpPr txBox="1"/>
          <p:nvPr/>
        </p:nvSpPr>
        <p:spPr>
          <a:xfrm>
            <a:off x="105704" y="813211"/>
            <a:ext cx="65402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Первые обитатели </a:t>
            </a:r>
            <a:r>
              <a:rPr lang="ru-RU" sz="2400" dirty="0"/>
              <a:t>Огненной Земли появились здесь </a:t>
            </a:r>
            <a:r>
              <a:rPr lang="en-US" sz="2400" dirty="0">
                <a:solidFill>
                  <a:srgbClr val="C00000"/>
                </a:solidFill>
              </a:rPr>
              <a:t>~</a:t>
            </a:r>
            <a:r>
              <a:rPr lang="ru-RU" sz="2400" dirty="0">
                <a:solidFill>
                  <a:srgbClr val="C00000"/>
                </a:solidFill>
              </a:rPr>
              <a:t>10.000 лет назад</a:t>
            </a:r>
            <a:r>
              <a:rPr lang="ru-RU" sz="2400" dirty="0"/>
              <a:t>, когда Магелланов пролив еще не отделял эту часть от континента.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45F31D0-2278-4DE3-8F33-48C183CDD71D}"/>
              </a:ext>
            </a:extLst>
          </p:cNvPr>
          <p:cNvSpPr txBox="1"/>
          <p:nvPr/>
        </p:nvSpPr>
        <p:spPr>
          <a:xfrm>
            <a:off x="105704" y="5311374"/>
            <a:ext cx="118425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Древнейшие представители - племя</a:t>
            </a:r>
            <a:r>
              <a:rPr lang="ru-RU" sz="2400" dirty="0">
                <a:solidFill>
                  <a:srgbClr val="C00000"/>
                </a:solidFill>
              </a:rPr>
              <a:t> морских охотников </a:t>
            </a:r>
            <a:r>
              <a:rPr lang="ru-RU" sz="2400" dirty="0"/>
              <a:t>и</a:t>
            </a:r>
            <a:r>
              <a:rPr lang="ru-RU" sz="2400" dirty="0">
                <a:solidFill>
                  <a:srgbClr val="C00000"/>
                </a:solidFill>
              </a:rPr>
              <a:t> собирателей </a:t>
            </a:r>
            <a:r>
              <a:rPr lang="ru-RU" sz="2400" dirty="0" err="1">
                <a:solidFill>
                  <a:srgbClr val="C00000"/>
                </a:solidFill>
              </a:rPr>
              <a:t>яганов</a:t>
            </a:r>
            <a:r>
              <a:rPr lang="ru-RU" sz="2400" dirty="0"/>
              <a:t> (</a:t>
            </a:r>
            <a:r>
              <a:rPr lang="ru-RU" sz="2400" dirty="0">
                <a:solidFill>
                  <a:srgbClr val="C00000"/>
                </a:solidFill>
              </a:rPr>
              <a:t>ямана</a:t>
            </a:r>
            <a:r>
              <a:rPr lang="ru-RU" sz="2400" dirty="0"/>
              <a:t>).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88E7100-94AA-4B60-86F2-9D2B59EF34BD}"/>
              </a:ext>
            </a:extLst>
          </p:cNvPr>
          <p:cNvSpPr txBox="1"/>
          <p:nvPr/>
        </p:nvSpPr>
        <p:spPr>
          <a:xfrm>
            <a:off x="105704" y="5935592"/>
            <a:ext cx="119805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Позже сюда пришли </a:t>
            </a:r>
            <a:r>
              <a:rPr lang="ru-RU" sz="2400" dirty="0">
                <a:solidFill>
                  <a:srgbClr val="C00000"/>
                </a:solidFill>
              </a:rPr>
              <a:t>охотники </a:t>
            </a:r>
            <a:r>
              <a:rPr lang="ru-RU" sz="2400" dirty="0" err="1">
                <a:solidFill>
                  <a:srgbClr val="C00000"/>
                </a:solidFill>
              </a:rPr>
              <a:t>селькнамы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C00000"/>
                </a:solidFill>
              </a:rPr>
              <a:t>она</a:t>
            </a:r>
            <a:r>
              <a:rPr lang="ru-RU" sz="2400" dirty="0"/>
              <a:t>), самая крупная этническая группа, они были </a:t>
            </a:r>
            <a:r>
              <a:rPr lang="ru-RU" sz="2400" dirty="0">
                <a:solidFill>
                  <a:srgbClr val="C00000"/>
                </a:solidFill>
              </a:rPr>
              <a:t>почти полностью истреблены </a:t>
            </a:r>
            <a:r>
              <a:rPr lang="ru-RU" sz="2400" dirty="0"/>
              <a:t>европейцами </a:t>
            </a:r>
            <a:r>
              <a:rPr lang="ru-RU" sz="2400" dirty="0">
                <a:solidFill>
                  <a:srgbClr val="C00000"/>
                </a:solidFill>
              </a:rPr>
              <a:t>в конце </a:t>
            </a:r>
            <a:r>
              <a:rPr lang="en-US" sz="2400" dirty="0">
                <a:solidFill>
                  <a:srgbClr val="C00000"/>
                </a:solidFill>
              </a:rPr>
              <a:t>XIX</a:t>
            </a:r>
            <a:r>
              <a:rPr lang="ru-RU" sz="2400" dirty="0">
                <a:solidFill>
                  <a:srgbClr val="C00000"/>
                </a:solidFill>
              </a:rPr>
              <a:t> века</a:t>
            </a:r>
            <a:r>
              <a:rPr lang="ru-RU" sz="2400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036690-6F47-4123-B7DE-736A94488B38}"/>
              </a:ext>
            </a:extLst>
          </p:cNvPr>
          <p:cNvSpPr txBox="1"/>
          <p:nvPr/>
        </p:nvSpPr>
        <p:spPr>
          <a:xfrm>
            <a:off x="105704" y="2170900"/>
            <a:ext cx="69186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Огнеземельцы</a:t>
            </a:r>
            <a:r>
              <a:rPr lang="ru-RU" sz="2400" dirty="0"/>
              <a:t> или </a:t>
            </a:r>
            <a:r>
              <a:rPr lang="ru-RU" sz="2400" dirty="0">
                <a:solidFill>
                  <a:srgbClr val="C00000"/>
                </a:solidFill>
              </a:rPr>
              <a:t>фуэгины</a:t>
            </a:r>
            <a:r>
              <a:rPr lang="ru-RU" sz="2400" dirty="0"/>
              <a:t> — так называют аборигенов Огненной Земли.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CD6F9BBB-E71A-40EE-9CA3-3F90E9C4D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679" y="855572"/>
            <a:ext cx="5661321" cy="4360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E483CF6-C2DF-4C42-8382-DAEC6BDC95B9}"/>
              </a:ext>
            </a:extLst>
          </p:cNvPr>
          <p:cNvSpPr txBox="1"/>
          <p:nvPr/>
        </p:nvSpPr>
        <p:spPr>
          <a:xfrm>
            <a:off x="105704" y="3159257"/>
            <a:ext cx="61432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Питались</a:t>
            </a:r>
            <a:r>
              <a:rPr lang="ru-RU" sz="2400" dirty="0"/>
              <a:t> они в основном </a:t>
            </a:r>
            <a:r>
              <a:rPr lang="ru-RU" sz="2400" dirty="0">
                <a:solidFill>
                  <a:srgbClr val="C00000"/>
                </a:solidFill>
              </a:rPr>
              <a:t>мясом гуанако</a:t>
            </a:r>
            <a:r>
              <a:rPr lang="ru-RU" sz="2400" dirty="0"/>
              <a:t>, а из шкур делали примитивную одежду в виде </a:t>
            </a:r>
            <a:r>
              <a:rPr lang="ru-RU" sz="2400" dirty="0">
                <a:solidFill>
                  <a:srgbClr val="C00000"/>
                </a:solidFill>
              </a:rPr>
              <a:t>накидок</a:t>
            </a:r>
            <a:r>
              <a:rPr lang="ru-RU" sz="2400" dirty="0"/>
              <a:t> и теплых </a:t>
            </a:r>
            <a:r>
              <a:rPr lang="ru-RU" sz="2400" dirty="0">
                <a:solidFill>
                  <a:srgbClr val="C00000"/>
                </a:solidFill>
              </a:rPr>
              <a:t>шапок конической формы</a:t>
            </a:r>
            <a:r>
              <a:rPr lang="ru-RU" sz="2400" dirty="0"/>
              <a:t>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F0A8C43-5396-4D9C-9C57-099BD45B28DC}"/>
              </a:ext>
            </a:extLst>
          </p:cNvPr>
          <p:cNvSpPr txBox="1"/>
          <p:nvPr/>
        </p:nvSpPr>
        <p:spPr>
          <a:xfrm>
            <a:off x="105704" y="4516946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Их тела были покрыты </a:t>
            </a:r>
            <a:r>
              <a:rPr lang="ru-RU" sz="2400" dirty="0">
                <a:solidFill>
                  <a:srgbClr val="C00000"/>
                </a:solidFill>
              </a:rPr>
              <a:t>татуировками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7074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7" y="95618"/>
            <a:ext cx="11299256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Исторические факты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BB9AB3-D0E9-4A5F-8694-88D53B29B300}"/>
              </a:ext>
            </a:extLst>
          </p:cNvPr>
          <p:cNvSpPr txBox="1"/>
          <p:nvPr/>
        </p:nvSpPr>
        <p:spPr>
          <a:xfrm>
            <a:off x="154807" y="1524169"/>
            <a:ext cx="479198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Он назвал острова </a:t>
            </a:r>
            <a:r>
              <a:rPr lang="ru-RU" sz="2400" dirty="0">
                <a:solidFill>
                  <a:srgbClr val="C00000"/>
                </a:solidFill>
              </a:rPr>
              <a:t>«Страной огня»</a:t>
            </a:r>
            <a:r>
              <a:rPr lang="ru-RU" sz="2400" dirty="0"/>
              <a:t>, когда увидел многочисленные костры туземцев, зажжённых вдоль линии берега, и принял их за жерла вулканов.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3290318-1EB4-4840-B6AA-A762250D6119}"/>
              </a:ext>
            </a:extLst>
          </p:cNvPr>
          <p:cNvSpPr txBox="1"/>
          <p:nvPr/>
        </p:nvSpPr>
        <p:spPr>
          <a:xfrm>
            <a:off x="154807" y="3702802"/>
            <a:ext cx="51108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Френсис Дрейк </a:t>
            </a:r>
            <a:r>
              <a:rPr lang="ru-RU" sz="2400" dirty="0"/>
              <a:t>открыл </a:t>
            </a:r>
            <a:r>
              <a:rPr lang="ru-RU" sz="2400" dirty="0">
                <a:solidFill>
                  <a:srgbClr val="C00000"/>
                </a:solidFill>
              </a:rPr>
              <a:t>в конце </a:t>
            </a:r>
            <a:r>
              <a:rPr lang="en-US" sz="2400" dirty="0">
                <a:solidFill>
                  <a:srgbClr val="C00000"/>
                </a:solidFill>
              </a:rPr>
              <a:t>XVI </a:t>
            </a:r>
            <a:r>
              <a:rPr lang="ru-RU" sz="2400" dirty="0">
                <a:solidFill>
                  <a:srgbClr val="C00000"/>
                </a:solidFill>
              </a:rPr>
              <a:t>века</a:t>
            </a:r>
            <a:r>
              <a:rPr lang="ru-RU" sz="2400" dirty="0"/>
              <a:t>, что Огненная Земля </a:t>
            </a:r>
            <a:r>
              <a:rPr lang="ru-RU" sz="2400" dirty="0">
                <a:solidFill>
                  <a:srgbClr val="C00000"/>
                </a:solidFill>
              </a:rPr>
              <a:t>не соединена </a:t>
            </a:r>
            <a:r>
              <a:rPr lang="ru-RU" sz="2400" dirty="0"/>
              <a:t>с Южным материком, именно с тех пор на картах она обозначается </a:t>
            </a:r>
            <a:r>
              <a:rPr lang="ru-RU" sz="2400" dirty="0">
                <a:solidFill>
                  <a:srgbClr val="C00000"/>
                </a:solidFill>
              </a:rPr>
              <a:t>как остров</a:t>
            </a:r>
            <a:r>
              <a:rPr lang="ru-RU" sz="2400" dirty="0"/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16AF8B8-883C-4476-BD71-DF3485BD1EAE}"/>
              </a:ext>
            </a:extLst>
          </p:cNvPr>
          <p:cNvSpPr txBox="1"/>
          <p:nvPr/>
        </p:nvSpPr>
        <p:spPr>
          <a:xfrm>
            <a:off x="154807" y="976565"/>
            <a:ext cx="11928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Первым европейцем на Огненной Земле стал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мореплаватель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Фернан Магеллан </a:t>
            </a:r>
            <a:r>
              <a:rPr lang="ru-RU" sz="2400" dirty="0">
                <a:solidFill>
                  <a:srgbClr val="C00000"/>
                </a:solidFill>
              </a:rPr>
              <a:t>в 1520 г.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23DEF8-E8D7-49FE-8833-E590C46761B7}"/>
              </a:ext>
            </a:extLst>
          </p:cNvPr>
          <p:cNvSpPr txBox="1"/>
          <p:nvPr/>
        </p:nvSpPr>
        <p:spPr>
          <a:xfrm>
            <a:off x="154807" y="5881435"/>
            <a:ext cx="118234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 1830 году Чарльз Дарвин </a:t>
            </a:r>
            <a:r>
              <a:rPr lang="ru-RU" sz="2400" dirty="0"/>
              <a:t>проводил на Огненной Земле важные исследования, которые легли в основу эволюционной теории.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0688AD-40D7-4D43-9681-FBFA4873D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705" y="1596612"/>
            <a:ext cx="7063601" cy="3972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1309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6" y="95618"/>
            <a:ext cx="11858517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Особенности острова Огненная Земля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9893971-AAD7-467F-8E46-2A266721F0D0}"/>
              </a:ext>
            </a:extLst>
          </p:cNvPr>
          <p:cNvSpPr txBox="1"/>
          <p:nvPr/>
        </p:nvSpPr>
        <p:spPr>
          <a:xfrm>
            <a:off x="154805" y="970582"/>
            <a:ext cx="91363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Истоки</a:t>
            </a:r>
            <a:r>
              <a:rPr lang="ru-RU" sz="2400" dirty="0"/>
              <a:t> реки </a:t>
            </a:r>
            <a:r>
              <a:rPr lang="ru-RU" sz="2400" dirty="0">
                <a:solidFill>
                  <a:srgbClr val="C00000"/>
                </a:solidFill>
              </a:rPr>
              <a:t>Рио-Гранде</a:t>
            </a:r>
            <a:r>
              <a:rPr lang="ru-RU" sz="2400" dirty="0"/>
              <a:t> расположены </a:t>
            </a:r>
            <a:r>
              <a:rPr lang="ru-RU" sz="2400" dirty="0">
                <a:solidFill>
                  <a:srgbClr val="C00000"/>
                </a:solidFill>
              </a:rPr>
              <a:t>на чилийской части </a:t>
            </a:r>
            <a:r>
              <a:rPr lang="ru-RU" sz="2400" dirty="0"/>
              <a:t>острова.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FC78EFC-B5AB-4736-8423-7917F83910EF}"/>
              </a:ext>
            </a:extLst>
          </p:cNvPr>
          <p:cNvSpPr txBox="1"/>
          <p:nvPr/>
        </p:nvSpPr>
        <p:spPr>
          <a:xfrm>
            <a:off x="153383" y="1527202"/>
            <a:ext cx="59426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Устье</a:t>
            </a:r>
            <a:r>
              <a:rPr lang="ru-RU" sz="2400" dirty="0"/>
              <a:t> реки расположено </a:t>
            </a:r>
            <a:r>
              <a:rPr lang="ru-RU" sz="2400" dirty="0">
                <a:solidFill>
                  <a:srgbClr val="C00000"/>
                </a:solidFill>
              </a:rPr>
              <a:t>в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аргентинской части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острова, и впадает в Атлантический океан в одноименном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городе Рио-Гранде</a:t>
            </a:r>
            <a:r>
              <a:rPr lang="ru-RU" sz="2400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C7540CB-AC26-4129-A381-7CE4FB650B40}"/>
              </a:ext>
            </a:extLst>
          </p:cNvPr>
          <p:cNvSpPr txBox="1"/>
          <p:nvPr/>
        </p:nvSpPr>
        <p:spPr>
          <a:xfrm>
            <a:off x="154806" y="2822486"/>
            <a:ext cx="58329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Вся </a:t>
            </a:r>
            <a:r>
              <a:rPr lang="ru-RU" sz="2400" dirty="0">
                <a:solidFill>
                  <a:srgbClr val="C00000"/>
                </a:solidFill>
              </a:rPr>
              <a:t>западная часть </a:t>
            </a:r>
            <a:r>
              <a:rPr lang="ru-RU" sz="2400" dirty="0"/>
              <a:t>архипелага занята </a:t>
            </a:r>
            <a:r>
              <a:rPr lang="ru-RU" sz="2400" dirty="0">
                <a:solidFill>
                  <a:srgbClr val="C00000"/>
                </a:solidFill>
              </a:rPr>
              <a:t>горами</a:t>
            </a:r>
            <a:r>
              <a:rPr lang="ru-RU" sz="2400" dirty="0"/>
              <a:t> высотой </a:t>
            </a:r>
            <a:r>
              <a:rPr lang="ru-RU" sz="2400" dirty="0">
                <a:solidFill>
                  <a:srgbClr val="C00000"/>
                </a:solidFill>
              </a:rPr>
              <a:t>до 2500 м</a:t>
            </a:r>
            <a:r>
              <a:rPr lang="ru-RU" sz="2400" dirty="0"/>
              <a:t>, покрытых ледниками.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BD5FF8B-9552-4889-B765-7EEBFBE0CCF8}"/>
              </a:ext>
            </a:extLst>
          </p:cNvPr>
          <p:cNvSpPr txBox="1"/>
          <p:nvPr/>
        </p:nvSpPr>
        <p:spPr>
          <a:xfrm>
            <a:off x="153382" y="4059395"/>
            <a:ext cx="59426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Геологически </a:t>
            </a:r>
            <a:r>
              <a:rPr lang="ru-RU" sz="2400" dirty="0">
                <a:solidFill>
                  <a:srgbClr val="C00000"/>
                </a:solidFill>
              </a:rPr>
              <a:t>острова</a:t>
            </a:r>
            <a:r>
              <a:rPr lang="ru-RU" sz="2400" dirty="0"/>
              <a:t> являются </a:t>
            </a:r>
            <a:r>
              <a:rPr lang="ru-RU" sz="2400" dirty="0">
                <a:solidFill>
                  <a:srgbClr val="C00000"/>
                </a:solidFill>
              </a:rPr>
              <a:t>продолжением Анд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C00000"/>
                </a:solidFill>
              </a:rPr>
              <a:t>Патагонского плоскогорья</a:t>
            </a:r>
            <a:r>
              <a:rPr lang="ru-RU" sz="24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BA38F3B-26C8-4965-9691-C99A5CC7C084}"/>
              </a:ext>
            </a:extLst>
          </p:cNvPr>
          <p:cNvSpPr txBox="1"/>
          <p:nvPr/>
        </p:nvSpPr>
        <p:spPr>
          <a:xfrm>
            <a:off x="0" y="5501273"/>
            <a:ext cx="84111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На островах часто </a:t>
            </a:r>
            <a:r>
              <a:rPr lang="ru-RU" sz="2400" dirty="0">
                <a:solidFill>
                  <a:srgbClr val="C00000"/>
                </a:solidFill>
              </a:rPr>
              <a:t>бывают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землетрясения</a:t>
            </a:r>
            <a:r>
              <a:rPr lang="ru-RU" sz="2400" dirty="0"/>
              <a:t>, т.к. они расположены на границе 2-х литосферных плит.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60E5285-970D-4DF6-A564-32E431AA1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7733" y="1590721"/>
            <a:ext cx="6194933" cy="3910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7675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619A59-BFE2-4D47-873D-92EF9BB6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06" y="95618"/>
            <a:ext cx="11858517" cy="597401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Климат острова Огненная Земля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3D9D58B-75B0-47B0-9DE4-053CF4ED487B}"/>
              </a:ext>
            </a:extLst>
          </p:cNvPr>
          <p:cNvSpPr txBox="1"/>
          <p:nvPr/>
        </p:nvSpPr>
        <p:spPr>
          <a:xfrm>
            <a:off x="154804" y="827578"/>
            <a:ext cx="91048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Остров</a:t>
            </a:r>
            <a:r>
              <a:rPr lang="ru-RU" sz="2400" dirty="0"/>
              <a:t> полностью расположен </a:t>
            </a:r>
            <a:r>
              <a:rPr lang="ru-RU" sz="2400" dirty="0">
                <a:solidFill>
                  <a:srgbClr val="C00000"/>
                </a:solidFill>
              </a:rPr>
              <a:t>в умеренном климатическом поясе</a:t>
            </a:r>
            <a:r>
              <a:rPr lang="ru-RU" sz="2400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C1ED478-A439-4800-950C-6D5C45BA67E5}"/>
              </a:ext>
            </a:extLst>
          </p:cNvPr>
          <p:cNvSpPr txBox="1"/>
          <p:nvPr/>
        </p:nvSpPr>
        <p:spPr>
          <a:xfrm>
            <a:off x="154804" y="1885467"/>
            <a:ext cx="39337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Огненная Земля делится на </a:t>
            </a:r>
            <a:r>
              <a:rPr lang="ru-RU" sz="2400" dirty="0">
                <a:solidFill>
                  <a:srgbClr val="C00000"/>
                </a:solidFill>
              </a:rPr>
              <a:t>2 природные зоны</a:t>
            </a:r>
            <a:r>
              <a:rPr lang="ru-RU" sz="2400" dirty="0">
                <a:solidFill>
                  <a:srgbClr val="000000"/>
                </a:solidFill>
              </a:rPr>
              <a:t>:</a:t>
            </a:r>
            <a:endParaRPr lang="ru-RU" sz="2400" b="0" i="0" dirty="0">
              <a:solidFill>
                <a:srgbClr val="000000"/>
              </a:solidFill>
              <a:effectLst/>
            </a:endParaRPr>
          </a:p>
          <a:p>
            <a:r>
              <a:rPr lang="ru-RU" sz="2400" b="0" i="0" dirty="0">
                <a:solidFill>
                  <a:srgbClr val="000000"/>
                </a:solidFill>
                <a:effectLst/>
              </a:rPr>
              <a:t>1. зона </a:t>
            </a:r>
            <a:r>
              <a:rPr lang="ru-RU" sz="2400" b="0" i="0" dirty="0">
                <a:solidFill>
                  <a:srgbClr val="C00000"/>
                </a:solidFill>
                <a:effectLst/>
              </a:rPr>
              <a:t>высотной поясности</a:t>
            </a:r>
            <a:r>
              <a:rPr lang="ru-RU" sz="2400" b="0" i="0" dirty="0">
                <a:solidFill>
                  <a:srgbClr val="000000"/>
                </a:solidFill>
                <a:effectLst/>
              </a:rPr>
              <a:t>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</a:rPr>
              <a:t>2. з</a:t>
            </a:r>
            <a:r>
              <a:rPr lang="ru-RU" sz="2400" dirty="0">
                <a:solidFill>
                  <a:srgbClr val="000000"/>
                </a:solidFill>
              </a:rPr>
              <a:t>она </a:t>
            </a:r>
            <a:r>
              <a:rPr lang="ru-RU" sz="2400" dirty="0">
                <a:solidFill>
                  <a:srgbClr val="C00000"/>
                </a:solidFill>
              </a:rPr>
              <a:t>лесов</a:t>
            </a:r>
            <a:r>
              <a:rPr lang="ru-RU" sz="2400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8EC2B1A-56BF-4480-A9A7-EF0EF57275CA}"/>
              </a:ext>
            </a:extLst>
          </p:cNvPr>
          <p:cNvSpPr txBox="1"/>
          <p:nvPr/>
        </p:nvSpPr>
        <p:spPr>
          <a:xfrm>
            <a:off x="154805" y="3591485"/>
            <a:ext cx="4785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Здесь </a:t>
            </a:r>
            <a:r>
              <a:rPr lang="ru-RU" sz="2400" dirty="0">
                <a:solidFill>
                  <a:srgbClr val="C00000"/>
                </a:solidFill>
              </a:rPr>
              <a:t>прохладно и влажно</a:t>
            </a:r>
            <a:r>
              <a:rPr lang="ru-RU" sz="2400" dirty="0"/>
              <a:t>, частые туманы и порывистые ветры.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Летом</a:t>
            </a:r>
            <a:r>
              <a:rPr lang="ru-RU" sz="2400" dirty="0"/>
              <a:t> возможны </a:t>
            </a:r>
            <a:r>
              <a:rPr lang="ru-RU" sz="2400" dirty="0">
                <a:solidFill>
                  <a:srgbClr val="C00000"/>
                </a:solidFill>
              </a:rPr>
              <a:t>снегопады</a:t>
            </a:r>
            <a:r>
              <a:rPr lang="ru-RU" sz="24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0E4EFA6-634F-429C-97BD-F140B4F724A1}"/>
              </a:ext>
            </a:extLst>
          </p:cNvPr>
          <p:cNvSpPr txBox="1"/>
          <p:nvPr/>
        </p:nvSpPr>
        <p:spPr>
          <a:xfrm>
            <a:off x="154804" y="5781181"/>
            <a:ext cx="5260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Сезон дождей </a:t>
            </a:r>
            <a:r>
              <a:rPr lang="ru-RU" sz="2400" dirty="0"/>
              <a:t>длится с марта по май.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09CD140-656D-4AE1-80BE-887F2D25F62C}"/>
              </a:ext>
            </a:extLst>
          </p:cNvPr>
          <p:cNvSpPr txBox="1"/>
          <p:nvPr/>
        </p:nvSpPr>
        <p:spPr>
          <a:xfrm>
            <a:off x="154804" y="4928172"/>
            <a:ext cx="57099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На год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приходится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10 –15 дней солнечной погоды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когда небо очищается от туч. 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9984B0C-AA39-41DB-B615-B3773CB787B8}"/>
              </a:ext>
            </a:extLst>
          </p:cNvPr>
          <p:cNvSpPr txBox="1"/>
          <p:nvPr/>
        </p:nvSpPr>
        <p:spPr>
          <a:xfrm>
            <a:off x="154804" y="6264859"/>
            <a:ext cx="117324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Т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емпература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 летом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редко превышает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9°C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зимой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в среднем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0°C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2F44110-454B-4ADC-BC94-12522F384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72" y="1820346"/>
            <a:ext cx="6274676" cy="4081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BCDBADD-E6FE-474E-A3B5-10CD1934B8D3}"/>
              </a:ext>
            </a:extLst>
          </p:cNvPr>
          <p:cNvSpPr txBox="1"/>
          <p:nvPr/>
        </p:nvSpPr>
        <p:spPr>
          <a:xfrm>
            <a:off x="154804" y="1289243"/>
            <a:ext cx="94201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Расположенная к югу </a:t>
            </a:r>
            <a:r>
              <a:rPr lang="ru-RU" sz="2400" dirty="0">
                <a:solidFill>
                  <a:srgbClr val="C00000"/>
                </a:solidFill>
              </a:rPr>
              <a:t>Антарктида</a:t>
            </a:r>
            <a:r>
              <a:rPr lang="ru-RU" sz="2400" dirty="0"/>
              <a:t> сильно </a:t>
            </a:r>
            <a:r>
              <a:rPr lang="ru-RU" sz="2400" dirty="0">
                <a:solidFill>
                  <a:srgbClr val="C00000"/>
                </a:solidFill>
              </a:rPr>
              <a:t>влияет на климат </a:t>
            </a:r>
            <a:r>
              <a:rPr lang="ru-RU" sz="2400" dirty="0"/>
              <a:t>острова. </a:t>
            </a:r>
          </a:p>
        </p:txBody>
      </p:sp>
    </p:spTree>
    <p:extLst>
      <p:ext uri="{BB962C8B-B14F-4D97-AF65-F5344CB8AC3E}">
        <p14:creationId xmlns:p14="http://schemas.microsoft.com/office/powerpoint/2010/main" val="28823186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17858</TotalTime>
  <Words>1077</Words>
  <Application>Microsoft Office PowerPoint</Application>
  <PresentationFormat>Произвольный</PresentationFormat>
  <Paragraphs>93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Остров Огненная Земля</vt:lpstr>
      <vt:lpstr>Основная информация</vt:lpstr>
      <vt:lpstr>Основная информация</vt:lpstr>
      <vt:lpstr>Основная информация</vt:lpstr>
      <vt:lpstr>Основная информация</vt:lpstr>
      <vt:lpstr>Исторические факты</vt:lpstr>
      <vt:lpstr>Исторические факты</vt:lpstr>
      <vt:lpstr>Особенности острова Огненная Земля</vt:lpstr>
      <vt:lpstr>Климат острова Огненная Земля</vt:lpstr>
      <vt:lpstr>Флора острова Огненная Земля</vt:lpstr>
      <vt:lpstr>Флора острова Огненная Земля</vt:lpstr>
      <vt:lpstr>Флора острова Огненная Земля</vt:lpstr>
      <vt:lpstr>Фауна острова Огненная Земля</vt:lpstr>
      <vt:lpstr>Фауна острова Огненная Земля</vt:lpstr>
      <vt:lpstr>Фауна острова Огненная Земля</vt:lpstr>
      <vt:lpstr>Интересные факты</vt:lpstr>
      <vt:lpstr>Интересные факты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Пальмовый вор</dc:title>
  <dc:creator>Яна Морякова</dc:creator>
  <cp:lastModifiedBy>GeoBio</cp:lastModifiedBy>
  <cp:revision>324</cp:revision>
  <dcterms:created xsi:type="dcterms:W3CDTF">2023-01-10T17:47:50Z</dcterms:created>
  <dcterms:modified xsi:type="dcterms:W3CDTF">2023-06-13T10:45:42Z</dcterms:modified>
</cp:coreProperties>
</file>