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80" r:id="rId24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658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042248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042248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042248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9206483" y="2962656"/>
            <a:ext cx="2982595" cy="3209290"/>
          </a:xfrm>
          <a:custGeom>
            <a:avLst/>
            <a:gdLst/>
            <a:ahLst/>
            <a:cxnLst/>
            <a:rect l="l" t="t" r="r" b="b"/>
            <a:pathLst>
              <a:path w="2982595" h="3209290">
                <a:moveTo>
                  <a:pt x="2982468" y="0"/>
                </a:moveTo>
                <a:lnTo>
                  <a:pt x="2069592" y="912749"/>
                </a:lnTo>
              </a:path>
              <a:path w="2982595" h="3209290">
                <a:moveTo>
                  <a:pt x="2981833" y="227076"/>
                </a:moveTo>
                <a:lnTo>
                  <a:pt x="0" y="3208934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0291571" y="3285744"/>
            <a:ext cx="1896745" cy="1896745"/>
          </a:xfrm>
          <a:custGeom>
            <a:avLst/>
            <a:gdLst/>
            <a:ahLst/>
            <a:cxnLst/>
            <a:rect l="l" t="t" r="r" b="b"/>
            <a:pathLst>
              <a:path w="1896745" h="1896745">
                <a:moveTo>
                  <a:pt x="1896491" y="0"/>
                </a:moveTo>
                <a:lnTo>
                  <a:pt x="0" y="189649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0443209" y="3132582"/>
            <a:ext cx="1747520" cy="1821814"/>
          </a:xfrm>
          <a:custGeom>
            <a:avLst/>
            <a:gdLst/>
            <a:ahLst/>
            <a:cxnLst/>
            <a:rect l="l" t="t" r="r" b="b"/>
            <a:pathLst>
              <a:path w="1747520" h="1821814">
                <a:moveTo>
                  <a:pt x="1745742" y="0"/>
                </a:moveTo>
                <a:lnTo>
                  <a:pt x="0" y="1745741"/>
                </a:lnTo>
              </a:path>
              <a:path w="1747520" h="1821814">
                <a:moveTo>
                  <a:pt x="1747012" y="551687"/>
                </a:moveTo>
                <a:lnTo>
                  <a:pt x="477012" y="1821687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154173" y="246710"/>
            <a:ext cx="7883652" cy="119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rgbClr val="042248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g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jpg"/><Relationship Id="rId5" Type="http://schemas.openxmlformats.org/officeDocument/2006/relationships/image" Target="../media/image129.png"/><Relationship Id="rId4" Type="http://schemas.openxmlformats.org/officeDocument/2006/relationships/image" Target="../media/image1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5.jpg"/><Relationship Id="rId5" Type="http://schemas.openxmlformats.org/officeDocument/2006/relationships/image" Target="../media/image134.png"/><Relationship Id="rId4" Type="http://schemas.openxmlformats.org/officeDocument/2006/relationships/image" Target="../media/image133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13" Type="http://schemas.openxmlformats.org/officeDocument/2006/relationships/image" Target="../media/image147.jpg"/><Relationship Id="rId3" Type="http://schemas.openxmlformats.org/officeDocument/2006/relationships/image" Target="../media/image137.png"/><Relationship Id="rId7" Type="http://schemas.openxmlformats.org/officeDocument/2006/relationships/image" Target="../media/image141.jpg"/><Relationship Id="rId12" Type="http://schemas.openxmlformats.org/officeDocument/2006/relationships/image" Target="../media/image146.png"/><Relationship Id="rId17" Type="http://schemas.openxmlformats.org/officeDocument/2006/relationships/image" Target="../media/image151.jpg"/><Relationship Id="rId2" Type="http://schemas.openxmlformats.org/officeDocument/2006/relationships/image" Target="../media/image136.png"/><Relationship Id="rId16" Type="http://schemas.openxmlformats.org/officeDocument/2006/relationships/image" Target="../media/image15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0.png"/><Relationship Id="rId11" Type="http://schemas.openxmlformats.org/officeDocument/2006/relationships/image" Target="../media/image145.jpg"/><Relationship Id="rId5" Type="http://schemas.openxmlformats.org/officeDocument/2006/relationships/image" Target="../media/image139.jpg"/><Relationship Id="rId15" Type="http://schemas.openxmlformats.org/officeDocument/2006/relationships/image" Target="../media/image149.jpg"/><Relationship Id="rId10" Type="http://schemas.openxmlformats.org/officeDocument/2006/relationships/image" Target="../media/image144.png"/><Relationship Id="rId4" Type="http://schemas.openxmlformats.org/officeDocument/2006/relationships/image" Target="../media/image138.png"/><Relationship Id="rId9" Type="http://schemas.openxmlformats.org/officeDocument/2006/relationships/image" Target="../media/image143.png"/><Relationship Id="rId14" Type="http://schemas.openxmlformats.org/officeDocument/2006/relationships/image" Target="../media/image1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160.jpg"/><Relationship Id="rId7" Type="http://schemas.openxmlformats.org/officeDocument/2006/relationships/image" Target="../media/image164.png"/><Relationship Id="rId2" Type="http://schemas.openxmlformats.org/officeDocument/2006/relationships/image" Target="../media/image15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png"/><Relationship Id="rId11" Type="http://schemas.openxmlformats.org/officeDocument/2006/relationships/image" Target="../media/image168.png"/><Relationship Id="rId5" Type="http://schemas.openxmlformats.org/officeDocument/2006/relationships/image" Target="../media/image162.png"/><Relationship Id="rId10" Type="http://schemas.openxmlformats.org/officeDocument/2006/relationships/image" Target="../media/image167.png"/><Relationship Id="rId4" Type="http://schemas.openxmlformats.org/officeDocument/2006/relationships/image" Target="../media/image161.png"/><Relationship Id="rId9" Type="http://schemas.openxmlformats.org/officeDocument/2006/relationships/image" Target="../media/image16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openxmlformats.org/officeDocument/2006/relationships/image" Target="../media/image170.jpg"/><Relationship Id="rId7" Type="http://schemas.openxmlformats.org/officeDocument/2006/relationships/image" Target="../media/image174.jp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3.png"/><Relationship Id="rId5" Type="http://schemas.openxmlformats.org/officeDocument/2006/relationships/image" Target="../media/image172.jpg"/><Relationship Id="rId4" Type="http://schemas.openxmlformats.org/officeDocument/2006/relationships/image" Target="../media/image171.png"/><Relationship Id="rId9" Type="http://schemas.openxmlformats.org/officeDocument/2006/relationships/image" Target="../media/image17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3" Type="http://schemas.openxmlformats.org/officeDocument/2006/relationships/image" Target="../media/image178.jpg"/><Relationship Id="rId7" Type="http://schemas.openxmlformats.org/officeDocument/2006/relationships/image" Target="../media/image182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1.png"/><Relationship Id="rId5" Type="http://schemas.openxmlformats.org/officeDocument/2006/relationships/image" Target="../media/image180.jpg"/><Relationship Id="rId4" Type="http://schemas.openxmlformats.org/officeDocument/2006/relationships/image" Target="../media/image179.png"/><Relationship Id="rId9" Type="http://schemas.openxmlformats.org/officeDocument/2006/relationships/image" Target="../media/image18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9.png"/><Relationship Id="rId5" Type="http://schemas.openxmlformats.org/officeDocument/2006/relationships/image" Target="../media/image188.jpg"/><Relationship Id="rId4" Type="http://schemas.openxmlformats.org/officeDocument/2006/relationships/image" Target="../media/image18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g"/><Relationship Id="rId2" Type="http://schemas.openxmlformats.org/officeDocument/2006/relationships/image" Target="../media/image190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4.png"/><Relationship Id="rId5" Type="http://schemas.openxmlformats.org/officeDocument/2006/relationships/image" Target="../media/image193.png"/><Relationship Id="rId4" Type="http://schemas.openxmlformats.org/officeDocument/2006/relationships/image" Target="../media/image192.jp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21" Type="http://schemas.openxmlformats.org/officeDocument/2006/relationships/image" Target="../media/image30.png"/><Relationship Id="rId34" Type="http://schemas.openxmlformats.org/officeDocument/2006/relationships/image" Target="../media/image4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33" Type="http://schemas.openxmlformats.org/officeDocument/2006/relationships/image" Target="../media/image42.png"/><Relationship Id="rId38" Type="http://schemas.openxmlformats.org/officeDocument/2006/relationships/image" Target="../media/image47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29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32" Type="http://schemas.openxmlformats.org/officeDocument/2006/relationships/image" Target="../media/image41.png"/><Relationship Id="rId37" Type="http://schemas.openxmlformats.org/officeDocument/2006/relationships/image" Target="../media/image46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28" Type="http://schemas.openxmlformats.org/officeDocument/2006/relationships/image" Target="../media/image37.png"/><Relationship Id="rId36" Type="http://schemas.openxmlformats.org/officeDocument/2006/relationships/image" Target="../media/image45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31" Type="http://schemas.openxmlformats.org/officeDocument/2006/relationships/image" Target="../media/image40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Relationship Id="rId27" Type="http://schemas.openxmlformats.org/officeDocument/2006/relationships/image" Target="../media/image36.png"/><Relationship Id="rId30" Type="http://schemas.openxmlformats.org/officeDocument/2006/relationships/image" Target="../media/image39.png"/><Relationship Id="rId35" Type="http://schemas.openxmlformats.org/officeDocument/2006/relationships/image" Target="../media/image44.png"/><Relationship Id="rId8" Type="http://schemas.openxmlformats.org/officeDocument/2006/relationships/image" Target="../media/image17.png"/><Relationship Id="rId3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13" Type="http://schemas.openxmlformats.org/officeDocument/2006/relationships/image" Target="../media/image206.png"/><Relationship Id="rId3" Type="http://schemas.openxmlformats.org/officeDocument/2006/relationships/image" Target="../media/image196.png"/><Relationship Id="rId7" Type="http://schemas.openxmlformats.org/officeDocument/2006/relationships/image" Target="../media/image200.png"/><Relationship Id="rId12" Type="http://schemas.openxmlformats.org/officeDocument/2006/relationships/image" Target="../media/image205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9.png"/><Relationship Id="rId11" Type="http://schemas.openxmlformats.org/officeDocument/2006/relationships/image" Target="../media/image204.png"/><Relationship Id="rId5" Type="http://schemas.openxmlformats.org/officeDocument/2006/relationships/image" Target="../media/image198.jpg"/><Relationship Id="rId10" Type="http://schemas.openxmlformats.org/officeDocument/2006/relationships/image" Target="../media/image203.png"/><Relationship Id="rId4" Type="http://schemas.openxmlformats.org/officeDocument/2006/relationships/image" Target="../media/image197.png"/><Relationship Id="rId9" Type="http://schemas.openxmlformats.org/officeDocument/2006/relationships/image" Target="../media/image20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png"/><Relationship Id="rId13" Type="http://schemas.openxmlformats.org/officeDocument/2006/relationships/image" Target="../media/image217.png"/><Relationship Id="rId3" Type="http://schemas.openxmlformats.org/officeDocument/2006/relationships/image" Target="../media/image208.jpg"/><Relationship Id="rId7" Type="http://schemas.openxmlformats.org/officeDocument/2006/relationships/image" Target="../media/image212.png"/><Relationship Id="rId12" Type="http://schemas.openxmlformats.org/officeDocument/2006/relationships/image" Target="../media/image216.png"/><Relationship Id="rId17" Type="http://schemas.openxmlformats.org/officeDocument/2006/relationships/image" Target="../media/image221.png"/><Relationship Id="rId2" Type="http://schemas.openxmlformats.org/officeDocument/2006/relationships/image" Target="../media/image207.png"/><Relationship Id="rId16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1.png"/><Relationship Id="rId11" Type="http://schemas.openxmlformats.org/officeDocument/2006/relationships/image" Target="../media/image165.png"/><Relationship Id="rId5" Type="http://schemas.openxmlformats.org/officeDocument/2006/relationships/image" Target="../media/image210.png"/><Relationship Id="rId15" Type="http://schemas.openxmlformats.org/officeDocument/2006/relationships/image" Target="../media/image219.jpg"/><Relationship Id="rId10" Type="http://schemas.openxmlformats.org/officeDocument/2006/relationships/image" Target="../media/image215.png"/><Relationship Id="rId4" Type="http://schemas.openxmlformats.org/officeDocument/2006/relationships/image" Target="../media/image209.png"/><Relationship Id="rId9" Type="http://schemas.openxmlformats.org/officeDocument/2006/relationships/image" Target="../media/image214.png"/><Relationship Id="rId14" Type="http://schemas.openxmlformats.org/officeDocument/2006/relationships/image" Target="../media/image21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8.png"/><Relationship Id="rId13" Type="http://schemas.openxmlformats.org/officeDocument/2006/relationships/image" Target="../media/image233.png"/><Relationship Id="rId3" Type="http://schemas.openxmlformats.org/officeDocument/2006/relationships/image" Target="../media/image223.jpg"/><Relationship Id="rId7" Type="http://schemas.openxmlformats.org/officeDocument/2006/relationships/image" Target="../media/image227.jpg"/><Relationship Id="rId12" Type="http://schemas.openxmlformats.org/officeDocument/2006/relationships/image" Target="../media/image232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6.png"/><Relationship Id="rId11" Type="http://schemas.openxmlformats.org/officeDocument/2006/relationships/image" Target="../media/image231.png"/><Relationship Id="rId5" Type="http://schemas.openxmlformats.org/officeDocument/2006/relationships/image" Target="../media/image225.jpg"/><Relationship Id="rId10" Type="http://schemas.openxmlformats.org/officeDocument/2006/relationships/image" Target="../media/image230.png"/><Relationship Id="rId4" Type="http://schemas.openxmlformats.org/officeDocument/2006/relationships/image" Target="../media/image224.png"/><Relationship Id="rId9" Type="http://schemas.openxmlformats.org/officeDocument/2006/relationships/image" Target="../media/image2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jpg"/><Relationship Id="rId7" Type="http://schemas.openxmlformats.org/officeDocument/2006/relationships/image" Target="../media/image239.png"/><Relationship Id="rId2" Type="http://schemas.openxmlformats.org/officeDocument/2006/relationships/image" Target="../media/image23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8.png"/><Relationship Id="rId5" Type="http://schemas.openxmlformats.org/officeDocument/2006/relationships/image" Target="../media/image237.png"/><Relationship Id="rId4" Type="http://schemas.openxmlformats.org/officeDocument/2006/relationships/image" Target="../media/image23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26" Type="http://schemas.openxmlformats.org/officeDocument/2006/relationships/image" Target="../media/image72.png"/><Relationship Id="rId3" Type="http://schemas.openxmlformats.org/officeDocument/2006/relationships/image" Target="../media/image49.png"/><Relationship Id="rId21" Type="http://schemas.openxmlformats.org/officeDocument/2006/relationships/image" Target="../media/image67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5" Type="http://schemas.openxmlformats.org/officeDocument/2006/relationships/image" Target="../media/image71.png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24" Type="http://schemas.openxmlformats.org/officeDocument/2006/relationships/image" Target="../media/image70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23" Type="http://schemas.openxmlformats.org/officeDocument/2006/relationships/image" Target="../media/image69.png"/><Relationship Id="rId10" Type="http://schemas.openxmlformats.org/officeDocument/2006/relationships/image" Target="../media/image56.png"/><Relationship Id="rId19" Type="http://schemas.openxmlformats.org/officeDocument/2006/relationships/image" Target="../media/image65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Relationship Id="rId22" Type="http://schemas.openxmlformats.org/officeDocument/2006/relationships/image" Target="../media/image68.png"/><Relationship Id="rId27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g"/><Relationship Id="rId13" Type="http://schemas.openxmlformats.org/officeDocument/2006/relationships/image" Target="../media/image85.png"/><Relationship Id="rId3" Type="http://schemas.openxmlformats.org/officeDocument/2006/relationships/image" Target="../media/image75.jpg"/><Relationship Id="rId7" Type="http://schemas.openxmlformats.org/officeDocument/2006/relationships/image" Target="../media/image79.png"/><Relationship Id="rId12" Type="http://schemas.openxmlformats.org/officeDocument/2006/relationships/image" Target="../media/image84.jp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8.jp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jp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g"/><Relationship Id="rId3" Type="http://schemas.openxmlformats.org/officeDocument/2006/relationships/image" Target="../media/image93.jpg"/><Relationship Id="rId7" Type="http://schemas.openxmlformats.org/officeDocument/2006/relationships/image" Target="../media/image97.jp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6.png"/><Relationship Id="rId5" Type="http://schemas.openxmlformats.org/officeDocument/2006/relationships/image" Target="../media/image95.jpg"/><Relationship Id="rId4" Type="http://schemas.openxmlformats.org/officeDocument/2006/relationships/image" Target="../media/image9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jpg"/><Relationship Id="rId7" Type="http://schemas.openxmlformats.org/officeDocument/2006/relationships/image" Target="../media/image104.jpg"/><Relationship Id="rId12" Type="http://schemas.openxmlformats.org/officeDocument/2006/relationships/image" Target="../media/image109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3.png"/><Relationship Id="rId11" Type="http://schemas.openxmlformats.org/officeDocument/2006/relationships/image" Target="../media/image108.jpg"/><Relationship Id="rId5" Type="http://schemas.openxmlformats.org/officeDocument/2006/relationships/image" Target="../media/image102.jp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jpg"/><Relationship Id="rId7" Type="http://schemas.openxmlformats.org/officeDocument/2006/relationships/image" Target="../media/image1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5" Type="http://schemas.openxmlformats.org/officeDocument/2006/relationships/image" Target="../media/image113.jpg"/><Relationship Id="rId4" Type="http://schemas.openxmlformats.org/officeDocument/2006/relationships/image" Target="../media/image1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18.jpg"/><Relationship Id="rId7" Type="http://schemas.openxmlformats.org/officeDocument/2006/relationships/image" Target="../media/image122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029652" y="2793"/>
            <a:ext cx="11176635" cy="6536055"/>
            <a:chOff x="1029652" y="2793"/>
            <a:chExt cx="11176635" cy="6536055"/>
          </a:xfrm>
        </p:grpSpPr>
        <p:sp>
          <p:nvSpPr>
            <p:cNvPr id="4" name="object 4"/>
            <p:cNvSpPr/>
            <p:nvPr/>
          </p:nvSpPr>
          <p:spPr>
            <a:xfrm>
              <a:off x="8228075" y="9143"/>
              <a:ext cx="3810000" cy="3810000"/>
            </a:xfrm>
            <a:custGeom>
              <a:avLst/>
              <a:gdLst/>
              <a:ahLst/>
              <a:cxnLst/>
              <a:rect l="l" t="t" r="r" b="b"/>
              <a:pathLst>
                <a:path w="3810000" h="3810000">
                  <a:moveTo>
                    <a:pt x="3810000" y="0"/>
                  </a:moveTo>
                  <a:lnTo>
                    <a:pt x="0" y="381000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108192" y="91440"/>
              <a:ext cx="6080760" cy="6080760"/>
            </a:xfrm>
            <a:custGeom>
              <a:avLst/>
              <a:gdLst/>
              <a:ahLst/>
              <a:cxnLst/>
              <a:rect l="l" t="t" r="r" b="b"/>
              <a:pathLst>
                <a:path w="6080759" h="6080760">
                  <a:moveTo>
                    <a:pt x="6080633" y="0"/>
                  </a:moveTo>
                  <a:lnTo>
                    <a:pt x="0" y="6080658"/>
                  </a:lnTo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235951" y="228600"/>
              <a:ext cx="4953000" cy="4953000"/>
            </a:xfrm>
            <a:custGeom>
              <a:avLst/>
              <a:gdLst/>
              <a:ahLst/>
              <a:cxnLst/>
              <a:rect l="l" t="t" r="r" b="b"/>
              <a:pathLst>
                <a:path w="4953000" h="4953000">
                  <a:moveTo>
                    <a:pt x="4953000" y="0"/>
                  </a:moveTo>
                  <a:lnTo>
                    <a:pt x="0" y="495300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337298" y="32765"/>
              <a:ext cx="4853305" cy="4921250"/>
            </a:xfrm>
            <a:custGeom>
              <a:avLst/>
              <a:gdLst/>
              <a:ahLst/>
              <a:cxnLst/>
              <a:rect l="l" t="t" r="r" b="b"/>
              <a:pathLst>
                <a:path w="4853305" h="4921250">
                  <a:moveTo>
                    <a:pt x="4853051" y="0"/>
                  </a:moveTo>
                  <a:lnTo>
                    <a:pt x="0" y="4853051"/>
                  </a:lnTo>
                </a:path>
                <a:path w="4853305" h="4921250">
                  <a:moveTo>
                    <a:pt x="4852416" y="577595"/>
                  </a:moveTo>
                  <a:lnTo>
                    <a:pt x="509016" y="4920995"/>
                  </a:lnTo>
                </a:path>
              </a:pathLst>
            </a:custGeom>
            <a:ln w="317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35350" y="400430"/>
              <a:ext cx="5775325" cy="60452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9652" y="1567052"/>
              <a:ext cx="10606722" cy="61150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42641" y="2399411"/>
              <a:ext cx="8186292" cy="78663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53537" y="3415538"/>
              <a:ext cx="7355713" cy="6069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84603" y="4319015"/>
              <a:ext cx="8975598" cy="89687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55847" y="4980432"/>
              <a:ext cx="1805177" cy="89687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629911" y="4980432"/>
              <a:ext cx="2864358" cy="89687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059168" y="4980432"/>
              <a:ext cx="2231898" cy="89687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825495" y="5641847"/>
              <a:ext cx="6997446" cy="896874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2023998" y="4249193"/>
            <a:ext cx="8468995" cy="20097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35600"/>
              </a:lnSpc>
              <a:spcBef>
                <a:spcPts val="95"/>
              </a:spcBef>
            </a:pPr>
            <a:r>
              <a:rPr sz="32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Из</a:t>
            </a:r>
            <a:r>
              <a:rPr sz="32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опыта</a:t>
            </a:r>
            <a:r>
              <a:rPr sz="3200" b="1" i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работы</a:t>
            </a:r>
            <a:r>
              <a:rPr sz="3200" b="1" i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i="1" spc="-15" dirty="0">
                <a:solidFill>
                  <a:srgbClr val="FFFFFF"/>
                </a:solidFill>
                <a:latin typeface="Times New Roman"/>
                <a:cs typeface="Times New Roman"/>
              </a:rPr>
              <a:t>учителя</a:t>
            </a:r>
            <a:r>
              <a:rPr sz="3200" b="1" i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начальных</a:t>
            </a:r>
            <a:r>
              <a:rPr sz="3200" b="1" i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классов </a:t>
            </a:r>
            <a:r>
              <a:rPr sz="3200" b="1" i="1" spc="-7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i="1" spc="-45" dirty="0">
                <a:solidFill>
                  <a:srgbClr val="FFFFFF"/>
                </a:solidFill>
                <a:latin typeface="Times New Roman"/>
                <a:cs typeface="Times New Roman"/>
              </a:rPr>
              <a:t>МБОУ</a:t>
            </a:r>
            <a:r>
              <a:rPr sz="3200" b="1" i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i="1" spc="-30" dirty="0">
                <a:solidFill>
                  <a:srgbClr val="FFFFFF"/>
                </a:solidFill>
                <a:latin typeface="Times New Roman"/>
                <a:cs typeface="Times New Roman"/>
              </a:rPr>
              <a:t>Хотьковская </a:t>
            </a:r>
            <a:r>
              <a:rPr sz="3200" b="1" i="1" spc="5" dirty="0">
                <a:solidFill>
                  <a:srgbClr val="FFFFFF"/>
                </a:solidFill>
                <a:latin typeface="Times New Roman"/>
                <a:cs typeface="Times New Roman"/>
              </a:rPr>
              <a:t>СОШ</a:t>
            </a:r>
            <a:r>
              <a:rPr sz="32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№1</a:t>
            </a:r>
            <a:endParaRPr sz="3200">
              <a:latin typeface="Times New Roman"/>
              <a:cs typeface="Times New Roman"/>
            </a:endParaRPr>
          </a:p>
          <a:p>
            <a:pPr marL="104775" algn="ctr">
              <a:lnSpc>
                <a:spcPct val="100000"/>
              </a:lnSpc>
              <a:spcBef>
                <a:spcPts val="1370"/>
              </a:spcBef>
            </a:pPr>
            <a:r>
              <a:rPr sz="32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Нестеровой</a:t>
            </a:r>
            <a:r>
              <a:rPr sz="3200" b="1" i="1" spc="-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Людмилы</a:t>
            </a:r>
            <a:r>
              <a:rPr sz="3200" b="1" i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Михайловны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28173" y="5283608"/>
            <a:ext cx="3475546" cy="153781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598914" y="146076"/>
            <a:ext cx="1064895" cy="2095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00" b="1" spc="15" dirty="0">
                <a:latin typeface="Times New Roman"/>
                <a:cs typeface="Times New Roman"/>
              </a:rPr>
              <a:t>Свеча</a:t>
            </a:r>
            <a:r>
              <a:rPr sz="1200" b="1" spc="-35" dirty="0">
                <a:latin typeface="Times New Roman"/>
                <a:cs typeface="Times New Roman"/>
              </a:rPr>
              <a:t> </a:t>
            </a:r>
            <a:r>
              <a:rPr sz="1200" b="1" spc="10" dirty="0">
                <a:latin typeface="Times New Roman"/>
                <a:cs typeface="Times New Roman"/>
              </a:rPr>
              <a:t>памяти.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84507" y="459974"/>
            <a:ext cx="1074420" cy="46355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295910" algn="r">
              <a:lnSpc>
                <a:spcPct val="101299"/>
              </a:lnSpc>
              <a:spcBef>
                <a:spcPts val="80"/>
              </a:spcBef>
            </a:pPr>
            <a:r>
              <a:rPr sz="950" spc="10" dirty="0">
                <a:latin typeface="Calibri"/>
                <a:cs typeface="Calibri"/>
              </a:rPr>
              <a:t>Цым</a:t>
            </a:r>
            <a:r>
              <a:rPr sz="950" spc="5" dirty="0">
                <a:latin typeface="Calibri"/>
                <a:cs typeface="Calibri"/>
              </a:rPr>
              <a:t>б</a:t>
            </a:r>
            <a:r>
              <a:rPr sz="950" spc="10" dirty="0">
                <a:latin typeface="Calibri"/>
                <a:cs typeface="Calibri"/>
              </a:rPr>
              <a:t>ал</a:t>
            </a:r>
            <a:r>
              <a:rPr sz="950" dirty="0">
                <a:latin typeface="Calibri"/>
                <a:cs typeface="Calibri"/>
              </a:rPr>
              <a:t> </a:t>
            </a:r>
            <a:r>
              <a:rPr sz="950" spc="10" dirty="0">
                <a:latin typeface="Calibri"/>
                <a:cs typeface="Calibri"/>
              </a:rPr>
              <a:t>И</a:t>
            </a:r>
            <a:r>
              <a:rPr sz="950" dirty="0">
                <a:latin typeface="Calibri"/>
                <a:cs typeface="Calibri"/>
              </a:rPr>
              <a:t>в</a:t>
            </a:r>
            <a:r>
              <a:rPr sz="950" spc="10" dirty="0">
                <a:latin typeface="Calibri"/>
                <a:cs typeface="Calibri"/>
              </a:rPr>
              <a:t>а</a:t>
            </a:r>
            <a:r>
              <a:rPr sz="950" spc="5" dirty="0">
                <a:latin typeface="Calibri"/>
                <a:cs typeface="Calibri"/>
              </a:rPr>
              <a:t>н,  ученик</a:t>
            </a:r>
            <a:r>
              <a:rPr sz="950" spc="-25" dirty="0">
                <a:latin typeface="Calibri"/>
                <a:cs typeface="Calibri"/>
              </a:rPr>
              <a:t> </a:t>
            </a:r>
            <a:r>
              <a:rPr sz="950" spc="10" dirty="0">
                <a:latin typeface="Calibri"/>
                <a:cs typeface="Calibri"/>
              </a:rPr>
              <a:t>2</a:t>
            </a:r>
            <a:r>
              <a:rPr sz="950" spc="-15" dirty="0">
                <a:latin typeface="Calibri"/>
                <a:cs typeface="Calibri"/>
              </a:rPr>
              <a:t> </a:t>
            </a:r>
            <a:r>
              <a:rPr sz="950" spc="5" dirty="0">
                <a:latin typeface="Calibri"/>
                <a:cs typeface="Calibri"/>
              </a:rPr>
              <a:t>«А»</a:t>
            </a:r>
            <a:r>
              <a:rPr sz="950" spc="-30" dirty="0">
                <a:latin typeface="Calibri"/>
                <a:cs typeface="Calibri"/>
              </a:rPr>
              <a:t> </a:t>
            </a:r>
            <a:r>
              <a:rPr sz="950" spc="5" dirty="0">
                <a:latin typeface="Calibri"/>
                <a:cs typeface="Calibri"/>
              </a:rPr>
              <a:t>класса </a:t>
            </a:r>
            <a:r>
              <a:rPr sz="950" spc="-200" dirty="0">
                <a:latin typeface="Calibri"/>
                <a:cs typeface="Calibri"/>
              </a:rPr>
              <a:t> </a:t>
            </a:r>
            <a:r>
              <a:rPr sz="950" spc="10" dirty="0">
                <a:latin typeface="Calibri"/>
                <a:cs typeface="Calibri"/>
              </a:rPr>
              <a:t>МБОУ</a:t>
            </a:r>
            <a:r>
              <a:rPr sz="950" spc="-15" dirty="0">
                <a:latin typeface="Calibri"/>
                <a:cs typeface="Calibri"/>
              </a:rPr>
              <a:t> </a:t>
            </a:r>
            <a:r>
              <a:rPr sz="950" spc="10" dirty="0">
                <a:latin typeface="Calibri"/>
                <a:cs typeface="Calibri"/>
              </a:rPr>
              <a:t>ХСОШ</a:t>
            </a:r>
            <a:r>
              <a:rPr sz="950" spc="-5" dirty="0">
                <a:latin typeface="Calibri"/>
                <a:cs typeface="Calibri"/>
              </a:rPr>
              <a:t> </a:t>
            </a:r>
            <a:r>
              <a:rPr sz="950" spc="5" dirty="0">
                <a:latin typeface="Calibri"/>
                <a:cs typeface="Calibri"/>
              </a:rPr>
              <a:t>№1.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3935" y="897033"/>
            <a:ext cx="2366645" cy="633730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468630">
              <a:lnSpc>
                <a:spcPts val="1180"/>
              </a:lnSpc>
              <a:spcBef>
                <a:spcPts val="185"/>
              </a:spcBef>
            </a:pPr>
            <a:r>
              <a:rPr sz="1000" spc="40" dirty="0">
                <a:latin typeface="Times New Roman"/>
                <a:cs typeface="Times New Roman"/>
              </a:rPr>
              <a:t>Мы</a:t>
            </a:r>
            <a:r>
              <a:rPr sz="1000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с</a:t>
            </a:r>
            <a:r>
              <a:rPr sz="100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папой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задумали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дело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одно, </a:t>
            </a:r>
            <a:r>
              <a:rPr sz="1000" spc="-235" dirty="0">
                <a:latin typeface="Times New Roman"/>
                <a:cs typeface="Times New Roman"/>
              </a:rPr>
              <a:t> </a:t>
            </a:r>
            <a:r>
              <a:rPr sz="1000" spc="35" dirty="0">
                <a:latin typeface="Times New Roman"/>
                <a:cs typeface="Times New Roman"/>
              </a:rPr>
              <a:t>К</a:t>
            </a:r>
            <a:r>
              <a:rPr sz="1000" spc="1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9-ому</a:t>
            </a:r>
            <a:r>
              <a:rPr sz="1000" spc="-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мая</a:t>
            </a:r>
            <a:r>
              <a:rPr sz="1000" spc="1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исполним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15" dirty="0">
                <a:latin typeface="Times New Roman"/>
                <a:cs typeface="Times New Roman"/>
              </a:rPr>
              <a:t>его.</a:t>
            </a: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1180"/>
              </a:lnSpc>
              <a:spcBef>
                <a:spcPts val="10"/>
              </a:spcBef>
            </a:pPr>
            <a:r>
              <a:rPr sz="1000" spc="40" dirty="0">
                <a:latin typeface="Times New Roman"/>
                <a:cs typeface="Times New Roman"/>
              </a:rPr>
              <a:t>Мы </a:t>
            </a:r>
            <a:r>
              <a:rPr sz="1000" spc="25" dirty="0">
                <a:latin typeface="Times New Roman"/>
                <a:cs typeface="Times New Roman"/>
              </a:rPr>
              <a:t>в </a:t>
            </a:r>
            <a:r>
              <a:rPr sz="1000" spc="20" dirty="0">
                <a:latin typeface="Times New Roman"/>
                <a:cs typeface="Times New Roman"/>
              </a:rPr>
              <a:t>гильзе </a:t>
            </a:r>
            <a:r>
              <a:rPr sz="1000" spc="25" dirty="0">
                <a:latin typeface="Times New Roman"/>
                <a:cs typeface="Times New Roman"/>
              </a:rPr>
              <a:t>снаряда фитиль </a:t>
            </a:r>
            <a:r>
              <a:rPr sz="1000" spc="30" dirty="0">
                <a:latin typeface="Times New Roman"/>
                <a:cs typeface="Times New Roman"/>
              </a:rPr>
              <a:t>подожжём </a:t>
            </a:r>
            <a:r>
              <a:rPr sz="1000" spc="35" dirty="0">
                <a:latin typeface="Times New Roman"/>
                <a:cs typeface="Times New Roman"/>
              </a:rPr>
              <a:t> </a:t>
            </a:r>
            <a:r>
              <a:rPr sz="1000" spc="40" dirty="0">
                <a:latin typeface="Times New Roman"/>
                <a:cs typeface="Times New Roman"/>
              </a:rPr>
              <a:t>И</a:t>
            </a:r>
            <a:r>
              <a:rPr sz="1000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с</a:t>
            </a:r>
            <a:r>
              <a:rPr sz="1000" spc="-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каской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солдатской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поставим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на</a:t>
            </a:r>
            <a:r>
              <a:rPr sz="1000" spc="-5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стол.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03935" y="1649080"/>
            <a:ext cx="2439035" cy="63436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1190"/>
              </a:lnSpc>
              <a:spcBef>
                <a:spcPts val="130"/>
              </a:spcBef>
            </a:pPr>
            <a:r>
              <a:rPr sz="1000" spc="20" dirty="0">
                <a:latin typeface="Times New Roman"/>
                <a:cs typeface="Times New Roman"/>
              </a:rPr>
              <a:t>Свеча</a:t>
            </a:r>
            <a:r>
              <a:rPr sz="1000" spc="-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нашей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памяти</a:t>
            </a:r>
            <a:r>
              <a:rPr sz="1000" spc="2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ярче</a:t>
            </a:r>
            <a:r>
              <a:rPr sz="1000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гори,</a:t>
            </a: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1190"/>
              </a:lnSpc>
              <a:spcBef>
                <a:spcPts val="40"/>
              </a:spcBef>
            </a:pPr>
            <a:r>
              <a:rPr sz="1000" spc="40" dirty="0">
                <a:latin typeface="Times New Roman"/>
                <a:cs typeface="Times New Roman"/>
              </a:rPr>
              <a:t>А</a:t>
            </a:r>
            <a:r>
              <a:rPr sz="1000" spc="70" dirty="0">
                <a:latin typeface="Times New Roman"/>
                <a:cs typeface="Times New Roman"/>
              </a:rPr>
              <a:t> </a:t>
            </a:r>
            <a:r>
              <a:rPr sz="1000" spc="30" dirty="0">
                <a:latin typeface="Times New Roman"/>
                <a:cs typeface="Times New Roman"/>
              </a:rPr>
              <a:t>мы</a:t>
            </a:r>
            <a:r>
              <a:rPr sz="1000" spc="7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рядом</a:t>
            </a:r>
            <a:r>
              <a:rPr sz="1000" spc="6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сядем,</a:t>
            </a:r>
            <a:r>
              <a:rPr sz="1000" spc="7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в</a:t>
            </a:r>
            <a:r>
              <a:rPr sz="1000" spc="75" dirty="0">
                <a:latin typeface="Times New Roman"/>
                <a:cs typeface="Times New Roman"/>
              </a:rPr>
              <a:t> </a:t>
            </a:r>
            <a:r>
              <a:rPr sz="1000" spc="30" dirty="0">
                <a:latin typeface="Times New Roman"/>
                <a:cs typeface="Times New Roman"/>
              </a:rPr>
              <a:t>тиши</a:t>
            </a:r>
            <a:r>
              <a:rPr sz="1000" spc="7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помолчим. </a:t>
            </a:r>
            <a:r>
              <a:rPr sz="1000" spc="30" dirty="0">
                <a:latin typeface="Times New Roman"/>
                <a:cs typeface="Times New Roman"/>
              </a:rPr>
              <a:t> </a:t>
            </a:r>
            <a:r>
              <a:rPr sz="1000" spc="40" dirty="0">
                <a:latin typeface="Times New Roman"/>
                <a:cs typeface="Times New Roman"/>
              </a:rPr>
              <a:t>Мы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30" dirty="0">
                <a:latin typeface="Times New Roman"/>
                <a:cs typeface="Times New Roman"/>
              </a:rPr>
              <a:t>фильмы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все</a:t>
            </a:r>
            <a:r>
              <a:rPr sz="100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вспомним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и</a:t>
            </a:r>
            <a:r>
              <a:rPr sz="1000" spc="1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песни</a:t>
            </a:r>
            <a:r>
              <a:rPr sz="1000" spc="10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споём, </a:t>
            </a:r>
            <a:r>
              <a:rPr sz="1000" spc="-23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Стихи,</a:t>
            </a:r>
            <a:r>
              <a:rPr sz="100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что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35" dirty="0">
                <a:latin typeface="Times New Roman"/>
                <a:cs typeface="Times New Roman"/>
              </a:rPr>
              <a:t>мы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знаем,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друг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другу</a:t>
            </a:r>
            <a:r>
              <a:rPr sz="1000" spc="-1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прочтём.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3935" y="2401345"/>
            <a:ext cx="2534285" cy="633730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189865">
              <a:lnSpc>
                <a:spcPts val="1180"/>
              </a:lnSpc>
              <a:spcBef>
                <a:spcPts val="185"/>
              </a:spcBef>
            </a:pPr>
            <a:r>
              <a:rPr sz="1000" spc="25" dirty="0">
                <a:latin typeface="Times New Roman"/>
                <a:cs typeface="Times New Roman"/>
              </a:rPr>
              <a:t>Прадедушек</a:t>
            </a:r>
            <a:r>
              <a:rPr sz="1000" spc="5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вспомним,</a:t>
            </a:r>
            <a:r>
              <a:rPr sz="1000" spc="65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уже</a:t>
            </a:r>
            <a:r>
              <a:rPr sz="1000" spc="4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не</a:t>
            </a:r>
            <a:r>
              <a:rPr sz="1000" spc="5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живых, </a:t>
            </a:r>
            <a:r>
              <a:rPr sz="1000" spc="30" dirty="0">
                <a:latin typeface="Times New Roman"/>
                <a:cs typeface="Times New Roman"/>
              </a:rPr>
              <a:t> </a:t>
            </a:r>
            <a:r>
              <a:rPr sz="1000" spc="40" dirty="0">
                <a:latin typeface="Times New Roman"/>
                <a:cs typeface="Times New Roman"/>
              </a:rPr>
              <a:t>И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слёзы</a:t>
            </a:r>
            <a:r>
              <a:rPr sz="1000" spc="10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пусть </a:t>
            </a:r>
            <a:r>
              <a:rPr sz="1000" spc="25" dirty="0">
                <a:latin typeface="Times New Roman"/>
                <a:cs typeface="Times New Roman"/>
              </a:rPr>
              <a:t>льются,</a:t>
            </a:r>
            <a:r>
              <a:rPr sz="1000" spc="1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не</a:t>
            </a:r>
            <a:r>
              <a:rPr sz="100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стыдно</a:t>
            </a:r>
            <a:r>
              <a:rPr sz="1000" spc="10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за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них.</a:t>
            </a: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1180"/>
              </a:lnSpc>
              <a:spcBef>
                <a:spcPts val="10"/>
              </a:spcBef>
            </a:pPr>
            <a:r>
              <a:rPr sz="1000" spc="40" dirty="0">
                <a:latin typeface="Times New Roman"/>
                <a:cs typeface="Times New Roman"/>
              </a:rPr>
              <a:t>Мы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вспомним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0" dirty="0">
                <a:latin typeface="Times New Roman"/>
                <a:cs typeface="Times New Roman"/>
              </a:rPr>
              <a:t>их</a:t>
            </a:r>
            <a:r>
              <a:rPr sz="1000" spc="1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лица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и</a:t>
            </a:r>
            <a:r>
              <a:rPr sz="1000" spc="1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вновь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30" dirty="0">
                <a:latin typeface="Times New Roman"/>
                <a:cs typeface="Times New Roman"/>
              </a:rPr>
              <a:t>помолчим… </a:t>
            </a:r>
            <a:r>
              <a:rPr sz="1000" spc="-23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Ведь</a:t>
            </a:r>
            <a:r>
              <a:rPr sz="1000" spc="1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не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30" dirty="0">
                <a:latin typeface="Times New Roman"/>
                <a:cs typeface="Times New Roman"/>
              </a:rPr>
              <a:t>было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б</a:t>
            </a:r>
            <a:r>
              <a:rPr sz="1000" spc="10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их,</a:t>
            </a:r>
            <a:r>
              <a:rPr sz="1000" spc="-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и</a:t>
            </a:r>
            <a:r>
              <a:rPr sz="1000" spc="1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не</a:t>
            </a:r>
            <a:r>
              <a:rPr sz="1000" spc="-10" dirty="0">
                <a:latin typeface="Times New Roman"/>
                <a:cs typeface="Times New Roman"/>
              </a:rPr>
              <a:t> </a:t>
            </a:r>
            <a:r>
              <a:rPr sz="1000" spc="30" dirty="0">
                <a:latin typeface="Times New Roman"/>
                <a:cs typeface="Times New Roman"/>
              </a:rPr>
              <a:t>жили</a:t>
            </a:r>
            <a:r>
              <a:rPr sz="1000" spc="15" dirty="0">
                <a:latin typeface="Times New Roman"/>
                <a:cs typeface="Times New Roman"/>
              </a:rPr>
              <a:t> </a:t>
            </a:r>
            <a:r>
              <a:rPr sz="1000" spc="30" dirty="0">
                <a:latin typeface="Times New Roman"/>
                <a:cs typeface="Times New Roman"/>
              </a:rPr>
              <a:t>бы</a:t>
            </a:r>
            <a:r>
              <a:rPr sz="1000" spc="5" dirty="0">
                <a:latin typeface="Times New Roman"/>
                <a:cs typeface="Times New Roman"/>
              </a:rPr>
              <a:t> </a:t>
            </a:r>
            <a:r>
              <a:rPr sz="1000" spc="25" dirty="0">
                <a:latin typeface="Times New Roman"/>
                <a:cs typeface="Times New Roman"/>
              </a:rPr>
              <a:t>мы!</a:t>
            </a:r>
            <a:endParaRPr sz="10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4151" y="3625993"/>
            <a:ext cx="4189733" cy="306436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0578855" y="182353"/>
            <a:ext cx="1268095" cy="41910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indent="329565" algn="just">
              <a:lnSpc>
                <a:spcPct val="100000"/>
              </a:lnSpc>
              <a:spcBef>
                <a:spcPts val="135"/>
              </a:spcBef>
            </a:pPr>
            <a:r>
              <a:rPr sz="850" spc="140" dirty="0">
                <a:latin typeface="Times New Roman"/>
                <a:cs typeface="Times New Roman"/>
              </a:rPr>
              <a:t>Володин</a:t>
            </a:r>
            <a:r>
              <a:rPr sz="850" spc="10" dirty="0">
                <a:latin typeface="Times New Roman"/>
                <a:cs typeface="Times New Roman"/>
              </a:rPr>
              <a:t> </a:t>
            </a:r>
            <a:r>
              <a:rPr sz="850" spc="125" dirty="0">
                <a:latin typeface="Times New Roman"/>
                <a:cs typeface="Times New Roman"/>
              </a:rPr>
              <a:t>Иван, </a:t>
            </a:r>
            <a:r>
              <a:rPr sz="850" spc="-200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ученик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2</a:t>
            </a:r>
            <a:r>
              <a:rPr sz="850" spc="70" dirty="0">
                <a:latin typeface="Times New Roman"/>
                <a:cs typeface="Times New Roman"/>
              </a:rPr>
              <a:t> </a:t>
            </a:r>
            <a:r>
              <a:rPr sz="850" spc="150" dirty="0">
                <a:latin typeface="Times New Roman"/>
                <a:cs typeface="Times New Roman"/>
              </a:rPr>
              <a:t>«А»</a:t>
            </a:r>
            <a:r>
              <a:rPr sz="850" spc="15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класса </a:t>
            </a:r>
            <a:r>
              <a:rPr sz="850" spc="-200" dirty="0">
                <a:latin typeface="Times New Roman"/>
                <a:cs typeface="Times New Roman"/>
              </a:rPr>
              <a:t> </a:t>
            </a:r>
            <a:r>
              <a:rPr sz="850" spc="190" dirty="0">
                <a:latin typeface="Times New Roman"/>
                <a:cs typeface="Times New Roman"/>
              </a:rPr>
              <a:t>МБОУ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204" dirty="0">
                <a:latin typeface="Times New Roman"/>
                <a:cs typeface="Times New Roman"/>
              </a:rPr>
              <a:t>ХСОШ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254" dirty="0">
                <a:latin typeface="Times New Roman"/>
                <a:cs typeface="Times New Roman"/>
              </a:rPr>
              <a:t>№</a:t>
            </a:r>
            <a:r>
              <a:rPr sz="850" spc="40" dirty="0">
                <a:latin typeface="Times New Roman"/>
                <a:cs typeface="Times New Roman"/>
              </a:rPr>
              <a:t> </a:t>
            </a:r>
            <a:r>
              <a:rPr sz="850" spc="100" dirty="0">
                <a:latin typeface="Times New Roman"/>
                <a:cs typeface="Times New Roman"/>
              </a:rPr>
              <a:t>1.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972551" y="569892"/>
            <a:ext cx="2174875" cy="462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" algn="ctr">
              <a:lnSpc>
                <a:spcPts val="1005"/>
              </a:lnSpc>
              <a:spcBef>
                <a:spcPts val="135"/>
              </a:spcBef>
            </a:pPr>
            <a:r>
              <a:rPr sz="850" i="1" spc="140" dirty="0">
                <a:latin typeface="Times New Roman"/>
                <a:cs typeface="Times New Roman"/>
              </a:rPr>
              <a:t>Посвящается</a:t>
            </a:r>
            <a:r>
              <a:rPr sz="850" i="1" spc="50" dirty="0">
                <a:latin typeface="Times New Roman"/>
                <a:cs typeface="Times New Roman"/>
              </a:rPr>
              <a:t> </a:t>
            </a:r>
            <a:r>
              <a:rPr sz="850" i="1" spc="135" dirty="0">
                <a:latin typeface="Times New Roman"/>
                <a:cs typeface="Times New Roman"/>
              </a:rPr>
              <a:t>моему</a:t>
            </a:r>
            <a:r>
              <a:rPr sz="850" i="1" spc="40" dirty="0">
                <a:latin typeface="Times New Roman"/>
                <a:cs typeface="Times New Roman"/>
              </a:rPr>
              <a:t> </a:t>
            </a:r>
            <a:r>
              <a:rPr sz="850" i="1" spc="130" dirty="0">
                <a:latin typeface="Times New Roman"/>
                <a:cs typeface="Times New Roman"/>
              </a:rPr>
              <a:t>прадеду</a:t>
            </a:r>
            <a:endParaRPr sz="850">
              <a:latin typeface="Times New Roman"/>
              <a:cs typeface="Times New Roman"/>
            </a:endParaRPr>
          </a:p>
          <a:p>
            <a:pPr algn="ctr">
              <a:lnSpc>
                <a:spcPts val="1365"/>
              </a:lnSpc>
            </a:pPr>
            <a:r>
              <a:rPr sz="1150" b="1" i="1" spc="170" dirty="0">
                <a:latin typeface="Times New Roman"/>
                <a:cs typeface="Times New Roman"/>
              </a:rPr>
              <a:t>Вялову</a:t>
            </a:r>
            <a:r>
              <a:rPr sz="1150" b="1" i="1" spc="50" dirty="0">
                <a:latin typeface="Times New Roman"/>
                <a:cs typeface="Times New Roman"/>
              </a:rPr>
              <a:t> </a:t>
            </a:r>
            <a:r>
              <a:rPr sz="1150" b="1" i="1" spc="215" dirty="0">
                <a:latin typeface="Times New Roman"/>
                <a:cs typeface="Times New Roman"/>
              </a:rPr>
              <a:t>Дмитрию</a:t>
            </a:r>
            <a:r>
              <a:rPr sz="1150" b="1" i="1" spc="55" dirty="0">
                <a:latin typeface="Times New Roman"/>
                <a:cs typeface="Times New Roman"/>
              </a:rPr>
              <a:t> </a:t>
            </a:r>
            <a:r>
              <a:rPr sz="1150" b="1" i="1" spc="185" dirty="0">
                <a:latin typeface="Times New Roman"/>
                <a:cs typeface="Times New Roman"/>
              </a:rPr>
              <a:t>Ильичу</a:t>
            </a:r>
            <a:endParaRPr sz="1150">
              <a:latin typeface="Times New Roman"/>
              <a:cs typeface="Times New Roman"/>
            </a:endParaRPr>
          </a:p>
          <a:p>
            <a:pPr marL="38735" algn="ctr">
              <a:lnSpc>
                <a:spcPct val="100000"/>
              </a:lnSpc>
              <a:spcBef>
                <a:spcPts val="5"/>
              </a:spcBef>
            </a:pPr>
            <a:r>
              <a:rPr sz="850" i="1" spc="130" dirty="0">
                <a:latin typeface="Times New Roman"/>
                <a:cs typeface="Times New Roman"/>
              </a:rPr>
              <a:t>Родился</a:t>
            </a:r>
            <a:r>
              <a:rPr sz="850" i="1" spc="60" dirty="0">
                <a:latin typeface="Times New Roman"/>
                <a:cs typeface="Times New Roman"/>
              </a:rPr>
              <a:t> </a:t>
            </a:r>
            <a:r>
              <a:rPr sz="850" i="1" spc="114" dirty="0">
                <a:latin typeface="Times New Roman"/>
                <a:cs typeface="Times New Roman"/>
              </a:rPr>
              <a:t>в</a:t>
            </a:r>
            <a:r>
              <a:rPr sz="850" i="1" spc="60" dirty="0">
                <a:latin typeface="Times New Roman"/>
                <a:cs typeface="Times New Roman"/>
              </a:rPr>
              <a:t> </a:t>
            </a:r>
            <a:r>
              <a:rPr sz="850" i="1" spc="130" dirty="0">
                <a:latin typeface="Times New Roman"/>
                <a:cs typeface="Times New Roman"/>
              </a:rPr>
              <a:t>1912</a:t>
            </a:r>
            <a:r>
              <a:rPr sz="850" i="1" spc="65" dirty="0">
                <a:latin typeface="Times New Roman"/>
                <a:cs typeface="Times New Roman"/>
              </a:rPr>
              <a:t> </a:t>
            </a:r>
            <a:r>
              <a:rPr sz="850" i="1" spc="80" dirty="0">
                <a:latin typeface="Times New Roman"/>
                <a:cs typeface="Times New Roman"/>
              </a:rPr>
              <a:t>г.</a:t>
            </a:r>
            <a:r>
              <a:rPr sz="850" i="1" spc="65" dirty="0">
                <a:latin typeface="Times New Roman"/>
                <a:cs typeface="Times New Roman"/>
              </a:rPr>
              <a:t> </a:t>
            </a:r>
            <a:r>
              <a:rPr sz="850" i="1" spc="125" dirty="0">
                <a:latin typeface="Times New Roman"/>
                <a:cs typeface="Times New Roman"/>
              </a:rPr>
              <a:t>погиб</a:t>
            </a:r>
            <a:r>
              <a:rPr sz="850" i="1" spc="70" dirty="0">
                <a:latin typeface="Times New Roman"/>
                <a:cs typeface="Times New Roman"/>
              </a:rPr>
              <a:t> </a:t>
            </a:r>
            <a:r>
              <a:rPr sz="850" i="1" spc="114" dirty="0">
                <a:latin typeface="Times New Roman"/>
                <a:cs typeface="Times New Roman"/>
              </a:rPr>
              <a:t>в</a:t>
            </a:r>
            <a:r>
              <a:rPr sz="850" i="1" spc="60" dirty="0">
                <a:latin typeface="Times New Roman"/>
                <a:cs typeface="Times New Roman"/>
              </a:rPr>
              <a:t> </a:t>
            </a:r>
            <a:r>
              <a:rPr sz="850" i="1" spc="114" dirty="0">
                <a:latin typeface="Times New Roman"/>
                <a:cs typeface="Times New Roman"/>
              </a:rPr>
              <a:t>1942г</a:t>
            </a:r>
            <a:r>
              <a:rPr sz="850" b="1" i="1" spc="114" dirty="0">
                <a:latin typeface="Times New Roman"/>
                <a:cs typeface="Times New Roman"/>
              </a:rPr>
              <a:t>.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76847" y="1001428"/>
            <a:ext cx="1359535" cy="54800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35"/>
              </a:spcBef>
            </a:pPr>
            <a:r>
              <a:rPr sz="850" spc="170" dirty="0">
                <a:latin typeface="Times New Roman"/>
                <a:cs typeface="Times New Roman"/>
              </a:rPr>
              <a:t>Ты </a:t>
            </a:r>
            <a:r>
              <a:rPr sz="850" spc="130" dirty="0">
                <a:latin typeface="Times New Roman"/>
                <a:cs typeface="Times New Roman"/>
              </a:rPr>
              <a:t>– </a:t>
            </a:r>
            <a:r>
              <a:rPr sz="850" spc="125" dirty="0">
                <a:latin typeface="Times New Roman"/>
                <a:cs typeface="Times New Roman"/>
              </a:rPr>
              <a:t>солдат рядовой, </a:t>
            </a:r>
            <a:r>
              <a:rPr sz="850" spc="-200" dirty="0">
                <a:latin typeface="Times New Roman"/>
                <a:cs typeface="Times New Roman"/>
              </a:rPr>
              <a:t> </a:t>
            </a:r>
            <a:r>
              <a:rPr sz="850" spc="135" dirty="0">
                <a:latin typeface="Times New Roman"/>
                <a:cs typeface="Times New Roman"/>
              </a:rPr>
              <a:t>Прадед</a:t>
            </a:r>
            <a:r>
              <a:rPr sz="850" spc="25" dirty="0">
                <a:latin typeface="Times New Roman"/>
                <a:cs typeface="Times New Roman"/>
              </a:rPr>
              <a:t> </a:t>
            </a:r>
            <a:r>
              <a:rPr sz="850" spc="155" dirty="0">
                <a:latin typeface="Times New Roman"/>
                <a:cs typeface="Times New Roman"/>
              </a:rPr>
              <a:t>наш</a:t>
            </a:r>
            <a:r>
              <a:rPr sz="850" spc="25" dirty="0">
                <a:latin typeface="Times New Roman"/>
                <a:cs typeface="Times New Roman"/>
              </a:rPr>
              <a:t> </a:t>
            </a:r>
            <a:r>
              <a:rPr sz="850" spc="135" dirty="0">
                <a:latin typeface="Times New Roman"/>
                <a:cs typeface="Times New Roman"/>
              </a:rPr>
              <a:t>молодой! </a:t>
            </a:r>
            <a:r>
              <a:rPr sz="850" spc="-200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Где </a:t>
            </a:r>
            <a:r>
              <a:rPr sz="850" spc="150" dirty="0">
                <a:latin typeface="Times New Roman"/>
                <a:cs typeface="Times New Roman"/>
              </a:rPr>
              <a:t>лежишь </a:t>
            </a:r>
            <a:r>
              <a:rPr sz="850" spc="130" dirty="0">
                <a:latin typeface="Times New Roman"/>
                <a:cs typeface="Times New Roman"/>
              </a:rPr>
              <a:t>у </a:t>
            </a:r>
            <a:r>
              <a:rPr sz="850" spc="120" dirty="0">
                <a:latin typeface="Times New Roman"/>
                <a:cs typeface="Times New Roman"/>
              </a:rPr>
              <a:t>берёз </a:t>
            </a:r>
            <a:r>
              <a:rPr sz="850" spc="125" dirty="0">
                <a:latin typeface="Times New Roman"/>
                <a:cs typeface="Times New Roman"/>
              </a:rPr>
              <a:t> </a:t>
            </a:r>
            <a:r>
              <a:rPr sz="850" spc="150" dirty="0">
                <a:latin typeface="Times New Roman"/>
                <a:cs typeface="Times New Roman"/>
              </a:rPr>
              <a:t>Под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35" dirty="0">
                <a:latin typeface="Times New Roman"/>
                <a:cs typeface="Times New Roman"/>
              </a:rPr>
              <a:t>луной</a:t>
            </a:r>
            <a:r>
              <a:rPr sz="850" spc="60" dirty="0">
                <a:latin typeface="Times New Roman"/>
                <a:cs typeface="Times New Roman"/>
              </a:rPr>
              <a:t> </a:t>
            </a:r>
            <a:r>
              <a:rPr sz="850" spc="125" dirty="0">
                <a:latin typeface="Times New Roman"/>
                <a:cs typeface="Times New Roman"/>
              </a:rPr>
              <a:t>голубой?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696643" y="1518148"/>
            <a:ext cx="1485265" cy="54800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35"/>
              </a:spcBef>
            </a:pPr>
            <a:r>
              <a:rPr sz="850" spc="150" dirty="0">
                <a:latin typeface="Times New Roman"/>
                <a:cs typeface="Times New Roman"/>
              </a:rPr>
              <a:t>Жизнь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отдал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14" dirty="0">
                <a:latin typeface="Times New Roman"/>
                <a:cs typeface="Times New Roman"/>
              </a:rPr>
              <a:t>за</a:t>
            </a:r>
            <a:r>
              <a:rPr sz="850" spc="40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Россию, </a:t>
            </a:r>
            <a:r>
              <a:rPr sz="850" spc="-200" dirty="0">
                <a:latin typeface="Times New Roman"/>
                <a:cs typeface="Times New Roman"/>
              </a:rPr>
              <a:t> </a:t>
            </a:r>
            <a:r>
              <a:rPr sz="850" spc="140" dirty="0">
                <a:latin typeface="Times New Roman"/>
                <a:cs typeface="Times New Roman"/>
              </a:rPr>
              <a:t>Чтоб</a:t>
            </a:r>
            <a:r>
              <a:rPr sz="850" spc="55" dirty="0">
                <a:latin typeface="Times New Roman"/>
                <a:cs typeface="Times New Roman"/>
              </a:rPr>
              <a:t> </a:t>
            </a:r>
            <a:r>
              <a:rPr sz="850" spc="145" dirty="0">
                <a:latin typeface="Times New Roman"/>
                <a:cs typeface="Times New Roman"/>
              </a:rPr>
              <a:t>шумели</a:t>
            </a:r>
            <a:r>
              <a:rPr sz="850" spc="65" dirty="0">
                <a:latin typeface="Times New Roman"/>
                <a:cs typeface="Times New Roman"/>
              </a:rPr>
              <a:t> </a:t>
            </a:r>
            <a:r>
              <a:rPr sz="850" spc="110" dirty="0">
                <a:latin typeface="Times New Roman"/>
                <a:cs typeface="Times New Roman"/>
              </a:rPr>
              <a:t>леса,</a:t>
            </a:r>
            <a:endParaRPr sz="850">
              <a:latin typeface="Times New Roman"/>
              <a:cs typeface="Times New Roman"/>
            </a:endParaRPr>
          </a:p>
          <a:p>
            <a:pPr marL="12700" marR="73660">
              <a:lnSpc>
                <a:spcPts val="1019"/>
              </a:lnSpc>
              <a:spcBef>
                <a:spcPts val="25"/>
              </a:spcBef>
            </a:pPr>
            <a:r>
              <a:rPr sz="850" spc="140" dirty="0">
                <a:latin typeface="Times New Roman"/>
                <a:cs typeface="Times New Roman"/>
              </a:rPr>
              <a:t>Чтоб</a:t>
            </a:r>
            <a:r>
              <a:rPr sz="850" spc="40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война</a:t>
            </a:r>
            <a:r>
              <a:rPr sz="850" spc="40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не</a:t>
            </a:r>
            <a:r>
              <a:rPr sz="850" spc="35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сжигала </a:t>
            </a:r>
            <a:r>
              <a:rPr sz="850" spc="-195" dirty="0">
                <a:latin typeface="Times New Roman"/>
                <a:cs typeface="Times New Roman"/>
              </a:rPr>
              <a:t> </a:t>
            </a:r>
            <a:r>
              <a:rPr sz="850" spc="145" dirty="0">
                <a:latin typeface="Times New Roman"/>
                <a:cs typeface="Times New Roman"/>
              </a:rPr>
              <a:t>Родные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поля.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76847" y="2034868"/>
            <a:ext cx="1479550" cy="54864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35"/>
              </a:spcBef>
            </a:pPr>
            <a:r>
              <a:rPr sz="850" spc="145" dirty="0">
                <a:latin typeface="Times New Roman"/>
                <a:cs typeface="Times New Roman"/>
              </a:rPr>
              <a:t>Чтобы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40" dirty="0">
                <a:latin typeface="Times New Roman"/>
                <a:cs typeface="Times New Roman"/>
              </a:rPr>
              <a:t>рожь</a:t>
            </a:r>
            <a:r>
              <a:rPr sz="850" spc="55" dirty="0">
                <a:latin typeface="Times New Roman"/>
                <a:cs typeface="Times New Roman"/>
              </a:rPr>
              <a:t> </a:t>
            </a:r>
            <a:r>
              <a:rPr sz="850" spc="125" dirty="0">
                <a:latin typeface="Times New Roman"/>
                <a:cs typeface="Times New Roman"/>
              </a:rPr>
              <a:t>колосилась </a:t>
            </a:r>
            <a:r>
              <a:rPr sz="850" spc="-195" dirty="0">
                <a:latin typeface="Times New Roman"/>
                <a:cs typeface="Times New Roman"/>
              </a:rPr>
              <a:t> </a:t>
            </a:r>
            <a:r>
              <a:rPr sz="850" spc="190" dirty="0">
                <a:latin typeface="Times New Roman"/>
                <a:cs typeface="Times New Roman"/>
              </a:rPr>
              <a:t>И</a:t>
            </a:r>
            <a:r>
              <a:rPr sz="850" spc="60" dirty="0">
                <a:latin typeface="Times New Roman"/>
                <a:cs typeface="Times New Roman"/>
              </a:rPr>
              <a:t> </a:t>
            </a:r>
            <a:r>
              <a:rPr sz="850" spc="125" dirty="0">
                <a:latin typeface="Times New Roman"/>
                <a:cs typeface="Times New Roman"/>
              </a:rPr>
              <a:t>белели</a:t>
            </a:r>
            <a:r>
              <a:rPr sz="850" spc="65" dirty="0">
                <a:latin typeface="Times New Roman"/>
                <a:cs typeface="Times New Roman"/>
              </a:rPr>
              <a:t> </a:t>
            </a:r>
            <a:r>
              <a:rPr sz="850" spc="110" dirty="0">
                <a:latin typeface="Times New Roman"/>
                <a:cs typeface="Times New Roman"/>
              </a:rPr>
              <a:t>снега,</a:t>
            </a:r>
            <a:endParaRPr sz="850">
              <a:latin typeface="Times New Roman"/>
              <a:cs typeface="Times New Roman"/>
            </a:endParaRPr>
          </a:p>
          <a:p>
            <a:pPr marL="12700" marR="156210">
              <a:lnSpc>
                <a:spcPts val="1019"/>
              </a:lnSpc>
              <a:spcBef>
                <a:spcPts val="30"/>
              </a:spcBef>
            </a:pPr>
            <a:r>
              <a:rPr sz="850" spc="190" dirty="0">
                <a:latin typeface="Times New Roman"/>
                <a:cs typeface="Times New Roman"/>
              </a:rPr>
              <a:t>И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10" dirty="0">
                <a:latin typeface="Times New Roman"/>
                <a:cs typeface="Times New Roman"/>
              </a:rPr>
              <a:t>за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05" dirty="0">
                <a:latin typeface="Times New Roman"/>
                <a:cs typeface="Times New Roman"/>
              </a:rPr>
              <a:t>то,</a:t>
            </a:r>
            <a:r>
              <a:rPr sz="850" spc="55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чтоб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на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14" dirty="0">
                <a:latin typeface="Times New Roman"/>
                <a:cs typeface="Times New Roman"/>
              </a:rPr>
              <a:t>свете </a:t>
            </a:r>
            <a:r>
              <a:rPr sz="850" spc="-200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Сегодня</a:t>
            </a:r>
            <a:r>
              <a:rPr sz="850" spc="55" dirty="0">
                <a:latin typeface="Times New Roman"/>
                <a:cs typeface="Times New Roman"/>
              </a:rPr>
              <a:t> </a:t>
            </a:r>
            <a:r>
              <a:rPr sz="850" spc="155" dirty="0">
                <a:latin typeface="Times New Roman"/>
                <a:cs typeface="Times New Roman"/>
              </a:rPr>
              <a:t>жил</a:t>
            </a:r>
            <a:r>
              <a:rPr sz="850" spc="60" dirty="0">
                <a:latin typeface="Times New Roman"/>
                <a:cs typeface="Times New Roman"/>
              </a:rPr>
              <a:t> </a:t>
            </a:r>
            <a:r>
              <a:rPr sz="850" spc="95" dirty="0">
                <a:latin typeface="Times New Roman"/>
                <a:cs typeface="Times New Roman"/>
              </a:rPr>
              <a:t>я.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696643" y="2551869"/>
            <a:ext cx="1312545" cy="54800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92075">
              <a:lnSpc>
                <a:spcPct val="100000"/>
              </a:lnSpc>
              <a:spcBef>
                <a:spcPts val="135"/>
              </a:spcBef>
            </a:pPr>
            <a:r>
              <a:rPr sz="850" spc="130" dirty="0">
                <a:latin typeface="Times New Roman"/>
                <a:cs typeface="Times New Roman"/>
              </a:rPr>
              <a:t>30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лет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–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это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возраст </a:t>
            </a:r>
            <a:r>
              <a:rPr sz="850" spc="-195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Расцвета</a:t>
            </a:r>
            <a:r>
              <a:rPr sz="850" spc="55" dirty="0">
                <a:latin typeface="Times New Roman"/>
                <a:cs typeface="Times New Roman"/>
              </a:rPr>
              <a:t> </a:t>
            </a:r>
            <a:r>
              <a:rPr sz="850" spc="135" dirty="0">
                <a:latin typeface="Times New Roman"/>
                <a:cs typeface="Times New Roman"/>
              </a:rPr>
              <a:t>людей!</a:t>
            </a:r>
            <a:endParaRPr sz="850">
              <a:latin typeface="Times New Roman"/>
              <a:cs typeface="Times New Roman"/>
            </a:endParaRPr>
          </a:p>
          <a:p>
            <a:pPr marL="12700" marR="5080">
              <a:lnSpc>
                <a:spcPts val="1019"/>
              </a:lnSpc>
              <a:spcBef>
                <a:spcPts val="25"/>
              </a:spcBef>
            </a:pPr>
            <a:r>
              <a:rPr sz="850" spc="165" dirty="0">
                <a:latin typeface="Times New Roman"/>
                <a:cs typeface="Times New Roman"/>
              </a:rPr>
              <a:t>Ну</a:t>
            </a:r>
            <a:r>
              <a:rPr sz="850" spc="40" dirty="0">
                <a:latin typeface="Times New Roman"/>
                <a:cs typeface="Times New Roman"/>
              </a:rPr>
              <a:t> </a:t>
            </a:r>
            <a:r>
              <a:rPr sz="850" spc="114" dirty="0">
                <a:latin typeface="Times New Roman"/>
                <a:cs typeface="Times New Roman"/>
              </a:rPr>
              <a:t>а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45" dirty="0">
                <a:latin typeface="Times New Roman"/>
                <a:cs typeface="Times New Roman"/>
              </a:rPr>
              <a:t>ты</a:t>
            </a:r>
            <a:r>
              <a:rPr sz="850" spc="55" dirty="0">
                <a:latin typeface="Times New Roman"/>
                <a:cs typeface="Times New Roman"/>
              </a:rPr>
              <a:t> </a:t>
            </a:r>
            <a:r>
              <a:rPr sz="850" spc="145" dirty="0">
                <a:latin typeface="Times New Roman"/>
                <a:cs typeface="Times New Roman"/>
              </a:rPr>
              <a:t>защищал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25" dirty="0">
                <a:latin typeface="Times New Roman"/>
                <a:cs typeface="Times New Roman"/>
              </a:rPr>
              <a:t>нас </a:t>
            </a:r>
            <a:r>
              <a:rPr sz="850" spc="-195" dirty="0">
                <a:latin typeface="Times New Roman"/>
                <a:cs typeface="Times New Roman"/>
              </a:rPr>
              <a:t> </a:t>
            </a:r>
            <a:r>
              <a:rPr sz="850" spc="150" dirty="0">
                <a:latin typeface="Times New Roman"/>
                <a:cs typeface="Times New Roman"/>
              </a:rPr>
              <a:t>От</a:t>
            </a:r>
            <a:r>
              <a:rPr sz="850" spc="55" dirty="0">
                <a:latin typeface="Times New Roman"/>
                <a:cs typeface="Times New Roman"/>
              </a:rPr>
              <a:t> </a:t>
            </a:r>
            <a:r>
              <a:rPr sz="850" spc="114" dirty="0">
                <a:latin typeface="Times New Roman"/>
                <a:cs typeface="Times New Roman"/>
              </a:rPr>
              <a:t>танков,</a:t>
            </a:r>
            <a:r>
              <a:rPr sz="850" spc="60" dirty="0">
                <a:latin typeface="Times New Roman"/>
                <a:cs typeface="Times New Roman"/>
              </a:rPr>
              <a:t> </a:t>
            </a:r>
            <a:r>
              <a:rPr sz="850" spc="114" dirty="0">
                <a:latin typeface="Times New Roman"/>
                <a:cs typeface="Times New Roman"/>
              </a:rPr>
              <a:t>зверей!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276847" y="3068588"/>
            <a:ext cx="2510155" cy="209740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1465580">
              <a:lnSpc>
                <a:spcPct val="100000"/>
              </a:lnSpc>
              <a:spcBef>
                <a:spcPts val="135"/>
              </a:spcBef>
            </a:pPr>
            <a:r>
              <a:rPr sz="850" spc="170" dirty="0">
                <a:latin typeface="Times New Roman"/>
                <a:cs typeface="Times New Roman"/>
              </a:rPr>
              <a:t>Живы</a:t>
            </a:r>
            <a:r>
              <a:rPr sz="850" spc="25" dirty="0">
                <a:latin typeface="Times New Roman"/>
                <a:cs typeface="Times New Roman"/>
              </a:rPr>
              <a:t> </a:t>
            </a:r>
            <a:r>
              <a:rPr sz="850" spc="125" dirty="0">
                <a:latin typeface="Times New Roman"/>
                <a:cs typeface="Times New Roman"/>
              </a:rPr>
              <a:t>дети</a:t>
            </a:r>
            <a:r>
              <a:rPr sz="850" spc="40" dirty="0">
                <a:latin typeface="Times New Roman"/>
                <a:cs typeface="Times New Roman"/>
              </a:rPr>
              <a:t> </a:t>
            </a:r>
            <a:r>
              <a:rPr sz="850" spc="114" dirty="0">
                <a:latin typeface="Times New Roman"/>
                <a:cs typeface="Times New Roman"/>
              </a:rPr>
              <a:t>твои, </a:t>
            </a:r>
            <a:r>
              <a:rPr sz="850" spc="-200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Голодая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росли.</a:t>
            </a:r>
            <a:endParaRPr sz="850">
              <a:latin typeface="Times New Roman"/>
              <a:cs typeface="Times New Roman"/>
            </a:endParaRPr>
          </a:p>
          <a:p>
            <a:pPr marL="12700" marR="995680">
              <a:lnSpc>
                <a:spcPts val="1019"/>
              </a:lnSpc>
              <a:spcBef>
                <a:spcPts val="25"/>
              </a:spcBef>
            </a:pPr>
            <a:r>
              <a:rPr sz="850" spc="190" dirty="0">
                <a:latin typeface="Times New Roman"/>
                <a:cs typeface="Times New Roman"/>
              </a:rPr>
              <a:t>И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45" dirty="0">
                <a:latin typeface="Times New Roman"/>
                <a:cs typeface="Times New Roman"/>
              </a:rPr>
              <a:t>уж</a:t>
            </a:r>
            <a:r>
              <a:rPr sz="850" spc="60" dirty="0">
                <a:latin typeface="Times New Roman"/>
                <a:cs typeface="Times New Roman"/>
              </a:rPr>
              <a:t> </a:t>
            </a:r>
            <a:r>
              <a:rPr sz="850" spc="145" dirty="0">
                <a:latin typeface="Times New Roman"/>
                <a:cs typeface="Times New Roman"/>
              </a:rPr>
              <a:t>младшие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правнуки </a:t>
            </a:r>
            <a:r>
              <a:rPr sz="850" spc="-195" dirty="0">
                <a:latin typeface="Times New Roman"/>
                <a:cs typeface="Times New Roman"/>
              </a:rPr>
              <a:t> </a:t>
            </a:r>
            <a:r>
              <a:rPr sz="850" spc="175" dirty="0">
                <a:latin typeface="Times New Roman"/>
                <a:cs typeface="Times New Roman"/>
              </a:rPr>
              <a:t>В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50" dirty="0">
                <a:latin typeface="Times New Roman"/>
                <a:cs typeface="Times New Roman"/>
              </a:rPr>
              <a:t>школу</a:t>
            </a:r>
            <a:r>
              <a:rPr sz="850" spc="40" dirty="0">
                <a:latin typeface="Times New Roman"/>
                <a:cs typeface="Times New Roman"/>
              </a:rPr>
              <a:t> </a:t>
            </a:r>
            <a:r>
              <a:rPr sz="850" spc="135" dirty="0">
                <a:latin typeface="Times New Roman"/>
                <a:cs typeface="Times New Roman"/>
              </a:rPr>
              <a:t>пошли.</a:t>
            </a:r>
            <a:endParaRPr sz="850">
              <a:latin typeface="Times New Roman"/>
              <a:cs typeface="Times New Roman"/>
            </a:endParaRPr>
          </a:p>
          <a:p>
            <a:pPr marL="432434">
              <a:lnSpc>
                <a:spcPts val="980"/>
              </a:lnSpc>
            </a:pPr>
            <a:r>
              <a:rPr sz="850" spc="190" dirty="0">
                <a:latin typeface="Times New Roman"/>
                <a:cs typeface="Times New Roman"/>
              </a:rPr>
              <a:t>И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25" dirty="0">
                <a:latin typeface="Times New Roman"/>
                <a:cs typeface="Times New Roman"/>
              </a:rPr>
              <a:t>портрет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40" dirty="0">
                <a:latin typeface="Times New Roman"/>
                <a:cs typeface="Times New Roman"/>
              </a:rPr>
              <a:t>молчаливый</a:t>
            </a:r>
            <a:endParaRPr sz="850">
              <a:latin typeface="Times New Roman"/>
              <a:cs typeface="Times New Roman"/>
            </a:endParaRPr>
          </a:p>
          <a:p>
            <a:pPr marL="432434">
              <a:lnSpc>
                <a:spcPts val="1015"/>
              </a:lnSpc>
            </a:pPr>
            <a:r>
              <a:rPr sz="850" spc="150" dirty="0">
                <a:latin typeface="Times New Roman"/>
                <a:cs typeface="Times New Roman"/>
              </a:rPr>
              <a:t>На</a:t>
            </a:r>
            <a:r>
              <a:rPr sz="850" spc="40" dirty="0">
                <a:latin typeface="Times New Roman"/>
                <a:cs typeface="Times New Roman"/>
              </a:rPr>
              <a:t> </a:t>
            </a:r>
            <a:r>
              <a:rPr sz="850" spc="125" dirty="0">
                <a:latin typeface="Times New Roman"/>
                <a:cs typeface="Times New Roman"/>
              </a:rPr>
              <a:t>старой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стене</a:t>
            </a:r>
            <a:endParaRPr sz="850">
              <a:latin typeface="Times New Roman"/>
              <a:cs typeface="Times New Roman"/>
            </a:endParaRPr>
          </a:p>
          <a:p>
            <a:pPr marL="432434">
              <a:lnSpc>
                <a:spcPts val="1015"/>
              </a:lnSpc>
            </a:pPr>
            <a:r>
              <a:rPr sz="850" spc="150" dirty="0">
                <a:latin typeface="Times New Roman"/>
                <a:cs typeface="Times New Roman"/>
              </a:rPr>
              <a:t>Не</a:t>
            </a:r>
            <a:r>
              <a:rPr sz="850" spc="40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даёт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40" dirty="0">
                <a:latin typeface="Times New Roman"/>
                <a:cs typeface="Times New Roman"/>
              </a:rPr>
              <a:t>нам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забыть</a:t>
            </a:r>
            <a:endParaRPr sz="850">
              <a:latin typeface="Times New Roman"/>
              <a:cs typeface="Times New Roman"/>
            </a:endParaRPr>
          </a:p>
          <a:p>
            <a:pPr marL="432434">
              <a:lnSpc>
                <a:spcPts val="1015"/>
              </a:lnSpc>
            </a:pPr>
            <a:r>
              <a:rPr sz="850" spc="190" dirty="0">
                <a:latin typeface="Times New Roman"/>
                <a:cs typeface="Times New Roman"/>
              </a:rPr>
              <a:t>О</a:t>
            </a:r>
            <a:r>
              <a:rPr sz="850" spc="55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той</a:t>
            </a:r>
            <a:r>
              <a:rPr sz="850" spc="60" dirty="0">
                <a:latin typeface="Times New Roman"/>
                <a:cs typeface="Times New Roman"/>
              </a:rPr>
              <a:t> </a:t>
            </a:r>
            <a:r>
              <a:rPr sz="850" spc="135" dirty="0">
                <a:latin typeface="Times New Roman"/>
                <a:cs typeface="Times New Roman"/>
              </a:rPr>
              <a:t>страшной</a:t>
            </a:r>
            <a:r>
              <a:rPr sz="850" spc="60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войне!</a:t>
            </a:r>
            <a:endParaRPr sz="850">
              <a:latin typeface="Times New Roman"/>
              <a:cs typeface="Times New Roman"/>
            </a:endParaRPr>
          </a:p>
          <a:p>
            <a:pPr marL="12700" marR="1101725">
              <a:lnSpc>
                <a:spcPct val="99400"/>
              </a:lnSpc>
              <a:spcBef>
                <a:spcPts val="5"/>
              </a:spcBef>
            </a:pPr>
            <a:r>
              <a:rPr sz="850" spc="140" dirty="0">
                <a:latin typeface="Times New Roman"/>
                <a:cs typeface="Times New Roman"/>
              </a:rPr>
              <a:t>Будем</a:t>
            </a:r>
            <a:r>
              <a:rPr sz="850" spc="40" dirty="0">
                <a:latin typeface="Times New Roman"/>
                <a:cs typeface="Times New Roman"/>
              </a:rPr>
              <a:t> </a:t>
            </a:r>
            <a:r>
              <a:rPr sz="850" spc="135" dirty="0">
                <a:latin typeface="Times New Roman"/>
                <a:cs typeface="Times New Roman"/>
              </a:rPr>
              <a:t>помнить</a:t>
            </a:r>
            <a:r>
              <a:rPr sz="850" spc="55" dirty="0">
                <a:latin typeface="Times New Roman"/>
                <a:cs typeface="Times New Roman"/>
              </a:rPr>
              <a:t> </a:t>
            </a:r>
            <a:r>
              <a:rPr sz="850" spc="105" dirty="0">
                <a:latin typeface="Times New Roman"/>
                <a:cs typeface="Times New Roman"/>
              </a:rPr>
              <a:t>всегда, </a:t>
            </a:r>
            <a:r>
              <a:rPr sz="850" spc="-195" dirty="0">
                <a:latin typeface="Times New Roman"/>
                <a:cs typeface="Times New Roman"/>
              </a:rPr>
              <a:t> </a:t>
            </a:r>
            <a:r>
              <a:rPr sz="850" spc="140" dirty="0">
                <a:latin typeface="Times New Roman"/>
                <a:cs typeface="Times New Roman"/>
              </a:rPr>
              <a:t>Что</a:t>
            </a:r>
            <a:r>
              <a:rPr sz="850" spc="155" dirty="0">
                <a:latin typeface="Times New Roman"/>
                <a:cs typeface="Times New Roman"/>
              </a:rPr>
              <a:t> </a:t>
            </a:r>
            <a:r>
              <a:rPr sz="850" spc="145" dirty="0">
                <a:latin typeface="Times New Roman"/>
                <a:cs typeface="Times New Roman"/>
              </a:rPr>
              <a:t>ты</a:t>
            </a:r>
            <a:r>
              <a:rPr sz="850" spc="155" dirty="0">
                <a:latin typeface="Times New Roman"/>
                <a:cs typeface="Times New Roman"/>
              </a:rPr>
              <a:t> </a:t>
            </a:r>
            <a:r>
              <a:rPr sz="850" spc="140" dirty="0">
                <a:latin typeface="Times New Roman"/>
                <a:cs typeface="Times New Roman"/>
              </a:rPr>
              <a:t>Родину</a:t>
            </a:r>
            <a:r>
              <a:rPr sz="850" spc="130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спас </a:t>
            </a:r>
            <a:r>
              <a:rPr sz="850" spc="125" dirty="0">
                <a:latin typeface="Times New Roman"/>
                <a:cs typeface="Times New Roman"/>
              </a:rPr>
              <a:t> </a:t>
            </a:r>
            <a:r>
              <a:rPr sz="850" spc="150" dirty="0">
                <a:latin typeface="Times New Roman"/>
                <a:cs typeface="Times New Roman"/>
              </a:rPr>
              <a:t>От </a:t>
            </a:r>
            <a:r>
              <a:rPr sz="850" spc="125" dirty="0">
                <a:latin typeface="Times New Roman"/>
                <a:cs typeface="Times New Roman"/>
              </a:rPr>
              <a:t>огня </a:t>
            </a:r>
            <a:r>
              <a:rPr sz="850" spc="140" dirty="0">
                <a:latin typeface="Times New Roman"/>
                <a:cs typeface="Times New Roman"/>
              </a:rPr>
              <a:t>и </a:t>
            </a:r>
            <a:r>
              <a:rPr sz="850" spc="130" dirty="0">
                <a:latin typeface="Times New Roman"/>
                <a:cs typeface="Times New Roman"/>
              </a:rPr>
              <a:t>меча </a:t>
            </a:r>
            <a:r>
              <a:rPr sz="850" spc="135" dirty="0">
                <a:latin typeface="Times New Roman"/>
                <a:cs typeface="Times New Roman"/>
              </a:rPr>
              <a:t> </a:t>
            </a:r>
            <a:r>
              <a:rPr sz="850" spc="140" dirty="0">
                <a:latin typeface="Times New Roman"/>
                <a:cs typeface="Times New Roman"/>
              </a:rPr>
              <a:t>Ненавидящих</a:t>
            </a:r>
            <a:r>
              <a:rPr sz="850" spc="55" dirty="0">
                <a:latin typeface="Times New Roman"/>
                <a:cs typeface="Times New Roman"/>
              </a:rPr>
              <a:t> </a:t>
            </a:r>
            <a:r>
              <a:rPr sz="850" spc="114" dirty="0">
                <a:latin typeface="Times New Roman"/>
                <a:cs typeface="Times New Roman"/>
              </a:rPr>
              <a:t>нас!</a:t>
            </a:r>
            <a:endParaRPr sz="850">
              <a:latin typeface="Times New Roman"/>
              <a:cs typeface="Times New Roman"/>
            </a:endParaRPr>
          </a:p>
          <a:p>
            <a:pPr marL="432434" marR="635000">
              <a:lnSpc>
                <a:spcPts val="1019"/>
              </a:lnSpc>
              <a:spcBef>
                <a:spcPts val="30"/>
              </a:spcBef>
            </a:pPr>
            <a:r>
              <a:rPr sz="850" spc="130" dirty="0">
                <a:latin typeface="Times New Roman"/>
                <a:cs typeface="Times New Roman"/>
              </a:rPr>
              <a:t>Где </a:t>
            </a:r>
            <a:r>
              <a:rPr sz="850" spc="120" dirty="0">
                <a:latin typeface="Times New Roman"/>
                <a:cs typeface="Times New Roman"/>
              </a:rPr>
              <a:t>ты, </a:t>
            </a:r>
            <a:r>
              <a:rPr sz="850" spc="130" dirty="0">
                <a:latin typeface="Times New Roman"/>
                <a:cs typeface="Times New Roman"/>
              </a:rPr>
              <a:t>прадед </a:t>
            </a:r>
            <a:r>
              <a:rPr sz="850" spc="125" dirty="0">
                <a:latin typeface="Times New Roman"/>
                <a:cs typeface="Times New Roman"/>
              </a:rPr>
              <a:t>мой, </a:t>
            </a:r>
            <a:r>
              <a:rPr sz="850" spc="130" dirty="0">
                <a:latin typeface="Times New Roman"/>
                <a:cs typeface="Times New Roman"/>
              </a:rPr>
              <a:t> </a:t>
            </a:r>
            <a:r>
              <a:rPr sz="850" spc="135" dirty="0">
                <a:latin typeface="Times New Roman"/>
                <a:cs typeface="Times New Roman"/>
              </a:rPr>
              <a:t>Вечно</a:t>
            </a:r>
            <a:r>
              <a:rPr sz="850" spc="45" dirty="0">
                <a:latin typeface="Times New Roman"/>
                <a:cs typeface="Times New Roman"/>
              </a:rPr>
              <a:t> </a:t>
            </a:r>
            <a:r>
              <a:rPr sz="850" spc="125" dirty="0">
                <a:latin typeface="Times New Roman"/>
                <a:cs typeface="Times New Roman"/>
              </a:rPr>
              <a:t>теперь</a:t>
            </a:r>
            <a:r>
              <a:rPr sz="850" spc="50" dirty="0">
                <a:latin typeface="Times New Roman"/>
                <a:cs typeface="Times New Roman"/>
              </a:rPr>
              <a:t> </a:t>
            </a:r>
            <a:r>
              <a:rPr sz="850" spc="135" dirty="0">
                <a:latin typeface="Times New Roman"/>
                <a:cs typeface="Times New Roman"/>
              </a:rPr>
              <a:t>молодой? </a:t>
            </a:r>
            <a:r>
              <a:rPr sz="850" spc="-195" dirty="0">
                <a:latin typeface="Times New Roman"/>
                <a:cs typeface="Times New Roman"/>
              </a:rPr>
              <a:t> </a:t>
            </a:r>
            <a:r>
              <a:rPr sz="850" spc="140" dirty="0">
                <a:latin typeface="Times New Roman"/>
                <a:cs typeface="Times New Roman"/>
              </a:rPr>
              <a:t>Как</a:t>
            </a:r>
            <a:r>
              <a:rPr sz="850" spc="75" dirty="0">
                <a:latin typeface="Times New Roman"/>
                <a:cs typeface="Times New Roman"/>
              </a:rPr>
              <a:t> </a:t>
            </a:r>
            <a:r>
              <a:rPr sz="850" spc="110" dirty="0">
                <a:latin typeface="Times New Roman"/>
                <a:cs typeface="Times New Roman"/>
              </a:rPr>
              <a:t>узнать,</a:t>
            </a:r>
            <a:endParaRPr sz="850">
              <a:latin typeface="Times New Roman"/>
              <a:cs typeface="Times New Roman"/>
            </a:endParaRPr>
          </a:p>
          <a:p>
            <a:pPr marL="432434">
              <a:lnSpc>
                <a:spcPts val="980"/>
              </a:lnSpc>
            </a:pPr>
            <a:r>
              <a:rPr sz="850" spc="130" dirty="0">
                <a:latin typeface="Times New Roman"/>
                <a:cs typeface="Times New Roman"/>
              </a:rPr>
              <a:t>Где</a:t>
            </a:r>
            <a:r>
              <a:rPr sz="850" spc="60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стоять</a:t>
            </a:r>
            <a:r>
              <a:rPr sz="850" spc="70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со</a:t>
            </a:r>
            <a:r>
              <a:rPr sz="850" spc="60" dirty="0">
                <a:latin typeface="Times New Roman"/>
                <a:cs typeface="Times New Roman"/>
              </a:rPr>
              <a:t> </a:t>
            </a:r>
            <a:r>
              <a:rPr sz="850" spc="130" dirty="0">
                <a:latin typeface="Times New Roman"/>
                <a:cs typeface="Times New Roman"/>
              </a:rPr>
              <a:t>склонённой</a:t>
            </a:r>
            <a:r>
              <a:rPr sz="850" spc="65" dirty="0">
                <a:latin typeface="Times New Roman"/>
                <a:cs typeface="Times New Roman"/>
              </a:rPr>
              <a:t> </a:t>
            </a:r>
            <a:r>
              <a:rPr sz="850" spc="120" dirty="0">
                <a:latin typeface="Times New Roman"/>
                <a:cs typeface="Times New Roman"/>
              </a:rPr>
              <a:t>главой?</a:t>
            </a:r>
            <a:endParaRPr sz="8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67811" y="105155"/>
            <a:ext cx="6087618" cy="111937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70326" y="237490"/>
            <a:ext cx="54514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25" dirty="0"/>
              <a:t>РУССКИЙ</a:t>
            </a:r>
            <a:r>
              <a:rPr sz="4000" spc="-15" dirty="0"/>
              <a:t> </a:t>
            </a:r>
            <a:r>
              <a:rPr sz="4000" spc="-114" dirty="0"/>
              <a:t>ПРАЗДНИК</a:t>
            </a:r>
            <a:endParaRPr sz="4000"/>
          </a:p>
        </p:txBody>
      </p:sp>
      <p:grpSp>
        <p:nvGrpSpPr>
          <p:cNvPr id="4" name="object 4"/>
          <p:cNvGrpSpPr/>
          <p:nvPr/>
        </p:nvGrpSpPr>
        <p:grpSpPr>
          <a:xfrm>
            <a:off x="240791" y="993686"/>
            <a:ext cx="11890375" cy="5864860"/>
            <a:chOff x="240791" y="993686"/>
            <a:chExt cx="11890375" cy="586486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791" y="993686"/>
              <a:ext cx="5500116" cy="48006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4819" y="1217675"/>
              <a:ext cx="4872228" cy="417271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50532" y="1203324"/>
              <a:ext cx="4900930" cy="4201795"/>
            </a:xfrm>
            <a:custGeom>
              <a:avLst/>
              <a:gdLst/>
              <a:ahLst/>
              <a:cxnLst/>
              <a:rect l="l" t="t" r="r" b="b"/>
              <a:pathLst>
                <a:path w="4900930" h="4201795">
                  <a:moveTo>
                    <a:pt x="0" y="4201287"/>
                  </a:moveTo>
                  <a:lnTo>
                    <a:pt x="4900803" y="4201287"/>
                  </a:lnTo>
                  <a:lnTo>
                    <a:pt x="4900803" y="0"/>
                  </a:lnTo>
                  <a:lnTo>
                    <a:pt x="0" y="0"/>
                  </a:lnTo>
                  <a:lnTo>
                    <a:pt x="0" y="4201287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96127" y="1926361"/>
              <a:ext cx="6534911" cy="493163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20156" y="2150363"/>
              <a:ext cx="5907024" cy="443179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805805" y="2136076"/>
              <a:ext cx="5935980" cy="4460875"/>
            </a:xfrm>
            <a:custGeom>
              <a:avLst/>
              <a:gdLst/>
              <a:ahLst/>
              <a:cxnLst/>
              <a:rect l="l" t="t" r="r" b="b"/>
              <a:pathLst>
                <a:path w="5935980" h="4460875">
                  <a:moveTo>
                    <a:pt x="0" y="4460366"/>
                  </a:moveTo>
                  <a:lnTo>
                    <a:pt x="5935599" y="4460366"/>
                  </a:lnTo>
                  <a:lnTo>
                    <a:pt x="5935599" y="0"/>
                  </a:lnTo>
                  <a:lnTo>
                    <a:pt x="0" y="0"/>
                  </a:lnTo>
                  <a:lnTo>
                    <a:pt x="0" y="4460366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84047"/>
            <a:ext cx="12191999" cy="11193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8137" y="517652"/>
            <a:ext cx="1161478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solidFill>
                  <a:srgbClr val="03172F"/>
                </a:solidFill>
              </a:rPr>
              <a:t>Выступление </a:t>
            </a:r>
            <a:r>
              <a:rPr sz="4000" spc="-5" dirty="0">
                <a:solidFill>
                  <a:srgbClr val="03172F"/>
                </a:solidFill>
              </a:rPr>
              <a:t>на</a:t>
            </a:r>
            <a:r>
              <a:rPr sz="4000" spc="-20" dirty="0">
                <a:solidFill>
                  <a:srgbClr val="03172F"/>
                </a:solidFill>
              </a:rPr>
              <a:t> </a:t>
            </a:r>
            <a:r>
              <a:rPr sz="4000" spc="-40" dirty="0">
                <a:solidFill>
                  <a:srgbClr val="03172F"/>
                </a:solidFill>
              </a:rPr>
              <a:t>городском</a:t>
            </a:r>
            <a:r>
              <a:rPr sz="4000" spc="-10" dirty="0">
                <a:solidFill>
                  <a:srgbClr val="03172F"/>
                </a:solidFill>
              </a:rPr>
              <a:t> </a:t>
            </a:r>
            <a:r>
              <a:rPr sz="4000" spc="-25" dirty="0">
                <a:solidFill>
                  <a:srgbClr val="03172F"/>
                </a:solidFill>
              </a:rPr>
              <a:t>празднике</a:t>
            </a:r>
            <a:r>
              <a:rPr sz="4000" dirty="0">
                <a:solidFill>
                  <a:srgbClr val="03172F"/>
                </a:solidFill>
              </a:rPr>
              <a:t> </a:t>
            </a:r>
            <a:r>
              <a:rPr sz="4000" spc="-5" dirty="0">
                <a:solidFill>
                  <a:srgbClr val="03172F"/>
                </a:solidFill>
              </a:rPr>
              <a:t>Масленицы</a:t>
            </a:r>
            <a:endParaRPr sz="4000"/>
          </a:p>
        </p:txBody>
      </p:sp>
      <p:grpSp>
        <p:nvGrpSpPr>
          <p:cNvPr id="4" name="object 4"/>
          <p:cNvGrpSpPr/>
          <p:nvPr/>
        </p:nvGrpSpPr>
        <p:grpSpPr>
          <a:xfrm>
            <a:off x="156971" y="1482788"/>
            <a:ext cx="11946890" cy="5375275"/>
            <a:chOff x="156971" y="1482788"/>
            <a:chExt cx="11946890" cy="537527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6971" y="1482788"/>
              <a:ext cx="6507480" cy="482815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999" y="1706879"/>
              <a:ext cx="5879591" cy="420014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66712" y="1692592"/>
              <a:ext cx="5908675" cy="4229100"/>
            </a:xfrm>
            <a:custGeom>
              <a:avLst/>
              <a:gdLst/>
              <a:ahLst/>
              <a:cxnLst/>
              <a:rect l="l" t="t" r="r" b="b"/>
              <a:pathLst>
                <a:path w="5908675" h="4229100">
                  <a:moveTo>
                    <a:pt x="0" y="4228719"/>
                  </a:moveTo>
                  <a:lnTo>
                    <a:pt x="5908167" y="4228719"/>
                  </a:lnTo>
                  <a:lnTo>
                    <a:pt x="5908167" y="0"/>
                  </a:lnTo>
                  <a:lnTo>
                    <a:pt x="0" y="0"/>
                  </a:lnTo>
                  <a:lnTo>
                    <a:pt x="0" y="4228719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16980" y="2884910"/>
              <a:ext cx="5786628" cy="3973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41007" y="3108959"/>
              <a:ext cx="5158740" cy="3381755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6526656" y="3094672"/>
              <a:ext cx="5187315" cy="3410585"/>
            </a:xfrm>
            <a:custGeom>
              <a:avLst/>
              <a:gdLst/>
              <a:ahLst/>
              <a:cxnLst/>
              <a:rect l="l" t="t" r="r" b="b"/>
              <a:pathLst>
                <a:path w="5187315" h="3410584">
                  <a:moveTo>
                    <a:pt x="0" y="3410330"/>
                  </a:moveTo>
                  <a:lnTo>
                    <a:pt x="5187314" y="3410330"/>
                  </a:lnTo>
                  <a:lnTo>
                    <a:pt x="5187314" y="0"/>
                  </a:lnTo>
                  <a:lnTo>
                    <a:pt x="0" y="0"/>
                  </a:lnTo>
                  <a:lnTo>
                    <a:pt x="0" y="3410330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65732" y="460248"/>
            <a:ext cx="8832850" cy="775335"/>
            <a:chOff x="1665732" y="460248"/>
            <a:chExt cx="8832850" cy="7753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65732" y="460248"/>
              <a:ext cx="8832342" cy="77495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77289" y="472059"/>
              <a:ext cx="8764524" cy="707136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222504" y="1501139"/>
            <a:ext cx="2917190" cy="2612390"/>
            <a:chOff x="222504" y="1501139"/>
            <a:chExt cx="2917190" cy="261239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2504" y="1501139"/>
              <a:ext cx="2916936" cy="261213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7576" y="1696211"/>
              <a:ext cx="2346960" cy="2042160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4631435" y="4337291"/>
            <a:ext cx="2005964" cy="2520950"/>
            <a:chOff x="4631435" y="4337291"/>
            <a:chExt cx="2005964" cy="252095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31435" y="4337291"/>
              <a:ext cx="2005457" cy="252070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26507" y="4532376"/>
              <a:ext cx="1435608" cy="2173224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588263" y="1101852"/>
            <a:ext cx="11431270" cy="5756275"/>
            <a:chOff x="588263" y="1101852"/>
            <a:chExt cx="11431270" cy="5756275"/>
          </a:xfrm>
        </p:grpSpPr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54923" y="6345935"/>
              <a:ext cx="3864102" cy="51206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70163" y="3467100"/>
              <a:ext cx="3835907" cy="288950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59296" y="1101852"/>
              <a:ext cx="4072128" cy="285127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754367" y="1296924"/>
              <a:ext cx="3502152" cy="228142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047999" y="1188720"/>
              <a:ext cx="3528059" cy="34290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243071" y="1383792"/>
              <a:ext cx="2958083" cy="285902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88263" y="3820730"/>
              <a:ext cx="3898391" cy="303726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83335" y="4015740"/>
              <a:ext cx="3328416" cy="249478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137148" y="3764314"/>
              <a:ext cx="2275458" cy="309368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332219" y="3959352"/>
              <a:ext cx="1705355" cy="255117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22832" y="0"/>
            <a:ext cx="9559290" cy="1529715"/>
            <a:chOff x="1322832" y="0"/>
            <a:chExt cx="9559290" cy="15297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24883" y="0"/>
              <a:ext cx="4289298" cy="9197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22832" y="409955"/>
              <a:ext cx="9559290" cy="1119377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625600" y="0"/>
            <a:ext cx="892365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solidFill>
                  <a:srgbClr val="092F49"/>
                </a:solidFill>
              </a:rPr>
              <a:t>ПАМЯТНИКИ</a:t>
            </a:r>
            <a:endParaRPr sz="4000"/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4000" spc="-55" dirty="0">
                <a:solidFill>
                  <a:srgbClr val="092F49"/>
                </a:solidFill>
              </a:rPr>
              <a:t>ИЗОБРАЗИТЕЛЬНОГО</a:t>
            </a:r>
            <a:r>
              <a:rPr sz="4000" spc="30" dirty="0">
                <a:solidFill>
                  <a:srgbClr val="092F49"/>
                </a:solidFill>
              </a:rPr>
              <a:t> </a:t>
            </a:r>
            <a:r>
              <a:rPr sz="4000" spc="-50" dirty="0">
                <a:solidFill>
                  <a:srgbClr val="092F49"/>
                </a:solidFill>
              </a:rPr>
              <a:t>ИСКУССТВА</a:t>
            </a:r>
            <a:endParaRPr sz="4000"/>
          </a:p>
        </p:txBody>
      </p:sp>
      <p:grpSp>
        <p:nvGrpSpPr>
          <p:cNvPr id="6" name="object 6"/>
          <p:cNvGrpSpPr/>
          <p:nvPr/>
        </p:nvGrpSpPr>
        <p:grpSpPr>
          <a:xfrm>
            <a:off x="606551" y="1068324"/>
            <a:ext cx="10427970" cy="5787390"/>
            <a:chOff x="606551" y="1068324"/>
            <a:chExt cx="10427970" cy="578739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34044" y="1176528"/>
              <a:ext cx="2300478" cy="278663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86299" y="1068324"/>
              <a:ext cx="2352294" cy="341604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6551" y="1929384"/>
              <a:ext cx="2983230" cy="317677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80959" y="3877056"/>
              <a:ext cx="2353818" cy="287197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82568" y="4117849"/>
              <a:ext cx="2274569" cy="27378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8877" y="486155"/>
            <a:ext cx="12033250" cy="6053455"/>
            <a:chOff x="158877" y="486155"/>
            <a:chExt cx="12033250" cy="60534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452" y="633983"/>
              <a:ext cx="5410200" cy="360121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73164" y="619632"/>
              <a:ext cx="5438775" cy="3630295"/>
            </a:xfrm>
            <a:custGeom>
              <a:avLst/>
              <a:gdLst/>
              <a:ahLst/>
              <a:cxnLst/>
              <a:rect l="l" t="t" r="r" b="b"/>
              <a:pathLst>
                <a:path w="5438775" h="3630295">
                  <a:moveTo>
                    <a:pt x="0" y="3629787"/>
                  </a:moveTo>
                  <a:lnTo>
                    <a:pt x="5438775" y="3629787"/>
                  </a:lnTo>
                  <a:lnTo>
                    <a:pt x="5438775" y="0"/>
                  </a:lnTo>
                  <a:lnTo>
                    <a:pt x="0" y="0"/>
                  </a:lnTo>
                  <a:lnTo>
                    <a:pt x="0" y="3629787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728" y="2703576"/>
              <a:ext cx="6559296" cy="380695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048377" y="2689288"/>
              <a:ext cx="6588125" cy="3836035"/>
            </a:xfrm>
            <a:custGeom>
              <a:avLst/>
              <a:gdLst/>
              <a:ahLst/>
              <a:cxnLst/>
              <a:rect l="l" t="t" r="r" b="b"/>
              <a:pathLst>
                <a:path w="6588125" h="3836034">
                  <a:moveTo>
                    <a:pt x="0" y="3835527"/>
                  </a:moveTo>
                  <a:lnTo>
                    <a:pt x="6587871" y="3835527"/>
                  </a:lnTo>
                  <a:lnTo>
                    <a:pt x="6587871" y="0"/>
                  </a:lnTo>
                  <a:lnTo>
                    <a:pt x="0" y="0"/>
                  </a:lnTo>
                  <a:lnTo>
                    <a:pt x="0" y="3835527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11011" y="486155"/>
              <a:ext cx="5965697" cy="133883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986516" y="486155"/>
              <a:ext cx="992885" cy="133883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64123" y="1217675"/>
              <a:ext cx="6627875" cy="1338834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5929121" y="645921"/>
            <a:ext cx="589661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46379">
              <a:lnSpc>
                <a:spcPct val="100000"/>
              </a:lnSpc>
              <a:spcBef>
                <a:spcPts val="100"/>
              </a:spcBef>
              <a:tabLst>
                <a:tab pos="3368675" algn="l"/>
              </a:tabLst>
            </a:pPr>
            <a:r>
              <a:rPr spc="-25" dirty="0"/>
              <a:t>Экскурсия	</a:t>
            </a:r>
            <a:r>
              <a:rPr dirty="0"/>
              <a:t>в </a:t>
            </a:r>
            <a:r>
              <a:rPr spc="-5" dirty="0"/>
              <a:t>музей- </a:t>
            </a:r>
            <a:r>
              <a:rPr dirty="0"/>
              <a:t> </a:t>
            </a:r>
            <a:r>
              <a:rPr spc="-40" dirty="0"/>
              <a:t>усадьбу</a:t>
            </a:r>
            <a:r>
              <a:rPr spc="-80" dirty="0"/>
              <a:t> </a:t>
            </a:r>
            <a:r>
              <a:rPr spc="-30" dirty="0"/>
              <a:t>«Абрамцево»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1350263" y="4181855"/>
            <a:ext cx="2305050" cy="677545"/>
            <a:chOff x="1350263" y="4181855"/>
            <a:chExt cx="2305050" cy="677545"/>
          </a:xfrm>
        </p:grpSpPr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50263" y="4181855"/>
              <a:ext cx="1433322" cy="67741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80488" y="4181855"/>
              <a:ext cx="505206" cy="67741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82596" y="4181855"/>
              <a:ext cx="1172718" cy="677418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1528699" y="4258436"/>
            <a:ext cx="19272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Мастер-класс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813816" y="4691189"/>
            <a:ext cx="2863215" cy="2167255"/>
            <a:chOff x="813816" y="4691189"/>
            <a:chExt cx="2863215" cy="2167255"/>
          </a:xfrm>
        </p:grpSpPr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13816" y="6528814"/>
              <a:ext cx="2862834" cy="32918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58012" y="4719828"/>
              <a:ext cx="2776728" cy="179070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843724" y="4705477"/>
              <a:ext cx="2806065" cy="1819910"/>
            </a:xfrm>
            <a:custGeom>
              <a:avLst/>
              <a:gdLst/>
              <a:ahLst/>
              <a:cxnLst/>
              <a:rect l="l" t="t" r="r" b="b"/>
              <a:pathLst>
                <a:path w="2806065" h="1819909">
                  <a:moveTo>
                    <a:pt x="167538" y="0"/>
                  </a:moveTo>
                  <a:lnTo>
                    <a:pt x="2637980" y="0"/>
                  </a:lnTo>
                  <a:lnTo>
                    <a:pt x="2671127" y="3429"/>
                  </a:lnTo>
                  <a:lnTo>
                    <a:pt x="2731452" y="28575"/>
                  </a:lnTo>
                  <a:lnTo>
                    <a:pt x="2776918" y="74168"/>
                  </a:lnTo>
                  <a:lnTo>
                    <a:pt x="2802064" y="134493"/>
                  </a:lnTo>
                  <a:lnTo>
                    <a:pt x="2805493" y="167640"/>
                  </a:lnTo>
                  <a:lnTo>
                    <a:pt x="2805493" y="1652193"/>
                  </a:lnTo>
                  <a:lnTo>
                    <a:pt x="2792158" y="1716976"/>
                  </a:lnTo>
                  <a:lnTo>
                    <a:pt x="2756090" y="1770367"/>
                  </a:lnTo>
                  <a:lnTo>
                    <a:pt x="2702750" y="1806397"/>
                  </a:lnTo>
                  <a:lnTo>
                    <a:pt x="2637980" y="1819338"/>
                  </a:lnTo>
                  <a:lnTo>
                    <a:pt x="167538" y="1819338"/>
                  </a:lnTo>
                  <a:lnTo>
                    <a:pt x="102806" y="1806397"/>
                  </a:lnTo>
                  <a:lnTo>
                    <a:pt x="49390" y="1770367"/>
                  </a:lnTo>
                  <a:lnTo>
                    <a:pt x="13373" y="1716976"/>
                  </a:lnTo>
                  <a:lnTo>
                    <a:pt x="0" y="1651876"/>
                  </a:lnTo>
                  <a:lnTo>
                    <a:pt x="0" y="167512"/>
                  </a:lnTo>
                  <a:lnTo>
                    <a:pt x="13360" y="102870"/>
                  </a:lnTo>
                  <a:lnTo>
                    <a:pt x="49390" y="49403"/>
                  </a:lnTo>
                  <a:lnTo>
                    <a:pt x="102806" y="13462"/>
                  </a:lnTo>
                  <a:lnTo>
                    <a:pt x="167538" y="0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791" y="1874494"/>
            <a:ext cx="6259195" cy="4852670"/>
            <a:chOff x="240791" y="1874494"/>
            <a:chExt cx="6259195" cy="48526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791" y="1874494"/>
              <a:ext cx="6259068" cy="485241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819" y="2098548"/>
              <a:ext cx="5631180" cy="422452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50532" y="2084260"/>
              <a:ext cx="5659755" cy="4253230"/>
            </a:xfrm>
            <a:custGeom>
              <a:avLst/>
              <a:gdLst/>
              <a:ahLst/>
              <a:cxnLst/>
              <a:rect l="l" t="t" r="r" b="b"/>
              <a:pathLst>
                <a:path w="5659755" h="4253230">
                  <a:moveTo>
                    <a:pt x="0" y="4253103"/>
                  </a:moveTo>
                  <a:lnTo>
                    <a:pt x="5659755" y="4253103"/>
                  </a:lnTo>
                  <a:lnTo>
                    <a:pt x="5659755" y="0"/>
                  </a:lnTo>
                  <a:lnTo>
                    <a:pt x="0" y="0"/>
                  </a:lnTo>
                  <a:lnTo>
                    <a:pt x="0" y="4253103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370331" y="10667"/>
            <a:ext cx="11821795" cy="6847840"/>
            <a:chOff x="370331" y="10667"/>
            <a:chExt cx="11821795" cy="684784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35724" y="10667"/>
              <a:ext cx="5256275" cy="416648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59751" y="234695"/>
              <a:ext cx="4718304" cy="353872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145400" y="220345"/>
              <a:ext cx="4747260" cy="3567429"/>
            </a:xfrm>
            <a:custGeom>
              <a:avLst/>
              <a:gdLst/>
              <a:ahLst/>
              <a:cxnLst/>
              <a:rect l="l" t="t" r="r" b="b"/>
              <a:pathLst>
                <a:path w="4747259" h="3567429">
                  <a:moveTo>
                    <a:pt x="0" y="3567303"/>
                  </a:moveTo>
                  <a:lnTo>
                    <a:pt x="4746879" y="3567303"/>
                  </a:lnTo>
                  <a:lnTo>
                    <a:pt x="4746879" y="0"/>
                  </a:lnTo>
                  <a:lnTo>
                    <a:pt x="0" y="0"/>
                  </a:lnTo>
                  <a:lnTo>
                    <a:pt x="0" y="3567303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44411" y="3698722"/>
              <a:ext cx="4229099" cy="315927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68440" y="3922776"/>
              <a:ext cx="3601211" cy="270052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6554089" y="3908488"/>
              <a:ext cx="3630295" cy="2729230"/>
            </a:xfrm>
            <a:custGeom>
              <a:avLst/>
              <a:gdLst/>
              <a:ahLst/>
              <a:cxnLst/>
              <a:rect l="l" t="t" r="r" b="b"/>
              <a:pathLst>
                <a:path w="3630295" h="2729229">
                  <a:moveTo>
                    <a:pt x="0" y="2729103"/>
                  </a:moveTo>
                  <a:lnTo>
                    <a:pt x="3629787" y="2729103"/>
                  </a:lnTo>
                  <a:lnTo>
                    <a:pt x="3629787" y="0"/>
                  </a:lnTo>
                  <a:lnTo>
                    <a:pt x="0" y="0"/>
                  </a:lnTo>
                  <a:lnTo>
                    <a:pt x="0" y="2729103"/>
                  </a:lnTo>
                  <a:close/>
                </a:path>
              </a:pathLst>
            </a:custGeom>
            <a:ln w="2857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0331" y="403859"/>
              <a:ext cx="6906006" cy="122910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08659" y="1074420"/>
              <a:ext cx="6090666" cy="1229105"/>
            </a:xfrm>
            <a:prstGeom prst="rect">
              <a:avLst/>
            </a:prstGeom>
          </p:spPr>
        </p:pic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702665" y="548766"/>
            <a:ext cx="6072505" cy="1367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1155" marR="5080" indent="-339090">
              <a:lnSpc>
                <a:spcPct val="100000"/>
              </a:lnSpc>
              <a:spcBef>
                <a:spcPts val="105"/>
              </a:spcBef>
            </a:pPr>
            <a:r>
              <a:rPr sz="4400" spc="-20" dirty="0"/>
              <a:t>Экскурсия</a:t>
            </a:r>
            <a:r>
              <a:rPr sz="4400" spc="-50" dirty="0"/>
              <a:t> </a:t>
            </a:r>
            <a:r>
              <a:rPr sz="4400" dirty="0"/>
              <a:t>в</a:t>
            </a:r>
            <a:r>
              <a:rPr sz="4400" spc="-35" dirty="0"/>
              <a:t> </a:t>
            </a:r>
            <a:r>
              <a:rPr sz="4400" spc="-15" dirty="0"/>
              <a:t>школьный </a:t>
            </a:r>
            <a:r>
              <a:rPr sz="4400" spc="-1085" dirty="0"/>
              <a:t> </a:t>
            </a:r>
            <a:r>
              <a:rPr sz="4400" spc="-5" dirty="0"/>
              <a:t>краеведческий</a:t>
            </a:r>
            <a:r>
              <a:rPr sz="4400" spc="-30" dirty="0"/>
              <a:t> </a:t>
            </a:r>
            <a:r>
              <a:rPr sz="4400" spc="-5" dirty="0"/>
              <a:t>музей</a:t>
            </a:r>
            <a:endParaRPr sz="4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0395" y="1184147"/>
            <a:ext cx="4887595" cy="3813175"/>
            <a:chOff x="120395" y="1184147"/>
            <a:chExt cx="4887595" cy="38131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395" y="1184147"/>
              <a:ext cx="4887468" cy="381304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3568" y="1417319"/>
              <a:ext cx="4241292" cy="316687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34518" y="1398269"/>
              <a:ext cx="4279900" cy="3205480"/>
            </a:xfrm>
            <a:custGeom>
              <a:avLst/>
              <a:gdLst/>
              <a:ahLst/>
              <a:cxnLst/>
              <a:rect l="l" t="t" r="r" b="b"/>
              <a:pathLst>
                <a:path w="4279900" h="3205479">
                  <a:moveTo>
                    <a:pt x="0" y="3204972"/>
                  </a:moveTo>
                  <a:lnTo>
                    <a:pt x="4279392" y="3204972"/>
                  </a:lnTo>
                  <a:lnTo>
                    <a:pt x="4279392" y="0"/>
                  </a:lnTo>
                  <a:lnTo>
                    <a:pt x="0" y="0"/>
                  </a:lnTo>
                  <a:lnTo>
                    <a:pt x="0" y="320497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7286243" y="1213103"/>
            <a:ext cx="4906010" cy="3872865"/>
            <a:chOff x="7286243" y="1213103"/>
            <a:chExt cx="4906010" cy="387286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86243" y="1213103"/>
              <a:ext cx="4905756" cy="387235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19415" y="1446275"/>
              <a:ext cx="4319016" cy="322630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500365" y="1427225"/>
              <a:ext cx="4357370" cy="3264535"/>
            </a:xfrm>
            <a:custGeom>
              <a:avLst/>
              <a:gdLst/>
              <a:ahLst/>
              <a:cxnLst/>
              <a:rect l="l" t="t" r="r" b="b"/>
              <a:pathLst>
                <a:path w="4357370" h="3264535">
                  <a:moveTo>
                    <a:pt x="0" y="3264407"/>
                  </a:moveTo>
                  <a:lnTo>
                    <a:pt x="4357116" y="3264407"/>
                  </a:lnTo>
                  <a:lnTo>
                    <a:pt x="4357116" y="0"/>
                  </a:lnTo>
                  <a:lnTo>
                    <a:pt x="0" y="0"/>
                  </a:lnTo>
                  <a:lnTo>
                    <a:pt x="0" y="3264407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3825240" y="3471671"/>
            <a:ext cx="4109720" cy="3386454"/>
            <a:chOff x="3825240" y="3471671"/>
            <a:chExt cx="4109720" cy="3386454"/>
          </a:xfrm>
        </p:grpSpPr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25240" y="6528814"/>
              <a:ext cx="4109466" cy="32918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78580" y="3509771"/>
              <a:ext cx="4005072" cy="299008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859530" y="3490721"/>
              <a:ext cx="4043679" cy="3028950"/>
            </a:xfrm>
            <a:custGeom>
              <a:avLst/>
              <a:gdLst/>
              <a:ahLst/>
              <a:cxnLst/>
              <a:rect l="l" t="t" r="r" b="b"/>
              <a:pathLst>
                <a:path w="4043679" h="3028950">
                  <a:moveTo>
                    <a:pt x="275844" y="0"/>
                  </a:moveTo>
                  <a:lnTo>
                    <a:pt x="3767963" y="0"/>
                  </a:lnTo>
                  <a:lnTo>
                    <a:pt x="3795649" y="1269"/>
                  </a:lnTo>
                  <a:lnTo>
                    <a:pt x="3849370" y="12318"/>
                  </a:lnTo>
                  <a:lnTo>
                    <a:pt x="3922014" y="47243"/>
                  </a:lnTo>
                  <a:lnTo>
                    <a:pt x="3962527" y="80899"/>
                  </a:lnTo>
                  <a:lnTo>
                    <a:pt x="3996054" y="121792"/>
                  </a:lnTo>
                  <a:lnTo>
                    <a:pt x="4021454" y="168275"/>
                  </a:lnTo>
                  <a:lnTo>
                    <a:pt x="4037838" y="220344"/>
                  </a:lnTo>
                  <a:lnTo>
                    <a:pt x="4043299" y="275844"/>
                  </a:lnTo>
                  <a:lnTo>
                    <a:pt x="4043299" y="2752763"/>
                  </a:lnTo>
                  <a:lnTo>
                    <a:pt x="4037838" y="2808160"/>
                  </a:lnTo>
                  <a:lnTo>
                    <a:pt x="4021454" y="2860268"/>
                  </a:lnTo>
                  <a:lnTo>
                    <a:pt x="3996054" y="2906699"/>
                  </a:lnTo>
                  <a:lnTo>
                    <a:pt x="3962527" y="2947593"/>
                  </a:lnTo>
                  <a:lnTo>
                    <a:pt x="3922014" y="2981286"/>
                  </a:lnTo>
                  <a:lnTo>
                    <a:pt x="3875404" y="3006661"/>
                  </a:lnTo>
                  <a:lnTo>
                    <a:pt x="3822954" y="3023019"/>
                  </a:lnTo>
                  <a:lnTo>
                    <a:pt x="3767963" y="3028556"/>
                  </a:lnTo>
                  <a:lnTo>
                    <a:pt x="275844" y="3028556"/>
                  </a:lnTo>
                  <a:lnTo>
                    <a:pt x="220345" y="3023031"/>
                  </a:lnTo>
                  <a:lnTo>
                    <a:pt x="168275" y="3006636"/>
                  </a:lnTo>
                  <a:lnTo>
                    <a:pt x="121793" y="2981312"/>
                  </a:lnTo>
                  <a:lnTo>
                    <a:pt x="80899" y="2947631"/>
                  </a:lnTo>
                  <a:lnTo>
                    <a:pt x="47244" y="2906699"/>
                  </a:lnTo>
                  <a:lnTo>
                    <a:pt x="21971" y="2860268"/>
                  </a:lnTo>
                  <a:lnTo>
                    <a:pt x="5587" y="2808160"/>
                  </a:lnTo>
                  <a:lnTo>
                    <a:pt x="0" y="2752597"/>
                  </a:lnTo>
                  <a:lnTo>
                    <a:pt x="0" y="275589"/>
                  </a:lnTo>
                  <a:lnTo>
                    <a:pt x="5587" y="220344"/>
                  </a:lnTo>
                  <a:lnTo>
                    <a:pt x="21971" y="168275"/>
                  </a:lnTo>
                  <a:lnTo>
                    <a:pt x="47244" y="121792"/>
                  </a:lnTo>
                  <a:lnTo>
                    <a:pt x="80899" y="80899"/>
                  </a:lnTo>
                  <a:lnTo>
                    <a:pt x="121793" y="47243"/>
                  </a:lnTo>
                  <a:lnTo>
                    <a:pt x="168275" y="21970"/>
                  </a:lnTo>
                  <a:lnTo>
                    <a:pt x="220345" y="5587"/>
                  </a:lnTo>
                  <a:lnTo>
                    <a:pt x="275844" y="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1438655" y="7620"/>
            <a:ext cx="9947910" cy="1729105"/>
            <a:chOff x="1438655" y="7620"/>
            <a:chExt cx="9947910" cy="1729105"/>
          </a:xfrm>
        </p:grpSpPr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38655" y="7620"/>
              <a:ext cx="9947910" cy="111937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68723" y="617220"/>
              <a:ext cx="4377689" cy="1119377"/>
            </a:xfrm>
            <a:prstGeom prst="rect">
              <a:avLst/>
            </a:prstGeom>
          </p:spPr>
        </p:pic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1740535" y="139954"/>
            <a:ext cx="917956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4000" spc="5" dirty="0"/>
              <a:t>Фестиваль</a:t>
            </a:r>
            <a:r>
              <a:rPr sz="4000" spc="-15" dirty="0"/>
              <a:t> </a:t>
            </a:r>
            <a:r>
              <a:rPr sz="4000" spc="-5" dirty="0"/>
              <a:t>«О</a:t>
            </a:r>
            <a:r>
              <a:rPr sz="4000" spc="-10" dirty="0"/>
              <a:t> </a:t>
            </a:r>
            <a:r>
              <a:rPr sz="4000" spc="-25" dirty="0"/>
              <a:t>Русь,</a:t>
            </a:r>
            <a:r>
              <a:rPr sz="4000" spc="-5" dirty="0"/>
              <a:t> </a:t>
            </a:r>
            <a:r>
              <a:rPr sz="4000" spc="-20" dirty="0"/>
              <a:t>взмахни</a:t>
            </a:r>
            <a:r>
              <a:rPr sz="4000" spc="-10" dirty="0"/>
              <a:t> крылами»</a:t>
            </a:r>
            <a:endParaRPr sz="4000"/>
          </a:p>
          <a:p>
            <a:pPr marL="222250" algn="ctr">
              <a:lnSpc>
                <a:spcPct val="100000"/>
              </a:lnSpc>
            </a:pPr>
            <a:r>
              <a:rPr sz="4000" spc="-5" dirty="0"/>
              <a:t>в</a:t>
            </a:r>
            <a:r>
              <a:rPr sz="4000" spc="-20" dirty="0"/>
              <a:t> </a:t>
            </a:r>
            <a:r>
              <a:rPr sz="4000" spc="-50" dirty="0"/>
              <a:t>Конном</a:t>
            </a:r>
            <a:r>
              <a:rPr sz="4000" spc="-35" dirty="0"/>
              <a:t> </a:t>
            </a:r>
            <a:r>
              <a:rPr sz="4000" spc="-10" dirty="0"/>
              <a:t>дворе.</a:t>
            </a:r>
            <a:endParaRPr sz="4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58140" y="1228338"/>
            <a:ext cx="7356475" cy="5629910"/>
            <a:chOff x="358140" y="1228338"/>
            <a:chExt cx="7356475" cy="56299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8140" y="1228338"/>
              <a:ext cx="7356348" cy="5629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1312" y="1461515"/>
              <a:ext cx="6710172" cy="500633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72262" y="1442465"/>
              <a:ext cx="6748780" cy="5044440"/>
            </a:xfrm>
            <a:custGeom>
              <a:avLst/>
              <a:gdLst/>
              <a:ahLst/>
              <a:cxnLst/>
              <a:rect l="l" t="t" r="r" b="b"/>
              <a:pathLst>
                <a:path w="6748780" h="5044440">
                  <a:moveTo>
                    <a:pt x="0" y="5044439"/>
                  </a:moveTo>
                  <a:lnTo>
                    <a:pt x="6748272" y="5044439"/>
                  </a:lnTo>
                  <a:lnTo>
                    <a:pt x="6748272" y="0"/>
                  </a:lnTo>
                  <a:lnTo>
                    <a:pt x="0" y="0"/>
                  </a:lnTo>
                  <a:lnTo>
                    <a:pt x="0" y="5044439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47244" y="306324"/>
            <a:ext cx="11835765" cy="4589145"/>
            <a:chOff x="47244" y="306324"/>
            <a:chExt cx="11835765" cy="458914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05215" y="306324"/>
              <a:ext cx="3677412" cy="458876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00287" y="501396"/>
              <a:ext cx="3107435" cy="40187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244" y="370332"/>
              <a:ext cx="8218170" cy="1229106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79882" y="515238"/>
            <a:ext cx="7515859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0" dirty="0"/>
              <a:t>Сказка</a:t>
            </a:r>
            <a:r>
              <a:rPr sz="4400" spc="-25" dirty="0"/>
              <a:t> </a:t>
            </a:r>
            <a:r>
              <a:rPr sz="4400" spc="-5" dirty="0"/>
              <a:t>«Аленький</a:t>
            </a:r>
            <a:r>
              <a:rPr sz="4400" spc="-30" dirty="0"/>
              <a:t> </a:t>
            </a:r>
            <a:r>
              <a:rPr sz="4400" spc="-20" dirty="0"/>
              <a:t>цветочек»</a:t>
            </a:r>
            <a:endParaRPr sz="4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870192" y="1394460"/>
            <a:ext cx="5334635" cy="4832985"/>
            <a:chOff x="6870192" y="1394460"/>
            <a:chExt cx="5334635" cy="48329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72828" y="1394460"/>
              <a:ext cx="2240279" cy="298704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70192" y="2823972"/>
              <a:ext cx="2552700" cy="3403091"/>
            </a:xfrm>
            <a:prstGeom prst="rect">
              <a:avLst/>
            </a:prstGeom>
          </p:spPr>
        </p:pic>
      </p:grp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38500" y="1645920"/>
            <a:ext cx="3375659" cy="4956048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32231" y="153923"/>
            <a:ext cx="11581130" cy="4347210"/>
            <a:chOff x="332231" y="153923"/>
            <a:chExt cx="11581130" cy="4347210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2231" y="1284732"/>
              <a:ext cx="2684526" cy="321640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6112" y="153923"/>
              <a:ext cx="11016996" cy="16779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36208" y="1583423"/>
            <a:ext cx="3684270" cy="224802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723888" y="3759695"/>
            <a:ext cx="395605" cy="2043430"/>
            <a:chOff x="6723888" y="3759695"/>
            <a:chExt cx="395605" cy="204343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23888" y="3759708"/>
              <a:ext cx="395503" cy="204292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23888" y="3759695"/>
              <a:ext cx="395503" cy="660666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40779" y="1583436"/>
            <a:ext cx="1445514" cy="217170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629412" y="697991"/>
            <a:ext cx="7613650" cy="3168015"/>
            <a:chOff x="629412" y="697991"/>
            <a:chExt cx="7613650" cy="3168015"/>
          </a:xfrm>
        </p:grpSpPr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62500" y="1583436"/>
              <a:ext cx="1392174" cy="21717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37587" y="1583436"/>
              <a:ext cx="3688841" cy="21717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71771" y="697991"/>
              <a:ext cx="3970781" cy="118338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20540" y="699515"/>
              <a:ext cx="3909821" cy="118033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29412" y="1801367"/>
              <a:ext cx="2887217" cy="206425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0936" y="2314955"/>
              <a:ext cx="2765298" cy="75514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947416" y="2314955"/>
              <a:ext cx="567690" cy="75514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01268" y="2682240"/>
              <a:ext cx="1087374" cy="75514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31264" y="2682240"/>
              <a:ext cx="1411986" cy="755141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830376" y="2390089"/>
            <a:ext cx="2460625" cy="81978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382905" marR="5080" indent="-370840">
              <a:lnSpc>
                <a:spcPts val="2890"/>
              </a:lnSpc>
              <a:spcBef>
                <a:spcPts val="585"/>
              </a:spcBef>
            </a:pP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н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2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грир</a:t>
            </a:r>
            <a:r>
              <a:rPr sz="2800" b="1" spc="-70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ва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н- 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ные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уроки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355847" y="1775460"/>
            <a:ext cx="2977515" cy="2009775"/>
            <a:chOff x="3355847" y="1775460"/>
            <a:chExt cx="2977515" cy="2009775"/>
          </a:xfrm>
        </p:grpSpPr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355847" y="1775460"/>
              <a:ext cx="2977133" cy="200939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27347" y="1894332"/>
              <a:ext cx="1829562" cy="75514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357371" y="2261616"/>
              <a:ext cx="2974086" cy="75514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593591" y="2630424"/>
              <a:ext cx="2500122" cy="75514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401567" y="2997708"/>
              <a:ext cx="2792730" cy="755141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3556761" y="1969769"/>
            <a:ext cx="2457450" cy="155511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5080" indent="569595">
              <a:lnSpc>
                <a:spcPts val="2890"/>
              </a:lnSpc>
              <a:spcBef>
                <a:spcPts val="580"/>
              </a:spcBef>
            </a:pPr>
            <a:r>
              <a:rPr sz="2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Кружки </a:t>
            </a: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"Кр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ев</a:t>
            </a:r>
            <a:r>
              <a:rPr sz="28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ден</a:t>
            </a: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е"</a:t>
            </a:r>
            <a:endParaRPr sz="2800">
              <a:latin typeface="Times New Roman"/>
              <a:cs typeface="Times New Roman"/>
            </a:endParaRPr>
          </a:p>
          <a:p>
            <a:pPr marL="56515" marR="46990" indent="191770">
              <a:lnSpc>
                <a:spcPts val="2890"/>
              </a:lnSpc>
              <a:spcBef>
                <a:spcPts val="20"/>
              </a:spcBef>
            </a:pP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"Проектная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де</a:t>
            </a: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я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2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льнос</a:t>
            </a:r>
            <a:r>
              <a:rPr sz="2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ь"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6306311" y="1705355"/>
            <a:ext cx="3320415" cy="2230755"/>
            <a:chOff x="6306311" y="1705355"/>
            <a:chExt cx="3320415" cy="2230755"/>
          </a:xfrm>
        </p:grpSpPr>
        <p:pic>
          <p:nvPicPr>
            <p:cNvPr id="26" name="object 2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306311" y="1705355"/>
              <a:ext cx="3320034" cy="2230374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027163" y="1706879"/>
              <a:ext cx="1876805" cy="755141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7228078" y="1781301"/>
            <a:ext cx="13627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28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28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сы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6307835" y="2074164"/>
            <a:ext cx="3315970" cy="1860550"/>
            <a:chOff x="6307835" y="2074164"/>
            <a:chExt cx="3315970" cy="1860550"/>
          </a:xfrm>
        </p:grpSpPr>
        <p:pic>
          <p:nvPicPr>
            <p:cNvPr id="30" name="object 3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885431" y="2074164"/>
              <a:ext cx="2158746" cy="755141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725411" y="2442972"/>
              <a:ext cx="2481833" cy="75514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307835" y="2810256"/>
              <a:ext cx="3315462" cy="75514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688835" y="3179064"/>
              <a:ext cx="2550414" cy="755142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6508750" y="2148281"/>
            <a:ext cx="2800985" cy="1557655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marL="429895" marR="421005" indent="-1905" algn="ctr">
              <a:lnSpc>
                <a:spcPts val="2910"/>
              </a:lnSpc>
              <a:spcBef>
                <a:spcPts val="570"/>
              </a:spcBef>
            </a:pPr>
            <a:r>
              <a:rPr sz="28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городских </a:t>
            </a:r>
            <a:r>
              <a:rPr sz="2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учреждений</a:t>
            </a:r>
            <a:endParaRPr sz="2800">
              <a:latin typeface="Times New Roman"/>
              <a:cs typeface="Times New Roman"/>
            </a:endParaRPr>
          </a:p>
          <a:p>
            <a:pPr algn="ctr">
              <a:lnSpc>
                <a:spcPts val="2640"/>
              </a:lnSpc>
            </a:pP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дополнительного</a:t>
            </a:r>
            <a:endParaRPr sz="2800">
              <a:latin typeface="Times New Roman"/>
              <a:cs typeface="Times New Roman"/>
            </a:endParaRPr>
          </a:p>
          <a:p>
            <a:pPr marL="635" algn="ctr">
              <a:lnSpc>
                <a:spcPts val="3130"/>
              </a:lnSpc>
            </a:pP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образования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7150607" y="3970007"/>
            <a:ext cx="2573655" cy="886460"/>
            <a:chOff x="7150607" y="3970007"/>
            <a:chExt cx="2573655" cy="886460"/>
          </a:xfrm>
        </p:grpSpPr>
        <p:pic>
          <p:nvPicPr>
            <p:cNvPr id="36" name="object 3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150607" y="3970007"/>
              <a:ext cx="2573274" cy="88621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261859" y="4079747"/>
              <a:ext cx="645414" cy="75514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458455" y="4079747"/>
              <a:ext cx="1986533" cy="75514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996171" y="4079747"/>
              <a:ext cx="645414" cy="755142"/>
            </a:xfrm>
            <a:prstGeom prst="rect">
              <a:avLst/>
            </a:prstGeom>
          </p:spPr>
        </p:pic>
      </p:grpSp>
      <p:grpSp>
        <p:nvGrpSpPr>
          <p:cNvPr id="40" name="object 40"/>
          <p:cNvGrpSpPr/>
          <p:nvPr/>
        </p:nvGrpSpPr>
        <p:grpSpPr>
          <a:xfrm>
            <a:off x="7193280" y="4922526"/>
            <a:ext cx="2569210" cy="1861820"/>
            <a:chOff x="7193280" y="4922526"/>
            <a:chExt cx="2569210" cy="1861820"/>
          </a:xfrm>
        </p:grpSpPr>
        <p:pic>
          <p:nvPicPr>
            <p:cNvPr id="41" name="object 4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193280" y="4922526"/>
              <a:ext cx="2568702" cy="1861566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659624" y="4924043"/>
              <a:ext cx="1648205" cy="75514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859012" y="4924043"/>
              <a:ext cx="567690" cy="755142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272528" y="5291327"/>
              <a:ext cx="2487929" cy="75514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403592" y="5660135"/>
              <a:ext cx="2224278" cy="755141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405116" y="6027423"/>
              <a:ext cx="2132837" cy="755141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7461884" y="4153865"/>
            <a:ext cx="1986280" cy="24003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20955" algn="ctr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latin typeface="Times New Roman"/>
                <a:cs typeface="Times New Roman"/>
              </a:rPr>
              <a:t>"Радоника"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250">
              <a:latin typeface="Times New Roman"/>
              <a:cs typeface="Times New Roman"/>
            </a:endParaRPr>
          </a:p>
          <a:p>
            <a:pPr marL="22860" marR="5080" indent="-2540" algn="ctr">
              <a:lnSpc>
                <a:spcPct val="86200"/>
              </a:lnSpc>
            </a:pPr>
            <a:r>
              <a:rPr sz="2800" spc="-5" dirty="0">
                <a:latin typeface="Times New Roman"/>
                <a:cs typeface="Times New Roman"/>
              </a:rPr>
              <a:t>"</a:t>
            </a:r>
            <a:r>
              <a:rPr sz="2800" b="1" spc="-5" dirty="0">
                <a:latin typeface="Times New Roman"/>
                <a:cs typeface="Times New Roman"/>
              </a:rPr>
              <a:t>Мастер- 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b="1" spc="-45" dirty="0">
                <a:latin typeface="Times New Roman"/>
                <a:cs typeface="Times New Roman"/>
              </a:rPr>
              <a:t>к</a:t>
            </a:r>
            <a:r>
              <a:rPr sz="2800" b="1" dirty="0">
                <a:latin typeface="Times New Roman"/>
                <a:cs typeface="Times New Roman"/>
              </a:rPr>
              <a:t>у</a:t>
            </a:r>
            <a:r>
              <a:rPr sz="2800" b="1" spc="-45" dirty="0">
                <a:latin typeface="Times New Roman"/>
                <a:cs typeface="Times New Roman"/>
              </a:rPr>
              <a:t>к</a:t>
            </a:r>
            <a:r>
              <a:rPr sz="2800" b="1" spc="-35" dirty="0">
                <a:latin typeface="Times New Roman"/>
                <a:cs typeface="Times New Roman"/>
              </a:rPr>
              <a:t>о</a:t>
            </a:r>
            <a:r>
              <a:rPr sz="2800" b="1" spc="-10" dirty="0">
                <a:latin typeface="Times New Roman"/>
                <a:cs typeface="Times New Roman"/>
              </a:rPr>
              <a:t>льник"  </a:t>
            </a:r>
            <a:r>
              <a:rPr sz="2800" b="1" spc="-15" dirty="0">
                <a:latin typeface="Times New Roman"/>
                <a:cs typeface="Times New Roman"/>
              </a:rPr>
              <a:t>Народный </a:t>
            </a:r>
            <a:r>
              <a:rPr sz="2800" b="1" spc="-10" dirty="0">
                <a:latin typeface="Times New Roman"/>
                <a:cs typeface="Times New Roman"/>
              </a:rPr>
              <a:t> календарь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9608819" y="1783079"/>
            <a:ext cx="2186305" cy="2029460"/>
            <a:chOff x="9608819" y="1783079"/>
            <a:chExt cx="2186305" cy="2029460"/>
          </a:xfrm>
        </p:grpSpPr>
        <p:pic>
          <p:nvPicPr>
            <p:cNvPr id="49" name="object 4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9608819" y="1783079"/>
              <a:ext cx="2186178" cy="2029206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9610343" y="2208275"/>
              <a:ext cx="2183129" cy="755141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9873995" y="2718815"/>
              <a:ext cx="1654302" cy="755141"/>
            </a:xfrm>
            <a:prstGeom prst="rect">
              <a:avLst/>
            </a:prstGeom>
          </p:spPr>
        </p:pic>
      </p:grpSp>
      <p:sp>
        <p:nvSpPr>
          <p:cNvPr id="52" name="object 52"/>
          <p:cNvSpPr txBox="1"/>
          <p:nvPr/>
        </p:nvSpPr>
        <p:spPr>
          <a:xfrm>
            <a:off x="9811004" y="2199284"/>
            <a:ext cx="1760855" cy="1046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6225" marR="5080" indent="-264160">
              <a:lnSpc>
                <a:spcPct val="1196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Э</a:t>
            </a:r>
            <a:r>
              <a:rPr sz="2800" b="1" spc="-85" dirty="0">
                <a:solidFill>
                  <a:srgbClr val="FFFFFF"/>
                </a:solidFill>
                <a:latin typeface="Times New Roman"/>
                <a:cs typeface="Times New Roman"/>
              </a:rPr>
              <a:t>к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28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к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сии  в</a:t>
            </a:r>
            <a:r>
              <a:rPr sz="28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музеи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53" name="object 53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2112264" y="39623"/>
            <a:ext cx="8224266" cy="1119377"/>
          </a:xfrm>
          <a:prstGeom prst="rect">
            <a:avLst/>
          </a:prstGeom>
        </p:spPr>
      </p:pic>
      <p:sp>
        <p:nvSpPr>
          <p:cNvPr id="54" name="object 54"/>
          <p:cNvSpPr txBox="1">
            <a:spLocks noGrp="1"/>
          </p:cNvSpPr>
          <p:nvPr>
            <p:ph type="title"/>
          </p:nvPr>
        </p:nvSpPr>
        <p:spPr>
          <a:xfrm>
            <a:off x="2414397" y="136382"/>
            <a:ext cx="7586345" cy="1382395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80"/>
              </a:spcBef>
            </a:pPr>
            <a:r>
              <a:rPr sz="4000" spc="-10" dirty="0">
                <a:solidFill>
                  <a:srgbClr val="0F486E"/>
                </a:solidFill>
              </a:rPr>
              <a:t>Система</a:t>
            </a:r>
            <a:r>
              <a:rPr sz="4000" spc="-20" dirty="0">
                <a:solidFill>
                  <a:srgbClr val="0F486E"/>
                </a:solidFill>
              </a:rPr>
              <a:t> </a:t>
            </a:r>
            <a:r>
              <a:rPr sz="4000" spc="-25" dirty="0">
                <a:solidFill>
                  <a:srgbClr val="0F486E"/>
                </a:solidFill>
              </a:rPr>
              <a:t>работы</a:t>
            </a:r>
            <a:r>
              <a:rPr sz="4000" spc="-20" dirty="0">
                <a:solidFill>
                  <a:srgbClr val="0F486E"/>
                </a:solidFill>
              </a:rPr>
              <a:t> </a:t>
            </a:r>
            <a:r>
              <a:rPr sz="4000" spc="-5" dirty="0">
                <a:solidFill>
                  <a:srgbClr val="0F486E"/>
                </a:solidFill>
              </a:rPr>
              <a:t>по</a:t>
            </a:r>
            <a:r>
              <a:rPr sz="4000" spc="-20" dirty="0">
                <a:solidFill>
                  <a:srgbClr val="0F486E"/>
                </a:solidFill>
              </a:rPr>
              <a:t> </a:t>
            </a:r>
            <a:r>
              <a:rPr sz="4000" spc="-10" dirty="0">
                <a:solidFill>
                  <a:srgbClr val="0F486E"/>
                </a:solidFill>
              </a:rPr>
              <a:t>краеведению</a:t>
            </a:r>
            <a:endParaRPr sz="4000"/>
          </a:p>
          <a:p>
            <a:pPr marL="103505" algn="ctr">
              <a:lnSpc>
                <a:spcPct val="100000"/>
              </a:lnSpc>
              <a:spcBef>
                <a:spcPts val="320"/>
              </a:spcBef>
            </a:pPr>
            <a:r>
              <a:rPr sz="4400" spc="-10" dirty="0">
                <a:solidFill>
                  <a:srgbClr val="FFFFFF"/>
                </a:solidFill>
              </a:rPr>
              <a:t>Краеведение</a:t>
            </a:r>
            <a:endParaRPr sz="4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5823" y="480059"/>
            <a:ext cx="12076430" cy="6377940"/>
            <a:chOff x="115823" y="480059"/>
            <a:chExt cx="12076430" cy="63779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823" y="4684773"/>
              <a:ext cx="5499354" cy="217322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9163" y="627887"/>
              <a:ext cx="5394960" cy="402945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50113" y="608837"/>
              <a:ext cx="5433695" cy="4067810"/>
            </a:xfrm>
            <a:custGeom>
              <a:avLst/>
              <a:gdLst/>
              <a:ahLst/>
              <a:cxnLst/>
              <a:rect l="l" t="t" r="r" b="b"/>
              <a:pathLst>
                <a:path w="5433695" h="4067810">
                  <a:moveTo>
                    <a:pt x="364985" y="0"/>
                  </a:moveTo>
                  <a:lnTo>
                    <a:pt x="5068570" y="0"/>
                  </a:lnTo>
                  <a:lnTo>
                    <a:pt x="5105400" y="2032"/>
                  </a:lnTo>
                  <a:lnTo>
                    <a:pt x="5176520" y="16383"/>
                  </a:lnTo>
                  <a:lnTo>
                    <a:pt x="5241925" y="43941"/>
                  </a:lnTo>
                  <a:lnTo>
                    <a:pt x="5300091" y="83312"/>
                  </a:lnTo>
                  <a:lnTo>
                    <a:pt x="5349875" y="133096"/>
                  </a:lnTo>
                  <a:lnTo>
                    <a:pt x="5389245" y="191388"/>
                  </a:lnTo>
                  <a:lnTo>
                    <a:pt x="5416931" y="256666"/>
                  </a:lnTo>
                  <a:lnTo>
                    <a:pt x="5431155" y="328295"/>
                  </a:lnTo>
                  <a:lnTo>
                    <a:pt x="5433187" y="364998"/>
                  </a:lnTo>
                  <a:lnTo>
                    <a:pt x="5433187" y="3702939"/>
                  </a:lnTo>
                  <a:lnTo>
                    <a:pt x="5425694" y="3776091"/>
                  </a:lnTo>
                  <a:lnTo>
                    <a:pt x="5404358" y="3844798"/>
                  </a:lnTo>
                  <a:lnTo>
                    <a:pt x="5370830" y="3906774"/>
                  </a:lnTo>
                  <a:lnTo>
                    <a:pt x="5325999" y="3960876"/>
                  </a:lnTo>
                  <a:lnTo>
                    <a:pt x="5272024" y="4005199"/>
                  </a:lnTo>
                  <a:lnTo>
                    <a:pt x="5210048" y="4039107"/>
                  </a:lnTo>
                  <a:lnTo>
                    <a:pt x="5141722" y="4060063"/>
                  </a:lnTo>
                  <a:lnTo>
                    <a:pt x="5068570" y="4067555"/>
                  </a:lnTo>
                  <a:lnTo>
                    <a:pt x="365099" y="4067555"/>
                  </a:lnTo>
                  <a:lnTo>
                    <a:pt x="291845" y="4060063"/>
                  </a:lnTo>
                  <a:lnTo>
                    <a:pt x="223151" y="4039107"/>
                  </a:lnTo>
                  <a:lnTo>
                    <a:pt x="161163" y="4005199"/>
                  </a:lnTo>
                  <a:lnTo>
                    <a:pt x="107226" y="3960876"/>
                  </a:lnTo>
                  <a:lnTo>
                    <a:pt x="62395" y="3906774"/>
                  </a:lnTo>
                  <a:lnTo>
                    <a:pt x="28854" y="3844798"/>
                  </a:lnTo>
                  <a:lnTo>
                    <a:pt x="7492" y="3776091"/>
                  </a:lnTo>
                  <a:lnTo>
                    <a:pt x="0" y="3702685"/>
                  </a:lnTo>
                  <a:lnTo>
                    <a:pt x="0" y="364744"/>
                  </a:lnTo>
                  <a:lnTo>
                    <a:pt x="7492" y="291973"/>
                  </a:lnTo>
                  <a:lnTo>
                    <a:pt x="28879" y="223138"/>
                  </a:lnTo>
                  <a:lnTo>
                    <a:pt x="62395" y="161162"/>
                  </a:lnTo>
                  <a:lnTo>
                    <a:pt x="107162" y="107187"/>
                  </a:lnTo>
                  <a:lnTo>
                    <a:pt x="161163" y="62357"/>
                  </a:lnTo>
                  <a:lnTo>
                    <a:pt x="223151" y="28828"/>
                  </a:lnTo>
                  <a:lnTo>
                    <a:pt x="291947" y="7492"/>
                  </a:lnTo>
                  <a:lnTo>
                    <a:pt x="364985" y="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86400" y="2653290"/>
              <a:ext cx="6705599" cy="418642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19571" y="2886455"/>
              <a:ext cx="6096000" cy="354025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700521" y="2867405"/>
              <a:ext cx="6134100" cy="3578860"/>
            </a:xfrm>
            <a:custGeom>
              <a:avLst/>
              <a:gdLst/>
              <a:ahLst/>
              <a:cxnLst/>
              <a:rect l="l" t="t" r="r" b="b"/>
              <a:pathLst>
                <a:path w="6134100" h="3578860">
                  <a:moveTo>
                    <a:pt x="0" y="3578352"/>
                  </a:moveTo>
                  <a:lnTo>
                    <a:pt x="6134100" y="3578352"/>
                  </a:lnTo>
                  <a:lnTo>
                    <a:pt x="6134100" y="0"/>
                  </a:lnTo>
                  <a:lnTo>
                    <a:pt x="0" y="0"/>
                  </a:lnTo>
                  <a:lnTo>
                    <a:pt x="0" y="357835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18831" y="480059"/>
              <a:ext cx="2942081" cy="133883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32703" y="1211579"/>
              <a:ext cx="3155442" cy="133883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997952" y="1211579"/>
              <a:ext cx="992886" cy="133883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00643" y="1211579"/>
              <a:ext cx="3991355" cy="1338834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5997321" y="639317"/>
            <a:ext cx="590550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46685" algn="ctr">
              <a:lnSpc>
                <a:spcPct val="100000"/>
              </a:lnSpc>
              <a:spcBef>
                <a:spcPts val="100"/>
              </a:spcBef>
            </a:pPr>
            <a:r>
              <a:rPr spc="-45" dirty="0"/>
              <a:t>Кружок</a:t>
            </a:r>
          </a:p>
          <a:p>
            <a:pPr algn="ctr">
              <a:lnSpc>
                <a:spcPct val="100000"/>
              </a:lnSpc>
            </a:pPr>
            <a:r>
              <a:rPr spc="-15" dirty="0"/>
              <a:t>«Мастер-кукольник»</a:t>
            </a:r>
          </a:p>
        </p:txBody>
      </p:sp>
      <p:grpSp>
        <p:nvGrpSpPr>
          <p:cNvPr id="14" name="object 14"/>
          <p:cNvGrpSpPr/>
          <p:nvPr/>
        </p:nvGrpSpPr>
        <p:grpSpPr>
          <a:xfrm>
            <a:off x="496823" y="5305044"/>
            <a:ext cx="4722495" cy="1214120"/>
            <a:chOff x="496823" y="5305044"/>
            <a:chExt cx="4722495" cy="1214120"/>
          </a:xfrm>
        </p:grpSpPr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6823" y="5305044"/>
              <a:ext cx="2780538" cy="78714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810256" y="5305044"/>
              <a:ext cx="645414" cy="78714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076956" y="5305044"/>
              <a:ext cx="2141982" cy="78714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81811" y="5731763"/>
              <a:ext cx="4193286" cy="787145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704799" y="5396890"/>
            <a:ext cx="42792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7180" marR="5080" indent="-285115">
              <a:lnSpc>
                <a:spcPct val="100000"/>
              </a:lnSpc>
              <a:spcBef>
                <a:spcPts val="95"/>
              </a:spcBef>
            </a:pPr>
            <a:r>
              <a:rPr sz="2800" b="1" spc="-25" dirty="0">
                <a:solidFill>
                  <a:srgbClr val="042248"/>
                </a:solidFill>
                <a:latin typeface="Times New Roman"/>
                <a:cs typeface="Times New Roman"/>
              </a:rPr>
              <a:t>Руководитель</a:t>
            </a:r>
            <a:r>
              <a:rPr sz="2800" b="1" spc="5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–</a:t>
            </a:r>
            <a:r>
              <a:rPr sz="2800" b="1" spc="-15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800" b="1" spc="-25" dirty="0">
                <a:solidFill>
                  <a:srgbClr val="042248"/>
                </a:solidFill>
                <a:latin typeface="Times New Roman"/>
                <a:cs typeface="Times New Roman"/>
              </a:rPr>
              <a:t>Кузнецова </a:t>
            </a:r>
            <a:r>
              <a:rPr sz="2800" b="1" spc="-685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800" b="1" spc="-45" dirty="0">
                <a:solidFill>
                  <a:srgbClr val="042248"/>
                </a:solidFill>
                <a:latin typeface="Times New Roman"/>
                <a:cs typeface="Times New Roman"/>
              </a:rPr>
              <a:t>Галина</a:t>
            </a:r>
            <a:r>
              <a:rPr sz="2800" b="1" spc="-10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042248"/>
                </a:solidFill>
                <a:latin typeface="Times New Roman"/>
                <a:cs typeface="Times New Roman"/>
              </a:rPr>
              <a:t>Александровна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941819" y="2957893"/>
            <a:ext cx="5262880" cy="3900170"/>
            <a:chOff x="6941819" y="2957893"/>
            <a:chExt cx="5262880" cy="39001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41819" y="2961144"/>
              <a:ext cx="5236464" cy="389685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74991" y="3194303"/>
              <a:ext cx="4590288" cy="3429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155941" y="3175253"/>
              <a:ext cx="4628515" cy="3467100"/>
            </a:xfrm>
            <a:custGeom>
              <a:avLst/>
              <a:gdLst/>
              <a:ahLst/>
              <a:cxnLst/>
              <a:rect l="l" t="t" r="r" b="b"/>
              <a:pathLst>
                <a:path w="4628515" h="3467100">
                  <a:moveTo>
                    <a:pt x="0" y="3467100"/>
                  </a:moveTo>
                  <a:lnTo>
                    <a:pt x="4628388" y="3467100"/>
                  </a:lnTo>
                  <a:lnTo>
                    <a:pt x="4628388" y="0"/>
                  </a:lnTo>
                  <a:lnTo>
                    <a:pt x="0" y="0"/>
                  </a:lnTo>
                  <a:lnTo>
                    <a:pt x="0" y="346710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946148" y="86868"/>
            <a:ext cx="8324850" cy="1596390"/>
            <a:chOff x="1946148" y="86868"/>
            <a:chExt cx="8324850" cy="159639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44368" y="86868"/>
              <a:ext cx="3399281" cy="133883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53456" y="86868"/>
              <a:ext cx="3426713" cy="133883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89976" y="86868"/>
              <a:ext cx="1094994" cy="133883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46148" y="896112"/>
              <a:ext cx="2780538" cy="78714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59580" y="896112"/>
              <a:ext cx="645413" cy="78714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26280" y="896112"/>
              <a:ext cx="5744718" cy="787146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pc="-45" dirty="0"/>
              <a:t>Кружок</a:t>
            </a:r>
            <a:r>
              <a:rPr spc="-25" dirty="0"/>
              <a:t> </a:t>
            </a:r>
            <a:r>
              <a:rPr spc="-15" dirty="0"/>
              <a:t>«Радоника»</a:t>
            </a:r>
          </a:p>
          <a:p>
            <a:pPr algn="ctr">
              <a:lnSpc>
                <a:spcPct val="100000"/>
              </a:lnSpc>
              <a:spcBef>
                <a:spcPts val="70"/>
              </a:spcBef>
            </a:pPr>
            <a:r>
              <a:rPr sz="2800" spc="-25" dirty="0"/>
              <a:t>Руководитель</a:t>
            </a:r>
            <a:r>
              <a:rPr sz="2800" spc="25" dirty="0"/>
              <a:t> </a:t>
            </a:r>
            <a:r>
              <a:rPr sz="2800" spc="-5" dirty="0"/>
              <a:t>–</a:t>
            </a:r>
            <a:r>
              <a:rPr sz="2800" spc="10" dirty="0"/>
              <a:t> </a:t>
            </a:r>
            <a:r>
              <a:rPr sz="2800" spc="-5" dirty="0"/>
              <a:t>Малашина</a:t>
            </a:r>
            <a:r>
              <a:rPr sz="2800" dirty="0"/>
              <a:t> </a:t>
            </a:r>
            <a:r>
              <a:rPr sz="2800" spc="-10" dirty="0"/>
              <a:t>Наталья</a:t>
            </a:r>
            <a:r>
              <a:rPr sz="2800" spc="10" dirty="0"/>
              <a:t> </a:t>
            </a:r>
            <a:r>
              <a:rPr sz="2800" spc="-20" dirty="0"/>
              <a:t>Викторовна</a:t>
            </a:r>
            <a:endParaRPr sz="2800"/>
          </a:p>
        </p:txBody>
      </p:sp>
      <p:grpSp>
        <p:nvGrpSpPr>
          <p:cNvPr id="14" name="object 14"/>
          <p:cNvGrpSpPr/>
          <p:nvPr/>
        </p:nvGrpSpPr>
        <p:grpSpPr>
          <a:xfrm>
            <a:off x="7539228" y="2199132"/>
            <a:ext cx="4109720" cy="1043305"/>
            <a:chOff x="7539228" y="2199132"/>
            <a:chExt cx="4109720" cy="1043305"/>
          </a:xfrm>
        </p:grpSpPr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539228" y="2199132"/>
              <a:ext cx="1433322" cy="67741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569452" y="2199132"/>
              <a:ext cx="505205" cy="67741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671560" y="2199132"/>
              <a:ext cx="2977133" cy="67741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967472" y="2564892"/>
              <a:ext cx="3288029" cy="677417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7718297" y="2275459"/>
            <a:ext cx="365315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0690" marR="5080" indent="-428625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Мастер-класс</a:t>
            </a:r>
            <a:r>
              <a:rPr sz="24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4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городском </a:t>
            </a:r>
            <a:r>
              <a:rPr sz="2400" b="1" spc="-5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краеведческом</a:t>
            </a:r>
            <a:r>
              <a:rPr sz="2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музее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93547" y="1757172"/>
            <a:ext cx="6243955" cy="4178300"/>
            <a:chOff x="193547" y="1757172"/>
            <a:chExt cx="6243955" cy="4178300"/>
          </a:xfrm>
        </p:grpSpPr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3547" y="1757172"/>
              <a:ext cx="6243828" cy="352348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26720" y="1990344"/>
              <a:ext cx="5597652" cy="287731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07670" y="1971294"/>
              <a:ext cx="5636260" cy="2915920"/>
            </a:xfrm>
            <a:custGeom>
              <a:avLst/>
              <a:gdLst/>
              <a:ahLst/>
              <a:cxnLst/>
              <a:rect l="l" t="t" r="r" b="b"/>
              <a:pathLst>
                <a:path w="5636260" h="2915920">
                  <a:moveTo>
                    <a:pt x="0" y="2915411"/>
                  </a:moveTo>
                  <a:lnTo>
                    <a:pt x="5635752" y="2915411"/>
                  </a:lnTo>
                  <a:lnTo>
                    <a:pt x="5635752" y="0"/>
                  </a:lnTo>
                  <a:lnTo>
                    <a:pt x="0" y="0"/>
                  </a:lnTo>
                  <a:lnTo>
                    <a:pt x="0" y="2915411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71855" y="4892039"/>
              <a:ext cx="5717286" cy="67741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28700" y="5257800"/>
              <a:ext cx="4458462" cy="677418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549960" y="4969002"/>
            <a:ext cx="533971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69290" marR="5080" indent="-657225">
              <a:lnSpc>
                <a:spcPct val="100000"/>
              </a:lnSpc>
              <a:spcBef>
                <a:spcPts val="100"/>
              </a:spcBef>
            </a:pPr>
            <a:r>
              <a:rPr sz="2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Экскурсия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sz="2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городской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краеведческий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музей</a:t>
            </a:r>
            <a:r>
              <a:rPr sz="2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выставку</a:t>
            </a:r>
            <a:r>
              <a:rPr sz="24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фарфора.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3191" y="542544"/>
            <a:ext cx="3345179" cy="3199130"/>
            <a:chOff x="393191" y="542544"/>
            <a:chExt cx="3345179" cy="31991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3191" y="542544"/>
              <a:ext cx="3345179" cy="319887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6363" y="775716"/>
              <a:ext cx="2699004" cy="25527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07313" y="756666"/>
              <a:ext cx="2737485" cy="2590800"/>
            </a:xfrm>
            <a:custGeom>
              <a:avLst/>
              <a:gdLst/>
              <a:ahLst/>
              <a:cxnLst/>
              <a:rect l="l" t="t" r="r" b="b"/>
              <a:pathLst>
                <a:path w="2737485" h="2590800">
                  <a:moveTo>
                    <a:pt x="0" y="2590800"/>
                  </a:moveTo>
                  <a:lnTo>
                    <a:pt x="2737104" y="2590800"/>
                  </a:lnTo>
                  <a:lnTo>
                    <a:pt x="2737104" y="0"/>
                  </a:lnTo>
                  <a:lnTo>
                    <a:pt x="0" y="0"/>
                  </a:lnTo>
                  <a:lnTo>
                    <a:pt x="0" y="259080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0" y="1077467"/>
            <a:ext cx="12192000" cy="5781040"/>
            <a:chOff x="0" y="1077467"/>
            <a:chExt cx="12192000" cy="578104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23659" y="1077467"/>
              <a:ext cx="5768339" cy="368947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656831" y="1310639"/>
              <a:ext cx="5320283" cy="304342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637781" y="1291589"/>
              <a:ext cx="5358765" cy="3081655"/>
            </a:xfrm>
            <a:custGeom>
              <a:avLst/>
              <a:gdLst/>
              <a:ahLst/>
              <a:cxnLst/>
              <a:rect l="l" t="t" r="r" b="b"/>
              <a:pathLst>
                <a:path w="5358765" h="3081654">
                  <a:moveTo>
                    <a:pt x="0" y="3081527"/>
                  </a:moveTo>
                  <a:lnTo>
                    <a:pt x="5358383" y="3081527"/>
                  </a:lnTo>
                  <a:lnTo>
                    <a:pt x="5358383" y="0"/>
                  </a:lnTo>
                  <a:lnTo>
                    <a:pt x="0" y="0"/>
                  </a:lnTo>
                  <a:lnTo>
                    <a:pt x="0" y="3081527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3191" y="3643845"/>
              <a:ext cx="6306312" cy="321415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6363" y="3877055"/>
              <a:ext cx="5660136" cy="272034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607313" y="3858005"/>
              <a:ext cx="5698490" cy="2758440"/>
            </a:xfrm>
            <a:custGeom>
              <a:avLst/>
              <a:gdLst/>
              <a:ahLst/>
              <a:cxnLst/>
              <a:rect l="l" t="t" r="r" b="b"/>
              <a:pathLst>
                <a:path w="5698490" h="2758440">
                  <a:moveTo>
                    <a:pt x="0" y="2758440"/>
                  </a:moveTo>
                  <a:lnTo>
                    <a:pt x="5698236" y="2758440"/>
                  </a:lnTo>
                  <a:lnTo>
                    <a:pt x="5698236" y="0"/>
                  </a:lnTo>
                  <a:lnTo>
                    <a:pt x="0" y="0"/>
                  </a:lnTo>
                  <a:lnTo>
                    <a:pt x="0" y="275844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57771" y="4300727"/>
              <a:ext cx="5612130" cy="67741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3297935"/>
              <a:ext cx="6803897" cy="677418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60756" y="3374517"/>
            <a:ext cx="11911330" cy="1395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42248"/>
                </a:solidFill>
                <a:latin typeface="Times New Roman"/>
                <a:cs typeface="Times New Roman"/>
              </a:rPr>
              <a:t>Занятие</a:t>
            </a:r>
            <a:r>
              <a:rPr sz="2400" b="1" spc="-10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«История </a:t>
            </a:r>
            <a:r>
              <a:rPr sz="2400" b="1" spc="-20" dirty="0">
                <a:solidFill>
                  <a:srgbClr val="042248"/>
                </a:solidFill>
                <a:latin typeface="Times New Roman"/>
                <a:cs typeface="Times New Roman"/>
              </a:rPr>
              <a:t>пожарного</a:t>
            </a:r>
            <a:r>
              <a:rPr sz="24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42248"/>
                </a:solidFill>
                <a:latin typeface="Times New Roman"/>
                <a:cs typeface="Times New Roman"/>
              </a:rPr>
              <a:t>дела</a:t>
            </a:r>
            <a:r>
              <a:rPr sz="24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42248"/>
                </a:solidFill>
                <a:latin typeface="Times New Roman"/>
                <a:cs typeface="Times New Roman"/>
              </a:rPr>
              <a:t>в</a:t>
            </a:r>
            <a:r>
              <a:rPr sz="2400" b="1" spc="-15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spc="-30" dirty="0">
                <a:solidFill>
                  <a:srgbClr val="042248"/>
                </a:solidFill>
                <a:latin typeface="Times New Roman"/>
                <a:cs typeface="Times New Roman"/>
              </a:rPr>
              <a:t>Хотькове»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 marL="6687820">
              <a:lnSpc>
                <a:spcPct val="100000"/>
              </a:lnSpc>
              <a:spcBef>
                <a:spcPts val="2030"/>
              </a:spcBef>
            </a:pPr>
            <a:r>
              <a:rPr sz="2400" b="1" dirty="0">
                <a:solidFill>
                  <a:srgbClr val="042248"/>
                </a:solidFill>
                <a:latin typeface="Times New Roman"/>
                <a:cs typeface="Times New Roman"/>
              </a:rPr>
              <a:t>Занятие</a:t>
            </a:r>
            <a:r>
              <a:rPr sz="2400" b="1" spc="-10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«История</a:t>
            </a:r>
            <a:r>
              <a:rPr sz="2400" b="1" spc="-10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spc="-30" dirty="0">
                <a:solidFill>
                  <a:srgbClr val="042248"/>
                </a:solidFill>
                <a:latin typeface="Times New Roman"/>
                <a:cs typeface="Times New Roman"/>
              </a:rPr>
              <a:t>русского</a:t>
            </a:r>
            <a:r>
              <a:rPr sz="2400" b="1" spc="-10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042248"/>
                </a:solidFill>
                <a:latin typeface="Times New Roman"/>
                <a:cs typeface="Times New Roman"/>
              </a:rPr>
              <a:t>костюма»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6" name="object 1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416040" y="6082287"/>
            <a:ext cx="5203698" cy="677418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6594093" y="6159500"/>
            <a:ext cx="48329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42248"/>
                </a:solidFill>
                <a:latin typeface="Times New Roman"/>
                <a:cs typeface="Times New Roman"/>
              </a:rPr>
              <a:t>Занятие</a:t>
            </a:r>
            <a:r>
              <a:rPr sz="2400" b="1" spc="-20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42248"/>
                </a:solidFill>
                <a:latin typeface="Times New Roman"/>
                <a:cs typeface="Times New Roman"/>
              </a:rPr>
              <a:t>«Русские</a:t>
            </a:r>
            <a:r>
              <a:rPr sz="2400" b="1" spc="-15" dirty="0">
                <a:solidFill>
                  <a:srgbClr val="042248"/>
                </a:solidFill>
                <a:latin typeface="Times New Roman"/>
                <a:cs typeface="Times New Roman"/>
              </a:rPr>
              <a:t> народные</a:t>
            </a:r>
            <a:r>
              <a:rPr sz="2400" b="1" spc="10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игры»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570988" y="0"/>
            <a:ext cx="7981950" cy="1102995"/>
            <a:chOff x="2570988" y="0"/>
            <a:chExt cx="7981950" cy="1102995"/>
          </a:xfrm>
        </p:grpSpPr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570988" y="0"/>
              <a:ext cx="5279898" cy="110261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124700" y="0"/>
              <a:ext cx="3147822" cy="110261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546335" y="0"/>
              <a:ext cx="1006601" cy="1102614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2903347" y="19050"/>
            <a:ext cx="728154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/>
              <a:t>Занятия</a:t>
            </a:r>
            <a:r>
              <a:rPr sz="4400" spc="-35" dirty="0"/>
              <a:t> кружка</a:t>
            </a:r>
            <a:r>
              <a:rPr sz="4400" spc="-25" dirty="0"/>
              <a:t> </a:t>
            </a:r>
            <a:r>
              <a:rPr sz="4400" spc="-10" dirty="0"/>
              <a:t>«Радоника»</a:t>
            </a:r>
            <a:endParaRPr sz="4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9945" y="274320"/>
            <a:ext cx="11862435" cy="6418580"/>
            <a:chOff x="329945" y="274320"/>
            <a:chExt cx="11862435" cy="64185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095" y="390144"/>
              <a:ext cx="6169152" cy="35814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58520" y="361569"/>
              <a:ext cx="6226810" cy="3638550"/>
            </a:xfrm>
            <a:custGeom>
              <a:avLst/>
              <a:gdLst/>
              <a:ahLst/>
              <a:cxnLst/>
              <a:rect l="l" t="t" r="r" b="b"/>
              <a:pathLst>
                <a:path w="6226809" h="3638550">
                  <a:moveTo>
                    <a:pt x="0" y="3638550"/>
                  </a:moveTo>
                  <a:lnTo>
                    <a:pt x="6226302" y="3638550"/>
                  </a:lnTo>
                  <a:lnTo>
                    <a:pt x="6226302" y="0"/>
                  </a:lnTo>
                  <a:lnTo>
                    <a:pt x="0" y="0"/>
                  </a:lnTo>
                  <a:lnTo>
                    <a:pt x="0" y="3638550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78295" y="2609087"/>
              <a:ext cx="5686044" cy="402640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149720" y="2580512"/>
              <a:ext cx="5743575" cy="4083685"/>
            </a:xfrm>
            <a:custGeom>
              <a:avLst/>
              <a:gdLst/>
              <a:ahLst/>
              <a:cxnLst/>
              <a:rect l="l" t="t" r="r" b="b"/>
              <a:pathLst>
                <a:path w="5743575" h="4083684">
                  <a:moveTo>
                    <a:pt x="0" y="4083558"/>
                  </a:moveTo>
                  <a:lnTo>
                    <a:pt x="5743194" y="4083558"/>
                  </a:lnTo>
                  <a:lnTo>
                    <a:pt x="5743194" y="0"/>
                  </a:lnTo>
                  <a:lnTo>
                    <a:pt x="0" y="0"/>
                  </a:lnTo>
                  <a:lnTo>
                    <a:pt x="0" y="4083558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095" y="4215384"/>
              <a:ext cx="2074164" cy="242011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68045" y="4196334"/>
              <a:ext cx="2112645" cy="2458720"/>
            </a:xfrm>
            <a:custGeom>
              <a:avLst/>
              <a:gdLst/>
              <a:ahLst/>
              <a:cxnLst/>
              <a:rect l="l" t="t" r="r" b="b"/>
              <a:pathLst>
                <a:path w="2112645" h="2458720">
                  <a:moveTo>
                    <a:pt x="0" y="2458212"/>
                  </a:moveTo>
                  <a:lnTo>
                    <a:pt x="2112264" y="2458212"/>
                  </a:lnTo>
                  <a:lnTo>
                    <a:pt x="2112264" y="0"/>
                  </a:lnTo>
                  <a:lnTo>
                    <a:pt x="0" y="0"/>
                  </a:lnTo>
                  <a:lnTo>
                    <a:pt x="0" y="245821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77584" y="274320"/>
              <a:ext cx="5614415" cy="111937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47331" y="883920"/>
              <a:ext cx="5269230" cy="111937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497824" y="1493520"/>
              <a:ext cx="1843277" cy="1119377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6880986" y="406654"/>
            <a:ext cx="5045710" cy="1854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4000" spc="-35" dirty="0">
                <a:solidFill>
                  <a:srgbClr val="000000"/>
                </a:solidFill>
              </a:rPr>
              <a:t>Конкурсы </a:t>
            </a:r>
            <a:r>
              <a:rPr sz="4000" spc="-30" dirty="0">
                <a:solidFill>
                  <a:srgbClr val="000000"/>
                </a:solidFill>
              </a:rPr>
              <a:t>рисунков </a:t>
            </a:r>
            <a:r>
              <a:rPr sz="4000" spc="-5" dirty="0">
                <a:solidFill>
                  <a:srgbClr val="000000"/>
                </a:solidFill>
              </a:rPr>
              <a:t>и </a:t>
            </a:r>
            <a:r>
              <a:rPr sz="4000" spc="-985" dirty="0">
                <a:solidFill>
                  <a:srgbClr val="000000"/>
                </a:solidFill>
              </a:rPr>
              <a:t> </a:t>
            </a:r>
            <a:r>
              <a:rPr sz="4000" spc="-15" dirty="0">
                <a:solidFill>
                  <a:srgbClr val="000000"/>
                </a:solidFill>
              </a:rPr>
              <a:t>сочинений</a:t>
            </a:r>
            <a:r>
              <a:rPr sz="4000" spc="-45" dirty="0">
                <a:solidFill>
                  <a:srgbClr val="000000"/>
                </a:solidFill>
              </a:rPr>
              <a:t> </a:t>
            </a:r>
            <a:r>
              <a:rPr sz="4000" spc="-5" dirty="0">
                <a:solidFill>
                  <a:srgbClr val="000000"/>
                </a:solidFill>
              </a:rPr>
              <a:t>о</a:t>
            </a:r>
            <a:r>
              <a:rPr sz="4000" spc="-20" dirty="0">
                <a:solidFill>
                  <a:srgbClr val="000000"/>
                </a:solidFill>
              </a:rPr>
              <a:t> </a:t>
            </a:r>
            <a:r>
              <a:rPr sz="4000" spc="-35" dirty="0">
                <a:solidFill>
                  <a:srgbClr val="000000"/>
                </a:solidFill>
              </a:rPr>
              <a:t>родном</a:t>
            </a:r>
            <a:endParaRPr sz="4000"/>
          </a:p>
          <a:p>
            <a:pPr marR="118110" algn="ctr">
              <a:lnSpc>
                <a:spcPct val="100000"/>
              </a:lnSpc>
            </a:pPr>
            <a:r>
              <a:rPr sz="4000" spc="-10" dirty="0">
                <a:solidFill>
                  <a:srgbClr val="000000"/>
                </a:solidFill>
              </a:rPr>
              <a:t>крае</a:t>
            </a:r>
            <a:endParaRPr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75460" y="216408"/>
            <a:ext cx="8804910" cy="100965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46477" y="335407"/>
            <a:ext cx="82327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>
                <a:solidFill>
                  <a:srgbClr val="000000"/>
                </a:solidFill>
              </a:rPr>
              <a:t>ФОРМЫ</a:t>
            </a:r>
            <a:r>
              <a:rPr sz="3600" spc="-30" dirty="0">
                <a:solidFill>
                  <a:srgbClr val="000000"/>
                </a:solidFill>
              </a:rPr>
              <a:t> </a:t>
            </a:r>
            <a:r>
              <a:rPr sz="3600" spc="-45" dirty="0">
                <a:solidFill>
                  <a:srgbClr val="000000"/>
                </a:solidFill>
              </a:rPr>
              <a:t>КРАЕВЕДЧЕСКОЙ</a:t>
            </a:r>
            <a:r>
              <a:rPr sz="3600" spc="-50" dirty="0">
                <a:solidFill>
                  <a:srgbClr val="000000"/>
                </a:solidFill>
              </a:rPr>
              <a:t> </a:t>
            </a:r>
            <a:r>
              <a:rPr sz="3600" spc="-85" dirty="0">
                <a:solidFill>
                  <a:srgbClr val="000000"/>
                </a:solidFill>
              </a:rPr>
              <a:t>РАБОТЫ</a:t>
            </a:r>
            <a:endParaRPr sz="3600"/>
          </a:p>
        </p:txBody>
      </p:sp>
      <p:grpSp>
        <p:nvGrpSpPr>
          <p:cNvPr id="4" name="object 4"/>
          <p:cNvGrpSpPr/>
          <p:nvPr/>
        </p:nvGrpSpPr>
        <p:grpSpPr>
          <a:xfrm>
            <a:off x="264528" y="891539"/>
            <a:ext cx="11715115" cy="5883910"/>
            <a:chOff x="264528" y="891539"/>
            <a:chExt cx="11715115" cy="5883910"/>
          </a:xfrm>
        </p:grpSpPr>
        <p:sp>
          <p:nvSpPr>
            <p:cNvPr id="5" name="object 5"/>
            <p:cNvSpPr/>
            <p:nvPr/>
          </p:nvSpPr>
          <p:spPr>
            <a:xfrm>
              <a:off x="289928" y="973670"/>
              <a:ext cx="11664315" cy="5775960"/>
            </a:xfrm>
            <a:custGeom>
              <a:avLst/>
              <a:gdLst/>
              <a:ahLst/>
              <a:cxnLst/>
              <a:rect l="l" t="t" r="r" b="b"/>
              <a:pathLst>
                <a:path w="11664315" h="5775959">
                  <a:moveTo>
                    <a:pt x="5832094" y="0"/>
                  </a:moveTo>
                  <a:lnTo>
                    <a:pt x="0" y="0"/>
                  </a:lnTo>
                  <a:lnTo>
                    <a:pt x="0" y="5775960"/>
                  </a:lnTo>
                  <a:lnTo>
                    <a:pt x="5832094" y="5775960"/>
                  </a:lnTo>
                  <a:lnTo>
                    <a:pt x="5832094" y="0"/>
                  </a:lnTo>
                  <a:close/>
                </a:path>
                <a:path w="11664315" h="5775959">
                  <a:moveTo>
                    <a:pt x="11664201" y="0"/>
                  </a:moveTo>
                  <a:lnTo>
                    <a:pt x="5832106" y="0"/>
                  </a:lnTo>
                  <a:lnTo>
                    <a:pt x="5832106" y="5775960"/>
                  </a:lnTo>
                  <a:lnTo>
                    <a:pt x="11664201" y="5775960"/>
                  </a:lnTo>
                  <a:lnTo>
                    <a:pt x="11664201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83578" y="967358"/>
              <a:ext cx="11677015" cy="5801360"/>
            </a:xfrm>
            <a:custGeom>
              <a:avLst/>
              <a:gdLst/>
              <a:ahLst/>
              <a:cxnLst/>
              <a:rect l="l" t="t" r="r" b="b"/>
              <a:pathLst>
                <a:path w="11677015" h="5801359">
                  <a:moveTo>
                    <a:pt x="5838456" y="0"/>
                  </a:moveTo>
                  <a:lnTo>
                    <a:pt x="5838456" y="5801316"/>
                  </a:lnTo>
                </a:path>
                <a:path w="11677015" h="5801359">
                  <a:moveTo>
                    <a:pt x="6350" y="0"/>
                  </a:moveTo>
                  <a:lnTo>
                    <a:pt x="6350" y="5801316"/>
                  </a:lnTo>
                </a:path>
                <a:path w="11677015" h="5801359">
                  <a:moveTo>
                    <a:pt x="11670550" y="0"/>
                  </a:moveTo>
                  <a:lnTo>
                    <a:pt x="11670550" y="5801316"/>
                  </a:lnTo>
                </a:path>
                <a:path w="11677015" h="5801359">
                  <a:moveTo>
                    <a:pt x="0" y="6350"/>
                  </a:moveTo>
                  <a:lnTo>
                    <a:pt x="11676900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3578" y="6749625"/>
              <a:ext cx="11677015" cy="0"/>
            </a:xfrm>
            <a:custGeom>
              <a:avLst/>
              <a:gdLst/>
              <a:ahLst/>
              <a:cxnLst/>
              <a:rect l="l" t="t" r="r" b="b"/>
              <a:pathLst>
                <a:path w="11677015">
                  <a:moveTo>
                    <a:pt x="0" y="0"/>
                  </a:moveTo>
                  <a:lnTo>
                    <a:pt x="11676900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7775" y="891539"/>
              <a:ext cx="2402586" cy="89687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82624" y="1467611"/>
              <a:ext cx="4072890" cy="89687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77568" y="2043683"/>
              <a:ext cx="2683002" cy="89687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58340" y="2621279"/>
              <a:ext cx="2521458" cy="89687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4588" y="3197351"/>
              <a:ext cx="4647438" cy="89687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14627" y="3773423"/>
              <a:ext cx="4107941" cy="89687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80388" y="4261104"/>
              <a:ext cx="3277362" cy="89687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83535" y="4838699"/>
              <a:ext cx="1671065" cy="89687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00100" y="5326380"/>
              <a:ext cx="3036570" cy="89687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05556" y="5326380"/>
              <a:ext cx="666750" cy="89687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41191" y="5326380"/>
              <a:ext cx="2292858" cy="89687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20596" y="5814060"/>
              <a:ext cx="2996946" cy="896874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1039469" y="904793"/>
            <a:ext cx="4331335" cy="5525770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800"/>
              </a:spcBef>
            </a:pPr>
            <a:r>
              <a:rPr sz="32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Конкурсы</a:t>
            </a:r>
            <a:endParaRPr sz="3200">
              <a:latin typeface="Times New Roman"/>
              <a:cs typeface="Times New Roman"/>
            </a:endParaRPr>
          </a:p>
          <a:p>
            <a:pPr marL="394970" marR="385445" algn="ctr">
              <a:lnSpc>
                <a:spcPct val="118100"/>
              </a:lnSpc>
            </a:pP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Проектные</a:t>
            </a:r>
            <a:r>
              <a:rPr sz="3200" b="1" spc="-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работы </a:t>
            </a:r>
            <a:r>
              <a:rPr sz="3200" b="1" spc="-7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Викторины</a:t>
            </a:r>
            <a:endParaRPr sz="3200">
              <a:latin typeface="Times New Roman"/>
              <a:cs typeface="Times New Roman"/>
            </a:endParaRPr>
          </a:p>
          <a:p>
            <a:pPr marL="106680" marR="102235" indent="1063625">
              <a:lnSpc>
                <a:spcPct val="118200"/>
              </a:lnSpc>
              <a:spcBef>
                <a:spcPts val="10"/>
              </a:spcBef>
            </a:pPr>
            <a:r>
              <a:rPr sz="3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Экскурсии </a:t>
            </a:r>
            <a:r>
              <a:rPr sz="3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Краеведческие</a:t>
            </a:r>
            <a:r>
              <a:rPr sz="3200" b="1" spc="-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недели</a:t>
            </a:r>
            <a:endParaRPr sz="3200">
              <a:latin typeface="Times New Roman"/>
              <a:cs typeface="Times New Roman"/>
            </a:endParaRPr>
          </a:p>
          <a:p>
            <a:pPr marL="426720" marR="421640" algn="ctr">
              <a:lnSpc>
                <a:spcPct val="100000"/>
              </a:lnSpc>
              <a:spcBef>
                <a:spcPts val="695"/>
              </a:spcBef>
            </a:pPr>
            <a:r>
              <a:rPr sz="32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Театрализованные </a:t>
            </a:r>
            <a:r>
              <a:rPr sz="3200" b="1" spc="-7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представления</a:t>
            </a:r>
            <a:endParaRPr sz="3200">
              <a:latin typeface="Times New Roman"/>
              <a:cs typeface="Times New Roman"/>
            </a:endParaRPr>
          </a:p>
          <a:p>
            <a:pPr marL="635" algn="ctr">
              <a:lnSpc>
                <a:spcPct val="100000"/>
              </a:lnSpc>
              <a:spcBef>
                <a:spcPts val="710"/>
              </a:spcBef>
            </a:pPr>
            <a:r>
              <a:rPr sz="32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Тесты</a:t>
            </a:r>
            <a:endParaRPr sz="320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</a:pP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Общ</a:t>
            </a:r>
            <a:r>
              <a:rPr sz="3200" b="1" spc="45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стве</a:t>
            </a:r>
            <a:r>
              <a:rPr sz="3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н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</a:t>
            </a:r>
            <a:r>
              <a:rPr sz="32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-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</a:t>
            </a:r>
            <a:r>
              <a:rPr sz="32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лезн</a:t>
            </a:r>
            <a:r>
              <a:rPr sz="3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я  деятельность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6483096" y="891539"/>
            <a:ext cx="5176520" cy="5286375"/>
            <a:chOff x="6483096" y="891539"/>
            <a:chExt cx="5176520" cy="5286375"/>
          </a:xfrm>
        </p:grpSpPr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86344" y="891539"/>
              <a:ext cx="1930146" cy="89687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943344" y="1379219"/>
              <a:ext cx="1575053" cy="89687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987284" y="1379219"/>
              <a:ext cx="666750" cy="89687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122920" y="1379219"/>
              <a:ext cx="3036570" cy="89687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696456" y="1866900"/>
              <a:ext cx="2058161" cy="896874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23504" y="1866900"/>
              <a:ext cx="666750" cy="89687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359140" y="1866900"/>
              <a:ext cx="3147822" cy="89687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487668" y="2354579"/>
              <a:ext cx="5127497" cy="89687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615684" y="2842260"/>
              <a:ext cx="4871466" cy="89687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544056" y="3329939"/>
              <a:ext cx="5115306" cy="896874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483096" y="3817619"/>
              <a:ext cx="5135117" cy="89687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065264" y="4305299"/>
              <a:ext cx="3972305" cy="89687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580632" y="4792980"/>
              <a:ext cx="5040630" cy="89687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010144" y="5280660"/>
              <a:ext cx="2082546" cy="896874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6722744" y="992835"/>
            <a:ext cx="4629785" cy="4904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Квесты</a:t>
            </a:r>
            <a:endParaRPr sz="3200">
              <a:latin typeface="Times New Roman"/>
              <a:cs typeface="Times New Roman"/>
            </a:endParaRPr>
          </a:p>
          <a:p>
            <a:pPr marL="635" algn="ctr">
              <a:lnSpc>
                <a:spcPct val="100000"/>
              </a:lnSpc>
            </a:pP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Игры-путешествия.</a:t>
            </a:r>
            <a:endParaRPr sz="3200">
              <a:latin typeface="Times New Roman"/>
              <a:cs typeface="Times New Roman"/>
            </a:endParaRPr>
          </a:p>
          <a:p>
            <a:pPr marL="12065" marR="5080" indent="100330" algn="ctr">
              <a:lnSpc>
                <a:spcPct val="100000"/>
              </a:lnSpc>
            </a:pPr>
            <a:r>
              <a:rPr sz="3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Занятия-исследования.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Виртуальные </a:t>
            </a:r>
            <a:r>
              <a:rPr sz="3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экскурсии. </a:t>
            </a:r>
            <a:r>
              <a:rPr sz="3200" b="1" spc="-7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Практические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занятия. </a:t>
            </a:r>
            <a:r>
              <a:rPr sz="3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Праздники, </a:t>
            </a:r>
            <a:r>
              <a:rPr sz="3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связанные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с </a:t>
            </a:r>
            <a:r>
              <a:rPr sz="3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народными</a:t>
            </a:r>
            <a:r>
              <a:rPr sz="3200" b="1" spc="-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традициями.</a:t>
            </a:r>
            <a:endParaRPr sz="3200">
              <a:latin typeface="Times New Roman"/>
              <a:cs typeface="Times New Roman"/>
            </a:endParaRPr>
          </a:p>
          <a:p>
            <a:pPr marL="2540" algn="ctr">
              <a:lnSpc>
                <a:spcPct val="100000"/>
              </a:lnSpc>
              <a:spcBef>
                <a:spcPts val="5"/>
              </a:spcBef>
            </a:pPr>
            <a:r>
              <a:rPr sz="3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Поисковая</a:t>
            </a:r>
            <a:r>
              <a:rPr sz="32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работа.</a:t>
            </a:r>
            <a:endParaRPr sz="3200">
              <a:latin typeface="Times New Roman"/>
              <a:cs typeface="Times New Roman"/>
            </a:endParaRPr>
          </a:p>
          <a:p>
            <a:pPr marL="109855" marR="103505" algn="ctr">
              <a:lnSpc>
                <a:spcPct val="100000"/>
              </a:lnSpc>
            </a:pPr>
            <a:r>
              <a:rPr sz="3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Встречи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с интересными </a:t>
            </a:r>
            <a:r>
              <a:rPr sz="3200" b="1" spc="-7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людьми.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9163" y="3441246"/>
            <a:ext cx="5351145" cy="3416935"/>
            <a:chOff x="169163" y="3441246"/>
            <a:chExt cx="5351145" cy="34169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9163" y="3441246"/>
              <a:ext cx="5350764" cy="34167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4047" y="3656075"/>
              <a:ext cx="4742688" cy="291084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4522" y="3646550"/>
              <a:ext cx="4761865" cy="2929890"/>
            </a:xfrm>
            <a:custGeom>
              <a:avLst/>
              <a:gdLst/>
              <a:ahLst/>
              <a:cxnLst/>
              <a:rect l="l" t="t" r="r" b="b"/>
              <a:pathLst>
                <a:path w="4761865" h="2929890">
                  <a:moveTo>
                    <a:pt x="0" y="2929890"/>
                  </a:moveTo>
                  <a:lnTo>
                    <a:pt x="4761738" y="2929890"/>
                  </a:lnTo>
                  <a:lnTo>
                    <a:pt x="4761738" y="0"/>
                  </a:lnTo>
                  <a:lnTo>
                    <a:pt x="0" y="0"/>
                  </a:lnTo>
                  <a:lnTo>
                    <a:pt x="0" y="2929890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23872" y="0"/>
            <a:ext cx="8387333" cy="1268729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387345" y="90042"/>
            <a:ext cx="762571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Проект</a:t>
            </a:r>
            <a:r>
              <a:rPr spc="-15" dirty="0"/>
              <a:t> </a:t>
            </a:r>
            <a:r>
              <a:rPr spc="-40" dirty="0"/>
              <a:t>«Моя</a:t>
            </a:r>
            <a:r>
              <a:rPr spc="-30" dirty="0"/>
              <a:t> родословная»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0" y="736091"/>
            <a:ext cx="12192000" cy="6097905"/>
            <a:chOff x="0" y="736091"/>
            <a:chExt cx="12192000" cy="609790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13419" y="761999"/>
              <a:ext cx="3845179" cy="286067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28304" y="976883"/>
              <a:ext cx="3236976" cy="225247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518779" y="967358"/>
              <a:ext cx="3256279" cy="2272030"/>
            </a:xfrm>
            <a:custGeom>
              <a:avLst/>
              <a:gdLst/>
              <a:ahLst/>
              <a:cxnLst/>
              <a:rect l="l" t="t" r="r" b="b"/>
              <a:pathLst>
                <a:path w="3256279" h="2272030">
                  <a:moveTo>
                    <a:pt x="0" y="2271522"/>
                  </a:moveTo>
                  <a:lnTo>
                    <a:pt x="3256026" y="2271522"/>
                  </a:lnTo>
                  <a:lnTo>
                    <a:pt x="3256026" y="0"/>
                  </a:lnTo>
                  <a:lnTo>
                    <a:pt x="0" y="0"/>
                  </a:lnTo>
                  <a:lnTo>
                    <a:pt x="0" y="2271522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761999"/>
              <a:ext cx="4154424" cy="290931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3359" y="976883"/>
              <a:ext cx="3547872" cy="230124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03834" y="967358"/>
              <a:ext cx="3567429" cy="2320290"/>
            </a:xfrm>
            <a:custGeom>
              <a:avLst/>
              <a:gdLst/>
              <a:ahLst/>
              <a:cxnLst/>
              <a:rect l="l" t="t" r="r" b="b"/>
              <a:pathLst>
                <a:path w="3567429" h="2320290">
                  <a:moveTo>
                    <a:pt x="0" y="2320290"/>
                  </a:moveTo>
                  <a:lnTo>
                    <a:pt x="3566922" y="2320290"/>
                  </a:lnTo>
                  <a:lnTo>
                    <a:pt x="3566922" y="0"/>
                  </a:lnTo>
                  <a:lnTo>
                    <a:pt x="0" y="0"/>
                  </a:lnTo>
                  <a:lnTo>
                    <a:pt x="0" y="2320290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618219" y="3973007"/>
              <a:ext cx="3573779" cy="2860675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33104" y="4187951"/>
              <a:ext cx="3137916" cy="225247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823579" y="4178426"/>
              <a:ext cx="3157220" cy="2272030"/>
            </a:xfrm>
            <a:custGeom>
              <a:avLst/>
              <a:gdLst/>
              <a:ahLst/>
              <a:cxnLst/>
              <a:rect l="l" t="t" r="r" b="b"/>
              <a:pathLst>
                <a:path w="3157220" h="2272029">
                  <a:moveTo>
                    <a:pt x="0" y="2271522"/>
                  </a:moveTo>
                  <a:lnTo>
                    <a:pt x="3156966" y="2271522"/>
                  </a:lnTo>
                  <a:lnTo>
                    <a:pt x="3156966" y="0"/>
                  </a:lnTo>
                  <a:lnTo>
                    <a:pt x="0" y="0"/>
                  </a:lnTo>
                  <a:lnTo>
                    <a:pt x="0" y="2271522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76444" y="3214077"/>
              <a:ext cx="3985132" cy="306019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91328" y="3428999"/>
              <a:ext cx="3377183" cy="245211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281803" y="3419474"/>
              <a:ext cx="3396615" cy="2471420"/>
            </a:xfrm>
            <a:custGeom>
              <a:avLst/>
              <a:gdLst/>
              <a:ahLst/>
              <a:cxnLst/>
              <a:rect l="l" t="t" r="r" b="b"/>
              <a:pathLst>
                <a:path w="3396615" h="2471420">
                  <a:moveTo>
                    <a:pt x="0" y="2471166"/>
                  </a:moveTo>
                  <a:lnTo>
                    <a:pt x="3396233" y="2471166"/>
                  </a:lnTo>
                  <a:lnTo>
                    <a:pt x="3396233" y="0"/>
                  </a:lnTo>
                  <a:lnTo>
                    <a:pt x="0" y="0"/>
                  </a:lnTo>
                  <a:lnTo>
                    <a:pt x="0" y="2471166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838955" y="736091"/>
              <a:ext cx="4692396" cy="285915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53840" y="950975"/>
              <a:ext cx="4084319" cy="225094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044315" y="941450"/>
              <a:ext cx="4103370" cy="2270125"/>
            </a:xfrm>
            <a:custGeom>
              <a:avLst/>
              <a:gdLst/>
              <a:ahLst/>
              <a:cxnLst/>
              <a:rect l="l" t="t" r="r" b="b"/>
              <a:pathLst>
                <a:path w="4103370" h="2270125">
                  <a:moveTo>
                    <a:pt x="0" y="2269998"/>
                  </a:moveTo>
                  <a:lnTo>
                    <a:pt x="4103369" y="2269998"/>
                  </a:lnTo>
                  <a:lnTo>
                    <a:pt x="4103369" y="0"/>
                  </a:lnTo>
                  <a:lnTo>
                    <a:pt x="0" y="0"/>
                  </a:lnTo>
                  <a:lnTo>
                    <a:pt x="0" y="226999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69036" y="140207"/>
            <a:ext cx="11536045" cy="6718300"/>
            <a:chOff x="669036" y="140207"/>
            <a:chExt cx="11536045" cy="67183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15896" y="946365"/>
              <a:ext cx="7767828" cy="591163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30780" y="1161288"/>
              <a:ext cx="7159752" cy="534771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421255" y="1151763"/>
              <a:ext cx="7179309" cy="5367020"/>
            </a:xfrm>
            <a:custGeom>
              <a:avLst/>
              <a:gdLst/>
              <a:ahLst/>
              <a:cxnLst/>
              <a:rect l="l" t="t" r="r" b="b"/>
              <a:pathLst>
                <a:path w="7179309" h="5367020">
                  <a:moveTo>
                    <a:pt x="0" y="5366766"/>
                  </a:moveTo>
                  <a:lnTo>
                    <a:pt x="7178802" y="5366766"/>
                  </a:lnTo>
                  <a:lnTo>
                    <a:pt x="7178802" y="0"/>
                  </a:lnTo>
                  <a:lnTo>
                    <a:pt x="0" y="0"/>
                  </a:lnTo>
                  <a:lnTo>
                    <a:pt x="0" y="5366766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9036" y="140207"/>
              <a:ext cx="5651754" cy="111937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58612" y="140207"/>
              <a:ext cx="831341" cy="111937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27776" y="140207"/>
              <a:ext cx="5253989" cy="1119378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970889" y="272923"/>
            <a:ext cx="97790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solidFill>
                  <a:srgbClr val="03172F"/>
                </a:solidFill>
              </a:rPr>
              <a:t>Встречи</a:t>
            </a:r>
            <a:r>
              <a:rPr sz="4000" spc="-30" dirty="0">
                <a:solidFill>
                  <a:srgbClr val="03172F"/>
                </a:solidFill>
              </a:rPr>
              <a:t> </a:t>
            </a:r>
            <a:r>
              <a:rPr sz="4000" spc="-5" dirty="0">
                <a:solidFill>
                  <a:srgbClr val="03172F"/>
                </a:solidFill>
              </a:rPr>
              <a:t>с</a:t>
            </a:r>
            <a:r>
              <a:rPr sz="4000" spc="-25" dirty="0">
                <a:solidFill>
                  <a:srgbClr val="03172F"/>
                </a:solidFill>
              </a:rPr>
              <a:t> </a:t>
            </a:r>
            <a:r>
              <a:rPr sz="4000" spc="-10" dirty="0">
                <a:solidFill>
                  <a:srgbClr val="03172F"/>
                </a:solidFill>
              </a:rPr>
              <a:t>педагогами-ветеранами</a:t>
            </a:r>
            <a:r>
              <a:rPr sz="4000" spc="-45" dirty="0">
                <a:solidFill>
                  <a:srgbClr val="03172F"/>
                </a:solidFill>
              </a:rPr>
              <a:t> </a:t>
            </a:r>
            <a:r>
              <a:rPr sz="4000" spc="-20" dirty="0">
                <a:solidFill>
                  <a:srgbClr val="03172F"/>
                </a:solidFill>
              </a:rPr>
              <a:t>школы.</a:t>
            </a:r>
            <a:endParaRPr sz="4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4236" y="88392"/>
            <a:ext cx="11828145" cy="6769734"/>
            <a:chOff x="364236" y="88392"/>
            <a:chExt cx="11828145" cy="676973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4236" y="88392"/>
              <a:ext cx="5599176" cy="341528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9120" y="303276"/>
              <a:ext cx="4991100" cy="280720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69595" y="293751"/>
              <a:ext cx="5010150" cy="2826385"/>
            </a:xfrm>
            <a:custGeom>
              <a:avLst/>
              <a:gdLst/>
              <a:ahLst/>
              <a:cxnLst/>
              <a:rect l="l" t="t" r="r" b="b"/>
              <a:pathLst>
                <a:path w="5010150" h="2826385">
                  <a:moveTo>
                    <a:pt x="0" y="2826258"/>
                  </a:moveTo>
                  <a:lnTo>
                    <a:pt x="5010150" y="2826258"/>
                  </a:lnTo>
                  <a:lnTo>
                    <a:pt x="5010150" y="0"/>
                  </a:lnTo>
                  <a:lnTo>
                    <a:pt x="0" y="0"/>
                  </a:lnTo>
                  <a:lnTo>
                    <a:pt x="0" y="282625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1059" y="3214137"/>
              <a:ext cx="4777740" cy="364386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5944" y="3429000"/>
              <a:ext cx="4169663" cy="309981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066419" y="3419475"/>
              <a:ext cx="4189095" cy="3119120"/>
            </a:xfrm>
            <a:custGeom>
              <a:avLst/>
              <a:gdLst/>
              <a:ahLst/>
              <a:cxnLst/>
              <a:rect l="l" t="t" r="r" b="b"/>
              <a:pathLst>
                <a:path w="4189095" h="3119120">
                  <a:moveTo>
                    <a:pt x="0" y="3118866"/>
                  </a:moveTo>
                  <a:lnTo>
                    <a:pt x="4188713" y="3118866"/>
                  </a:lnTo>
                  <a:lnTo>
                    <a:pt x="4188713" y="0"/>
                  </a:lnTo>
                  <a:lnTo>
                    <a:pt x="0" y="0"/>
                  </a:lnTo>
                  <a:lnTo>
                    <a:pt x="0" y="3118866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95544" y="335280"/>
              <a:ext cx="6696455" cy="405676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19571" y="559308"/>
              <a:ext cx="6096000" cy="342900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705220" y="544957"/>
              <a:ext cx="6124575" cy="3457575"/>
            </a:xfrm>
            <a:custGeom>
              <a:avLst/>
              <a:gdLst/>
              <a:ahLst/>
              <a:cxnLst/>
              <a:rect l="l" t="t" r="r" b="b"/>
              <a:pathLst>
                <a:path w="6124575" h="3457575">
                  <a:moveTo>
                    <a:pt x="0" y="3457575"/>
                  </a:moveTo>
                  <a:lnTo>
                    <a:pt x="6124575" y="3457575"/>
                  </a:lnTo>
                  <a:lnTo>
                    <a:pt x="6124575" y="0"/>
                  </a:lnTo>
                  <a:lnTo>
                    <a:pt x="0" y="0"/>
                  </a:lnTo>
                  <a:lnTo>
                    <a:pt x="0" y="3457575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99632" y="3846576"/>
              <a:ext cx="3959352" cy="283006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6190107" y="3837051"/>
              <a:ext cx="3978910" cy="2849245"/>
            </a:xfrm>
            <a:custGeom>
              <a:avLst/>
              <a:gdLst/>
              <a:ahLst/>
              <a:cxnLst/>
              <a:rect l="l" t="t" r="r" b="b"/>
              <a:pathLst>
                <a:path w="3978909" h="2849245">
                  <a:moveTo>
                    <a:pt x="0" y="2849118"/>
                  </a:moveTo>
                  <a:lnTo>
                    <a:pt x="3978402" y="2849118"/>
                  </a:lnTo>
                  <a:lnTo>
                    <a:pt x="3978402" y="0"/>
                  </a:lnTo>
                  <a:lnTo>
                    <a:pt x="0" y="0"/>
                  </a:lnTo>
                  <a:lnTo>
                    <a:pt x="0" y="284911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65632" y="704087"/>
            <a:ext cx="5549265" cy="3118485"/>
            <a:chOff x="865632" y="704087"/>
            <a:chExt cx="5549265" cy="31184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5632" y="704087"/>
              <a:ext cx="5548884" cy="311810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0516" y="918971"/>
              <a:ext cx="4940808" cy="251002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70991" y="909446"/>
              <a:ext cx="4959985" cy="2529205"/>
            </a:xfrm>
            <a:custGeom>
              <a:avLst/>
              <a:gdLst/>
              <a:ahLst/>
              <a:cxnLst/>
              <a:rect l="l" t="t" r="r" b="b"/>
              <a:pathLst>
                <a:path w="4959985" h="2529204">
                  <a:moveTo>
                    <a:pt x="0" y="2529078"/>
                  </a:moveTo>
                  <a:lnTo>
                    <a:pt x="4959858" y="2529078"/>
                  </a:lnTo>
                  <a:lnTo>
                    <a:pt x="4959858" y="0"/>
                  </a:lnTo>
                  <a:lnTo>
                    <a:pt x="0" y="0"/>
                  </a:lnTo>
                  <a:lnTo>
                    <a:pt x="0" y="252907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251459" y="0"/>
            <a:ext cx="11646535" cy="6858000"/>
            <a:chOff x="251459" y="0"/>
            <a:chExt cx="11646535" cy="685800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19771" y="352043"/>
              <a:ext cx="4578096" cy="389686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34655" y="566927"/>
              <a:ext cx="3970020" cy="328879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525130" y="557402"/>
              <a:ext cx="3989070" cy="3308350"/>
            </a:xfrm>
            <a:custGeom>
              <a:avLst/>
              <a:gdLst/>
              <a:ahLst/>
              <a:cxnLst/>
              <a:rect l="l" t="t" r="r" b="b"/>
              <a:pathLst>
                <a:path w="3989070" h="3308350">
                  <a:moveTo>
                    <a:pt x="0" y="3307842"/>
                  </a:moveTo>
                  <a:lnTo>
                    <a:pt x="3989070" y="3307842"/>
                  </a:lnTo>
                  <a:lnTo>
                    <a:pt x="3989070" y="0"/>
                  </a:lnTo>
                  <a:lnTo>
                    <a:pt x="0" y="0"/>
                  </a:lnTo>
                  <a:lnTo>
                    <a:pt x="0" y="3307842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75119" y="3925813"/>
              <a:ext cx="3627120" cy="287274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90003" y="4140708"/>
              <a:ext cx="3019044" cy="226466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6880478" y="4131183"/>
              <a:ext cx="3038475" cy="2284095"/>
            </a:xfrm>
            <a:custGeom>
              <a:avLst/>
              <a:gdLst/>
              <a:ahLst/>
              <a:cxnLst/>
              <a:rect l="l" t="t" r="r" b="b"/>
              <a:pathLst>
                <a:path w="3038475" h="2284095">
                  <a:moveTo>
                    <a:pt x="0" y="2283714"/>
                  </a:moveTo>
                  <a:lnTo>
                    <a:pt x="3038094" y="2283714"/>
                  </a:lnTo>
                  <a:lnTo>
                    <a:pt x="3038094" y="0"/>
                  </a:lnTo>
                  <a:lnTo>
                    <a:pt x="0" y="0"/>
                  </a:lnTo>
                  <a:lnTo>
                    <a:pt x="0" y="2283714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1459" y="3514369"/>
              <a:ext cx="6498336" cy="334362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66343" y="3729228"/>
              <a:ext cx="5890259" cy="291541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56818" y="3719703"/>
              <a:ext cx="5909310" cy="2934970"/>
            </a:xfrm>
            <a:custGeom>
              <a:avLst/>
              <a:gdLst/>
              <a:ahLst/>
              <a:cxnLst/>
              <a:rect l="l" t="t" r="r" b="b"/>
              <a:pathLst>
                <a:path w="5909310" h="2934970">
                  <a:moveTo>
                    <a:pt x="0" y="2934462"/>
                  </a:moveTo>
                  <a:lnTo>
                    <a:pt x="5909309" y="2934462"/>
                  </a:lnTo>
                  <a:lnTo>
                    <a:pt x="5909309" y="0"/>
                  </a:lnTo>
                  <a:lnTo>
                    <a:pt x="0" y="0"/>
                  </a:lnTo>
                  <a:lnTo>
                    <a:pt x="0" y="2934462"/>
                  </a:lnTo>
                  <a:close/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227564" y="3846610"/>
              <a:ext cx="1670177" cy="301138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442448" y="4061459"/>
              <a:ext cx="1062227" cy="242468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0432923" y="4051934"/>
              <a:ext cx="1081405" cy="2444115"/>
            </a:xfrm>
            <a:custGeom>
              <a:avLst/>
              <a:gdLst/>
              <a:ahLst/>
              <a:cxnLst/>
              <a:rect l="l" t="t" r="r" b="b"/>
              <a:pathLst>
                <a:path w="1081404" h="2444115">
                  <a:moveTo>
                    <a:pt x="0" y="2443734"/>
                  </a:moveTo>
                  <a:lnTo>
                    <a:pt x="1081277" y="2443734"/>
                  </a:lnTo>
                  <a:lnTo>
                    <a:pt x="1081277" y="0"/>
                  </a:lnTo>
                  <a:lnTo>
                    <a:pt x="0" y="0"/>
                  </a:lnTo>
                  <a:lnTo>
                    <a:pt x="0" y="2443734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04387" y="0"/>
              <a:ext cx="4648962" cy="1064514"/>
            </a:xfrm>
            <a:prstGeom prst="rect">
              <a:avLst/>
            </a:prstGeom>
          </p:spPr>
        </p:pic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3406266" y="78486"/>
            <a:ext cx="4011929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5" dirty="0">
                <a:solidFill>
                  <a:srgbClr val="03172F"/>
                </a:solidFill>
              </a:rPr>
              <a:t>Защита</a:t>
            </a:r>
            <a:r>
              <a:rPr sz="4000" spc="-65" dirty="0">
                <a:solidFill>
                  <a:srgbClr val="03172F"/>
                </a:solidFill>
              </a:rPr>
              <a:t> </a:t>
            </a:r>
            <a:r>
              <a:rPr sz="4000" spc="-25" dirty="0">
                <a:solidFill>
                  <a:srgbClr val="03172F"/>
                </a:solidFill>
              </a:rPr>
              <a:t>проектов</a:t>
            </a:r>
            <a:endParaRPr sz="4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8600" y="179831"/>
            <a:ext cx="11840210" cy="6146800"/>
            <a:chOff x="228600" y="179831"/>
            <a:chExt cx="11840210" cy="61468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8600" y="179831"/>
              <a:ext cx="5609844" cy="434936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627" y="403859"/>
              <a:ext cx="4981956" cy="372160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38340" y="389509"/>
              <a:ext cx="5010785" cy="3750310"/>
            </a:xfrm>
            <a:custGeom>
              <a:avLst/>
              <a:gdLst/>
              <a:ahLst/>
              <a:cxnLst/>
              <a:rect l="l" t="t" r="r" b="b"/>
              <a:pathLst>
                <a:path w="5010785" h="3750310">
                  <a:moveTo>
                    <a:pt x="0" y="3750183"/>
                  </a:moveTo>
                  <a:lnTo>
                    <a:pt x="5010531" y="3750183"/>
                  </a:lnTo>
                  <a:lnTo>
                    <a:pt x="5010531" y="0"/>
                  </a:lnTo>
                  <a:lnTo>
                    <a:pt x="0" y="0"/>
                  </a:lnTo>
                  <a:lnTo>
                    <a:pt x="0" y="3750183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75376" y="1391348"/>
              <a:ext cx="6393180" cy="493471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99403" y="1615440"/>
              <a:ext cx="5765292" cy="430682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885179" y="1601152"/>
              <a:ext cx="5794375" cy="4335780"/>
            </a:xfrm>
            <a:custGeom>
              <a:avLst/>
              <a:gdLst/>
              <a:ahLst/>
              <a:cxnLst/>
              <a:rect l="l" t="t" r="r" b="b"/>
              <a:pathLst>
                <a:path w="5794375" h="4335780">
                  <a:moveTo>
                    <a:pt x="0" y="4335399"/>
                  </a:moveTo>
                  <a:lnTo>
                    <a:pt x="5793866" y="4335399"/>
                  </a:lnTo>
                  <a:lnTo>
                    <a:pt x="5793866" y="0"/>
                  </a:lnTo>
                  <a:lnTo>
                    <a:pt x="0" y="0"/>
                  </a:lnTo>
                  <a:lnTo>
                    <a:pt x="0" y="4335399"/>
                  </a:lnTo>
                  <a:close/>
                </a:path>
              </a:pathLst>
            </a:custGeom>
            <a:ln w="2857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701029" y="357885"/>
            <a:ext cx="610806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F486E"/>
                </a:solidFill>
              </a:rPr>
              <a:t>Выступление </a:t>
            </a:r>
            <a:r>
              <a:rPr sz="2400" spc="-15" dirty="0">
                <a:solidFill>
                  <a:srgbClr val="0F486E"/>
                </a:solidFill>
              </a:rPr>
              <a:t>перед </a:t>
            </a:r>
            <a:r>
              <a:rPr sz="2400" spc="-5" dirty="0">
                <a:solidFill>
                  <a:srgbClr val="0F486E"/>
                </a:solidFill>
              </a:rPr>
              <a:t>ветеранами </a:t>
            </a:r>
            <a:r>
              <a:rPr sz="2400" dirty="0">
                <a:solidFill>
                  <a:srgbClr val="0F486E"/>
                </a:solidFill>
              </a:rPr>
              <a:t>в </a:t>
            </a:r>
            <a:r>
              <a:rPr sz="2400" spc="-20" dirty="0">
                <a:solidFill>
                  <a:srgbClr val="0F486E"/>
                </a:solidFill>
              </a:rPr>
              <a:t>городской </a:t>
            </a:r>
            <a:r>
              <a:rPr sz="2400" spc="-585" dirty="0">
                <a:solidFill>
                  <a:srgbClr val="0F486E"/>
                </a:solidFill>
              </a:rPr>
              <a:t> </a:t>
            </a:r>
            <a:r>
              <a:rPr sz="2400" spc="-20" dirty="0">
                <a:solidFill>
                  <a:srgbClr val="0F486E"/>
                </a:solidFill>
              </a:rPr>
              <a:t>библиотеке</a:t>
            </a:r>
            <a:r>
              <a:rPr sz="2400" spc="15" dirty="0">
                <a:solidFill>
                  <a:srgbClr val="0F486E"/>
                </a:solidFill>
              </a:rPr>
              <a:t> </a:t>
            </a:r>
            <a:r>
              <a:rPr sz="2400" spc="-5" dirty="0">
                <a:solidFill>
                  <a:srgbClr val="0F486E"/>
                </a:solidFill>
              </a:rPr>
              <a:t>имени</a:t>
            </a:r>
            <a:r>
              <a:rPr sz="2400" spc="10" dirty="0">
                <a:solidFill>
                  <a:srgbClr val="0F486E"/>
                </a:solidFill>
              </a:rPr>
              <a:t> </a:t>
            </a:r>
            <a:r>
              <a:rPr sz="2400" spc="-5" dirty="0">
                <a:solidFill>
                  <a:srgbClr val="0F486E"/>
                </a:solidFill>
              </a:rPr>
              <a:t>Шергина</a:t>
            </a:r>
            <a:r>
              <a:rPr sz="2400" spc="-10" dirty="0">
                <a:solidFill>
                  <a:srgbClr val="0F486E"/>
                </a:solidFill>
              </a:rPr>
              <a:t> во</a:t>
            </a:r>
            <a:r>
              <a:rPr sz="2400" spc="-5" dirty="0">
                <a:solidFill>
                  <a:srgbClr val="0F486E"/>
                </a:solidFill>
              </a:rPr>
              <a:t> время </a:t>
            </a:r>
            <a:r>
              <a:rPr sz="2400" dirty="0">
                <a:solidFill>
                  <a:srgbClr val="0F486E"/>
                </a:solidFill>
              </a:rPr>
              <a:t> </a:t>
            </a:r>
            <a:r>
              <a:rPr sz="2400" spc="-5" dirty="0">
                <a:solidFill>
                  <a:srgbClr val="0F486E"/>
                </a:solidFill>
              </a:rPr>
              <a:t>телемоста.</a:t>
            </a:r>
            <a:endParaRPr sz="2400"/>
          </a:p>
        </p:txBody>
      </p:sp>
      <p:grpSp>
        <p:nvGrpSpPr>
          <p:cNvPr id="10" name="object 10"/>
          <p:cNvGrpSpPr/>
          <p:nvPr/>
        </p:nvGrpSpPr>
        <p:grpSpPr>
          <a:xfrm>
            <a:off x="160020" y="4273296"/>
            <a:ext cx="5391150" cy="1409065"/>
            <a:chOff x="160020" y="4273296"/>
            <a:chExt cx="5391150" cy="1409065"/>
          </a:xfrm>
        </p:grpSpPr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0020" y="4273296"/>
              <a:ext cx="5391150" cy="67741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0747" y="4639056"/>
              <a:ext cx="4415790" cy="67741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8388" y="5004816"/>
              <a:ext cx="3999738" cy="677418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337210" y="4349877"/>
            <a:ext cx="493712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2920" marR="5080" indent="-490855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Репетиция </a:t>
            </a:r>
            <a:r>
              <a:rPr sz="2400" b="1" dirty="0">
                <a:solidFill>
                  <a:srgbClr val="042248"/>
                </a:solidFill>
                <a:latin typeface="Times New Roman"/>
                <a:cs typeface="Times New Roman"/>
              </a:rPr>
              <a:t>песни </a:t>
            </a:r>
            <a:r>
              <a:rPr sz="24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«Землянка» </a:t>
            </a:r>
            <a:r>
              <a:rPr sz="2400" b="1" spc="-15" dirty="0">
                <a:solidFill>
                  <a:srgbClr val="042248"/>
                </a:solidFill>
                <a:latin typeface="Times New Roman"/>
                <a:cs typeface="Times New Roman"/>
              </a:rPr>
              <a:t>перед </a:t>
            </a:r>
            <a:r>
              <a:rPr sz="2400" b="1" spc="-585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выступлением на </a:t>
            </a:r>
            <a:r>
              <a:rPr sz="2400" b="1" spc="-20" dirty="0">
                <a:solidFill>
                  <a:srgbClr val="042248"/>
                </a:solidFill>
                <a:latin typeface="Times New Roman"/>
                <a:cs typeface="Times New Roman"/>
              </a:rPr>
              <a:t>школьном </a:t>
            </a:r>
            <a:r>
              <a:rPr sz="2400" b="1" spc="-15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фестивале</a:t>
            </a:r>
            <a:r>
              <a:rPr sz="2400" b="1" spc="40" dirty="0">
                <a:solidFill>
                  <a:srgbClr val="042248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42248"/>
                </a:solidFill>
                <a:latin typeface="Times New Roman"/>
                <a:cs typeface="Times New Roman"/>
              </a:rPr>
              <a:t>военной </a:t>
            </a:r>
            <a:r>
              <a:rPr sz="2400" b="1" dirty="0">
                <a:solidFill>
                  <a:srgbClr val="042248"/>
                </a:solidFill>
                <a:latin typeface="Times New Roman"/>
                <a:cs typeface="Times New Roman"/>
              </a:rPr>
              <a:t>песни.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2023" y="0"/>
            <a:ext cx="10385425" cy="4747260"/>
            <a:chOff x="192023" y="0"/>
            <a:chExt cx="10385425" cy="47472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2023" y="0"/>
              <a:ext cx="6214872" cy="474726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6051" y="152400"/>
              <a:ext cx="5586984" cy="4191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01764" y="138048"/>
              <a:ext cx="5615940" cy="4219575"/>
            </a:xfrm>
            <a:custGeom>
              <a:avLst/>
              <a:gdLst/>
              <a:ahLst/>
              <a:cxnLst/>
              <a:rect l="l" t="t" r="r" b="b"/>
              <a:pathLst>
                <a:path w="5615940" h="4219575">
                  <a:moveTo>
                    <a:pt x="0" y="4219575"/>
                  </a:moveTo>
                  <a:lnTo>
                    <a:pt x="5615559" y="4219575"/>
                  </a:lnTo>
                  <a:lnTo>
                    <a:pt x="5615559" y="0"/>
                  </a:lnTo>
                  <a:lnTo>
                    <a:pt x="0" y="0"/>
                  </a:lnTo>
                  <a:lnTo>
                    <a:pt x="0" y="4219575"/>
                  </a:lnTo>
                  <a:close/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61176" y="100584"/>
              <a:ext cx="4216146" cy="67741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79792" y="466344"/>
              <a:ext cx="1899666" cy="67741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29171" y="832103"/>
              <a:ext cx="4200906" cy="677418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6507860" y="175082"/>
            <a:ext cx="382333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Выступление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на</a:t>
            </a:r>
            <a:r>
              <a:rPr sz="2400" b="1" spc="-35" dirty="0">
                <a:latin typeface="Times New Roman"/>
                <a:cs typeface="Times New Roman"/>
              </a:rPr>
              <a:t> </a:t>
            </a:r>
            <a:r>
              <a:rPr sz="2400" b="1" spc="-25" dirty="0">
                <a:latin typeface="Times New Roman"/>
                <a:cs typeface="Times New Roman"/>
              </a:rPr>
              <a:t>городском</a:t>
            </a:r>
            <a:endParaRPr sz="2400">
              <a:latin typeface="Times New Roman"/>
              <a:cs typeface="Times New Roman"/>
            </a:endParaRPr>
          </a:p>
          <a:p>
            <a:pPr marL="12700" marR="5080" indent="1150620">
              <a:lnSpc>
                <a:spcPct val="100000"/>
              </a:lnSpc>
              <a:spcBef>
                <a:spcPts val="5"/>
              </a:spcBef>
            </a:pPr>
            <a:r>
              <a:rPr sz="2400" b="1" spc="-15" dirty="0">
                <a:latin typeface="Times New Roman"/>
                <a:cs typeface="Times New Roman"/>
              </a:rPr>
              <a:t>празднике, </a:t>
            </a:r>
            <a:r>
              <a:rPr sz="2400" b="1" spc="-10" dirty="0">
                <a:latin typeface="Times New Roman"/>
                <a:cs typeface="Times New Roman"/>
              </a:rPr>
              <a:t> посвящённом</a:t>
            </a:r>
            <a:r>
              <a:rPr sz="2400" b="1" spc="-3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Дню</a:t>
            </a:r>
            <a:r>
              <a:rPr sz="2400" b="1" spc="-40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Победы.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6655" y="5975603"/>
            <a:ext cx="6125718" cy="677418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55065" y="6051905"/>
            <a:ext cx="56692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Участие</a:t>
            </a:r>
            <a:r>
              <a:rPr sz="2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шествии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«Бессмертный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полк»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521195" y="2273807"/>
            <a:ext cx="5494782" cy="41719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515</Words>
  <Application>Microsoft Office PowerPoint</Application>
  <PresentationFormat>Широкоэкранный</PresentationFormat>
  <Paragraphs>87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Calibri</vt:lpstr>
      <vt:lpstr>Times New Roman</vt:lpstr>
      <vt:lpstr>Office Theme</vt:lpstr>
      <vt:lpstr>Презентация PowerPoint</vt:lpstr>
      <vt:lpstr>Система работы по краеведению Краеведение</vt:lpstr>
      <vt:lpstr>ФОРМЫ КРАЕВЕДЧЕСКОЙ РАБОТЫ</vt:lpstr>
      <vt:lpstr>Проект «Моя родословная»</vt:lpstr>
      <vt:lpstr>Встречи с педагогами-ветеранами школы.</vt:lpstr>
      <vt:lpstr>Презентация PowerPoint</vt:lpstr>
      <vt:lpstr>Защита проектов</vt:lpstr>
      <vt:lpstr>Выступление перед ветеранами в городской  библиотеке имени Шергина во время  телемоста.</vt:lpstr>
      <vt:lpstr>Презентация PowerPoint</vt:lpstr>
      <vt:lpstr>Презентация PowerPoint</vt:lpstr>
      <vt:lpstr>РУССКИЙ ПРАЗДНИК</vt:lpstr>
      <vt:lpstr>Выступление на городском празднике Масленицы</vt:lpstr>
      <vt:lpstr>Презентация PowerPoint</vt:lpstr>
      <vt:lpstr>ПАМЯТНИКИ ИЗОБРАЗИТЕЛЬНОГО ИСКУССТВА</vt:lpstr>
      <vt:lpstr>Экскурсия в музей-  усадьбу «Абрамцево»</vt:lpstr>
      <vt:lpstr>Экскурсия в школьный  краеведческий музей</vt:lpstr>
      <vt:lpstr>Фестиваль «О Русь, взмахни крылами» в Конном дворе.</vt:lpstr>
      <vt:lpstr>Сказка «Аленький цветочек»</vt:lpstr>
      <vt:lpstr>Презентация PowerPoint</vt:lpstr>
      <vt:lpstr>Кружок «Мастер-кукольник»</vt:lpstr>
      <vt:lpstr>Кружок «Радоника» Руководитель – Малашина Наталья Викторовна</vt:lpstr>
      <vt:lpstr>Занятия кружка «Радоника»</vt:lpstr>
      <vt:lpstr>Конкурсы рисунков и  сочинений о родном крае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Людмила Нестерова</cp:lastModifiedBy>
  <cp:revision>1</cp:revision>
  <dcterms:created xsi:type="dcterms:W3CDTF">2023-06-13T11:03:10Z</dcterms:created>
  <dcterms:modified xsi:type="dcterms:W3CDTF">2023-06-13T11:06:48Z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2023-06-13T00:00:00Z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2023-06-13T00:00:00Z</vt:filetime>
  </property>
</Properties>
</file>