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16" r:id="rId2"/>
  </p:sldMasterIdLst>
  <p:notesMasterIdLst>
    <p:notesMasterId r:id="rId22"/>
  </p:notesMasterIdLst>
  <p:sldIdLst>
    <p:sldId id="256" r:id="rId3"/>
    <p:sldId id="316" r:id="rId4"/>
    <p:sldId id="258" r:id="rId5"/>
    <p:sldId id="260" r:id="rId6"/>
    <p:sldId id="318" r:id="rId7"/>
    <p:sldId id="306" r:id="rId8"/>
    <p:sldId id="320" r:id="rId9"/>
    <p:sldId id="321" r:id="rId10"/>
    <p:sldId id="322" r:id="rId11"/>
    <p:sldId id="307" r:id="rId12"/>
    <p:sldId id="323" r:id="rId13"/>
    <p:sldId id="324" r:id="rId14"/>
    <p:sldId id="319" r:id="rId15"/>
    <p:sldId id="325" r:id="rId16"/>
    <p:sldId id="326" r:id="rId17"/>
    <p:sldId id="327" r:id="rId18"/>
    <p:sldId id="328" r:id="rId19"/>
    <p:sldId id="329" r:id="rId20"/>
    <p:sldId id="30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4864" autoAdjust="0"/>
  </p:normalViewPr>
  <p:slideViewPr>
    <p:cSldViewPr>
      <p:cViewPr varScale="1">
        <p:scale>
          <a:sx n="65" d="100"/>
          <a:sy n="65" d="100"/>
        </p:scale>
        <p:origin x="-8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78C5D28-83EC-4B35-BAE6-03BFEB86A913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151072-DCE0-411E-A782-C4DF6CF08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D22F8-87C3-4826-9567-3036C63FC804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9729E-CB26-4398-98A0-92F63EF8F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A4053-CD9F-4C4B-8D28-0B37D90C524B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F4BE9-8BDA-4A06-BB43-B701B334C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F2E54-8A00-4001-9CC6-BBB80A86D7B7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6DC4F-01F7-4126-9C04-5C6310AAA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48D71-7C0E-4824-AE8F-F654E0E8BE51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5B652-362D-44EB-A165-87CC5D875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B4902-A4AE-4DD0-A4E7-7AACE0F1DADC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68E57-5AF4-4523-B147-6829C1AE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71BF7-63BE-4C53-97CD-92876EE8544E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C9405-95D9-46E8-87E9-9F6227326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19D74-40B2-40EA-A6AF-295FCDDACF8C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6DD09-8CFA-466C-A24A-EA75D3D97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B4613-919A-4006-8D4F-D85C5B9DAE8D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105E1-DBF8-44CF-9CF0-9C4CFAA6D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7499D-0803-4018-AA0B-2FB18085AA4C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D1236-02A7-416F-8ED7-20D32480E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07B1E-6A63-4C50-BCA6-DC99797AF1B7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F8F69-9D7C-466C-BCB8-592DDFDB3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D0F20-8923-4F87-96FE-2E6D7EB4A1D7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669D3-6685-4F96-8AC2-E536EE591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7BE6C-1E90-4D6D-8E9E-4855187C799A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9A4CD-A0E5-47A6-B1EF-4A15EE548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50BA8AE-EF69-4A84-8A62-8409EA990466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F7940A4-E0AF-4F8B-B14F-E5B9B5CB8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1FE65-D10C-4B31-9568-28467C3ED2AE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16593-4F04-4765-A395-3B564DE24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C1BCEDB-B04B-4456-B4B3-479BBB32E930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6C1B78E-6AD4-4903-886B-C5BE2558F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1AA86-4D4C-4AB4-8944-A63811424351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164B-86C4-465B-AF1C-ED7B838D4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7EB3F-860A-441A-8ED1-EB435021D115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501AF-F5CB-4A9F-B95C-4B58C77A9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535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535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80E04F4-9EAB-479E-A7B3-AB78FC597C51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72C3CE52-4AD1-4A92-A1B0-E2F02BD41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1D68F-F29E-4CB1-A201-7DB235D152A0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7655-F5A4-42C5-B3A4-37859C9BC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7641A3-B158-4C4E-92DC-78BA089047D1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D904D7-A25A-4160-9B2B-A1FFBD88E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3" r:id="rId2"/>
    <p:sldLayoutId id="2147483736" r:id="rId3"/>
    <p:sldLayoutId id="2147483722" r:id="rId4"/>
    <p:sldLayoutId id="2147483737" r:id="rId5"/>
    <p:sldLayoutId id="2147483721" r:id="rId6"/>
    <p:sldLayoutId id="2147483720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980101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D3AAAA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CB6B4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9224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8432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432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225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8432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432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921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E171E38-F376-4026-B5A6-9A417E5FD3D5}" type="datetimeFigureOut">
              <a:rPr lang="ru-RU"/>
              <a:pPr>
                <a:defRPr/>
              </a:pPr>
              <a:t>31.10.2022</a:t>
            </a:fld>
            <a:endParaRPr lang="ru-RU"/>
          </a:p>
        </p:txBody>
      </p:sp>
      <p:sp>
        <p:nvSpPr>
          <p:cNvPr id="1843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A053CD3-0987-4AE2-85B1-8AE4AD57D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5" r:id="rId2"/>
    <p:sldLayoutId id="2147483734" r:id="rId3"/>
    <p:sldLayoutId id="2147483733" r:id="rId4"/>
    <p:sldLayoutId id="2147483732" r:id="rId5"/>
    <p:sldLayoutId id="2147483731" r:id="rId6"/>
    <p:sldLayoutId id="2147483730" r:id="rId7"/>
    <p:sldLayoutId id="2147483729" r:id="rId8"/>
    <p:sldLayoutId id="2147483728" r:id="rId9"/>
    <p:sldLayoutId id="2147483727" r:id="rId10"/>
    <p:sldLayoutId id="2147483726" r:id="rId11"/>
    <p:sldLayoutId id="214748372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31913" y="476673"/>
            <a:ext cx="6769100" cy="3744415"/>
          </a:xfrm>
        </p:spPr>
        <p:txBody>
          <a:bodyPr/>
          <a:lstStyle/>
          <a:p>
            <a:pPr algn="ctr" eaLnBrk="1" hangingPunct="1"/>
            <a:r>
              <a:rPr lang="ru-RU" b="0" dirty="0" smtClean="0">
                <a:solidFill>
                  <a:srgbClr val="000066"/>
                </a:solidFill>
              </a:rPr>
              <a:t>Воспитательные технологии  как эффективное средство воспитания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8313" y="333375"/>
            <a:ext cx="8351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entury Schoolbook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3888" y="4509120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Дудина Елена Владимировна, </a:t>
            </a:r>
          </a:p>
          <a:p>
            <a:pPr algn="r"/>
            <a:r>
              <a:rPr lang="ru-RU" sz="2400" dirty="0" smtClean="0"/>
              <a:t>учитель начальных классов</a:t>
            </a:r>
          </a:p>
          <a:p>
            <a:pPr algn="r"/>
            <a:r>
              <a:rPr lang="ru-RU" sz="2400" dirty="0" smtClean="0"/>
              <a:t>МБОУ «</a:t>
            </a:r>
            <a:r>
              <a:rPr lang="ru-RU" sz="2400" dirty="0" err="1" smtClean="0"/>
              <a:t>Подгоренская</a:t>
            </a:r>
            <a:r>
              <a:rPr lang="ru-RU" sz="2400" dirty="0" smtClean="0"/>
              <a:t> СОШ №1»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Арт-технология</a:t>
            </a:r>
            <a:r>
              <a:rPr lang="ru-RU" dirty="0" smtClean="0"/>
              <a:t> 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   воспитание, образование, развитие личности осуществляются средствами искусства, как классического, так и народного, наряду с содержанием изучаемого предметного курса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332656"/>
            <a:ext cx="7924800" cy="648072"/>
          </a:xfrm>
        </p:spPr>
        <p:txBody>
          <a:bodyPr/>
          <a:lstStyle/>
          <a:p>
            <a:pPr algn="ctr"/>
            <a:r>
              <a:rPr lang="ru-RU" sz="2800" dirty="0" smtClean="0"/>
              <a:t>                   Создание ситуации успеха 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340768"/>
            <a:ext cx="8305800" cy="4745707"/>
          </a:xfrm>
        </p:spPr>
        <p:txBody>
          <a:bodyPr/>
          <a:lstStyle/>
          <a:p>
            <a:r>
              <a:rPr lang="ru-RU" dirty="0" smtClean="0"/>
              <a:t> доброжелательная обстановка;</a:t>
            </a:r>
          </a:p>
          <a:p>
            <a:endParaRPr lang="ru-RU" dirty="0" smtClean="0"/>
          </a:p>
          <a:p>
            <a:r>
              <a:rPr lang="ru-RU" dirty="0" smtClean="0"/>
              <a:t>спокойная беседа, </a:t>
            </a:r>
          </a:p>
          <a:p>
            <a:r>
              <a:rPr lang="ru-RU" dirty="0" smtClean="0"/>
              <a:t>внимание к каждому высказыванию ребенка, </a:t>
            </a:r>
          </a:p>
          <a:p>
            <a:r>
              <a:rPr lang="ru-RU" dirty="0" smtClean="0"/>
              <a:t>тактичное исправление допущенных ошибок, </a:t>
            </a:r>
          </a:p>
          <a:p>
            <a:r>
              <a:rPr lang="ru-RU" dirty="0" smtClean="0"/>
              <a:t>поощрение к самостоятельной мыслительной деятельности, </a:t>
            </a:r>
          </a:p>
          <a:p>
            <a:r>
              <a:rPr lang="ru-RU" dirty="0" smtClean="0"/>
              <a:t>уместный юмор или небольшое историческое отступление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err="1" smtClean="0"/>
              <a:t>Тьюторство</a:t>
            </a:r>
            <a:r>
              <a:rPr lang="ru-RU" sz="3200" dirty="0" smtClean="0"/>
              <a:t>- технология педагогической поддержки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i="1" dirty="0" smtClean="0"/>
              <a:t>Цель работы </a:t>
            </a:r>
            <a:r>
              <a:rPr lang="ru-RU" i="1" dirty="0" err="1" smtClean="0"/>
              <a:t>тьютора</a:t>
            </a:r>
            <a:r>
              <a:rPr lang="ru-RU" dirty="0" smtClean="0"/>
              <a:t> –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персональное сопровождение ученика в образовательном пространстве для становления у него устойчивых мотивов обучения, реализации личностных потребностей и интересов, самоопределения, осознанного и ответственного выбора жизненного пути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1052513"/>
            <a:ext cx="7924800" cy="1143000"/>
          </a:xfrm>
        </p:spPr>
        <p:txBody>
          <a:bodyPr/>
          <a:lstStyle/>
          <a:p>
            <a:pPr algn="ctr"/>
            <a:r>
              <a:rPr lang="ru-RU" sz="3200" dirty="0" smtClean="0"/>
              <a:t>Технология развития </a:t>
            </a:r>
            <a:br>
              <a:rPr lang="ru-RU" sz="3200" dirty="0" smtClean="0"/>
            </a:br>
            <a:r>
              <a:rPr lang="ru-RU" sz="3200" dirty="0" smtClean="0"/>
              <a:t>критического мышления    (ТРКМ)</a:t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 простое знание фактов, не умения, а способность </a:t>
            </a:r>
            <a:r>
              <a:rPr lang="ru-RU" i="1" dirty="0" smtClean="0"/>
              <a:t>пользоваться приобретённым;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не объём информации, а </a:t>
            </a:r>
            <a:r>
              <a:rPr lang="ru-RU" i="1" dirty="0" smtClean="0"/>
              <a:t>умение получать</a:t>
            </a:r>
            <a:r>
              <a:rPr lang="ru-RU" dirty="0" smtClean="0"/>
              <a:t> её и </a:t>
            </a:r>
            <a:r>
              <a:rPr lang="ru-RU" i="1" dirty="0" smtClean="0"/>
              <a:t>моделировать;</a:t>
            </a:r>
          </a:p>
          <a:p>
            <a:r>
              <a:rPr lang="ru-RU" dirty="0" smtClean="0"/>
              <a:t> не </a:t>
            </a:r>
            <a:r>
              <a:rPr lang="ru-RU" dirty="0" err="1" smtClean="0"/>
              <a:t>потребительство</a:t>
            </a:r>
            <a:r>
              <a:rPr lang="ru-RU" dirty="0" smtClean="0"/>
              <a:t>, а </a:t>
            </a:r>
            <a:r>
              <a:rPr lang="ru-RU" i="1" dirty="0" smtClean="0"/>
              <a:t>созидание</a:t>
            </a:r>
            <a:r>
              <a:rPr lang="ru-RU" dirty="0" smtClean="0"/>
              <a:t> и </a:t>
            </a:r>
            <a:r>
              <a:rPr lang="ru-RU" i="1" dirty="0" smtClean="0"/>
              <a:t>сотрудничество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oluch.ru/blmcbn/22212/image0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1052513"/>
            <a:ext cx="7924800" cy="1143000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Для классного руководителя: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8305800" cy="3724275"/>
          </a:xfrm>
        </p:spPr>
        <p:txBody>
          <a:bodyPr/>
          <a:lstStyle/>
          <a:p>
            <a:r>
              <a:rPr lang="ru-RU" dirty="0" smtClean="0"/>
              <a:t>1 класс: создание единого коллектива</a:t>
            </a:r>
          </a:p>
          <a:p>
            <a:r>
              <a:rPr lang="ru-RU" dirty="0" smtClean="0"/>
              <a:t> 2 класс: учёба — наш главный труд</a:t>
            </a:r>
          </a:p>
          <a:p>
            <a:r>
              <a:rPr lang="ru-RU" dirty="0" smtClean="0"/>
              <a:t>3 класс: раскрытие и развитие способностей каждого ученика</a:t>
            </a:r>
          </a:p>
          <a:p>
            <a:r>
              <a:rPr lang="ru-RU" dirty="0" smtClean="0"/>
              <a:t> 4 класс: воспитание и развитие свободной личности выпускника начальной школы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8640"/>
            <a:ext cx="8305800" cy="595652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                          </a:t>
            </a:r>
            <a:r>
              <a:rPr lang="ru-RU" sz="3200" b="1" i="1" dirty="0" smtClean="0"/>
              <a:t>Для учащихся:</a:t>
            </a:r>
            <a:r>
              <a:rPr lang="ru-RU" sz="3200" dirty="0" smtClean="0"/>
              <a:t> </a:t>
            </a:r>
            <a:endParaRPr lang="ru-RU" sz="1400" dirty="0" smtClean="0"/>
          </a:p>
          <a:p>
            <a:pPr>
              <a:buNone/>
            </a:pPr>
            <a:endParaRPr lang="ru-RU" sz="1100" dirty="0" smtClean="0"/>
          </a:p>
          <a:p>
            <a:r>
              <a:rPr lang="ru-RU" dirty="0" smtClean="0"/>
              <a:t>Формирование коммуникативных навыков </a:t>
            </a:r>
          </a:p>
          <a:p>
            <a:r>
              <a:rPr lang="ru-RU" dirty="0" smtClean="0"/>
              <a:t>Самореализация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200" b="1" i="1" dirty="0" smtClean="0"/>
              <a:t>Для родителей:</a:t>
            </a:r>
            <a:r>
              <a:rPr lang="ru-RU" sz="3200" dirty="0" smtClean="0"/>
              <a:t> </a:t>
            </a:r>
          </a:p>
          <a:p>
            <a:r>
              <a:rPr lang="ru-RU" dirty="0" err="1" smtClean="0"/>
              <a:t>Научение</a:t>
            </a:r>
            <a:r>
              <a:rPr lang="ru-RU" dirty="0" smtClean="0"/>
              <a:t> социальным навыкам</a:t>
            </a:r>
          </a:p>
          <a:p>
            <a:r>
              <a:rPr lang="ru-RU" dirty="0" smtClean="0"/>
              <a:t>Адаптация к социуму</a:t>
            </a:r>
          </a:p>
          <a:p>
            <a:pPr algn="ctr">
              <a:buNone/>
            </a:pPr>
            <a:r>
              <a:rPr lang="ru-RU" sz="3200" b="1" i="1" dirty="0" smtClean="0"/>
              <a:t>Для школы: </a:t>
            </a:r>
            <a:endParaRPr lang="ru-RU" sz="3200" dirty="0" smtClean="0"/>
          </a:p>
          <a:p>
            <a:r>
              <a:rPr lang="ru-RU" dirty="0" smtClean="0"/>
              <a:t>Включённость класса в воспитательную систему школы в качестве её компонента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4704"/>
            <a:ext cx="7924800" cy="1080120"/>
          </a:xfrm>
        </p:spPr>
        <p:txBody>
          <a:bodyPr/>
          <a:lstStyle/>
          <a:p>
            <a:pPr algn="ctr"/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>Принципы </a:t>
            </a:r>
            <a:br>
              <a:rPr lang="ru-RU" sz="3200" i="1" dirty="0" smtClean="0"/>
            </a:br>
            <a:r>
              <a:rPr lang="ru-RU" sz="3200" i="1" dirty="0" smtClean="0"/>
              <a:t>воспитательной работы</a:t>
            </a:r>
            <a:endParaRPr lang="ru-RU" sz="3200" dirty="0" smtClean="0"/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852936"/>
            <a:ext cx="8305800" cy="323353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dirty="0" smtClean="0"/>
              <a:t>Личностно-ориентированные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 Культурно-ориентированные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 </a:t>
            </a:r>
            <a:r>
              <a:rPr lang="ru-RU" dirty="0" err="1" smtClean="0"/>
              <a:t>Деятельностно-ориентированные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oluch.ru/blmcbn/22212/image0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2"/>
          <p:cNvSpPr>
            <a:spLocks noGrp="1" noChangeArrowheads="1"/>
          </p:cNvSpPr>
          <p:nvPr>
            <p:ph type="title"/>
          </p:nvPr>
        </p:nvSpPr>
        <p:spPr>
          <a:xfrm>
            <a:off x="971550" y="1484313"/>
            <a:ext cx="7924800" cy="3384550"/>
          </a:xfrm>
        </p:spPr>
        <p:txBody>
          <a:bodyPr/>
          <a:lstStyle/>
          <a:p>
            <a:r>
              <a:rPr lang="ru-RU" sz="7200" i="1" smtClean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2348880"/>
            <a:ext cx="8604448" cy="2880320"/>
          </a:xfrm>
        </p:spPr>
        <p:txBody>
          <a:bodyPr/>
          <a:lstStyle/>
          <a:p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Воспитатель должен себя так вести, что6ы каждое движение его воспитывало, и всегда должен знать,  чего он хочет в данный момент и чего он не хочет. </a:t>
            </a:r>
            <a:br>
              <a:rPr lang="ru-RU" sz="2800" i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</a:br>
            <a:r>
              <a:rPr lang="ru-RU" sz="2800" i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Если воспитатель не знает этого, </a:t>
            </a:r>
            <a:br>
              <a:rPr lang="ru-RU" sz="2800" i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</a:br>
            <a:r>
              <a:rPr lang="ru-RU" sz="2800" i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кого он может воспитывать?</a:t>
            </a:r>
            <a:endParaRPr lang="ru-RU" sz="2800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8313" y="333375"/>
            <a:ext cx="8351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entury Schoolbook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3888" y="54868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А.В. Луначарский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863600" y="2060575"/>
            <a:ext cx="8280400" cy="4421188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700" b="1" dirty="0" smtClean="0"/>
              <a:t> 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700" b="1" dirty="0" smtClean="0"/>
              <a:t> </a:t>
            </a:r>
            <a:r>
              <a:rPr lang="ru-RU" sz="3200" b="1" i="1" dirty="0" smtClean="0"/>
              <a:t>Воспитательная технология</a:t>
            </a:r>
            <a:r>
              <a:rPr lang="ru-RU" b="1" dirty="0" smtClean="0"/>
              <a:t> – совокупность форм, методов, способов, приемов обучения и воспитательных средств, позволяющего достигать поставленные воспитательные цели. Это один из способов воздействия на процессы развития, обучения и воспитания </a:t>
            </a:r>
            <a:r>
              <a:rPr lang="ru-RU" b="1" dirty="0" smtClean="0"/>
              <a:t>ребенка</a:t>
            </a:r>
            <a:endParaRPr lang="ru-RU" b="1" dirty="0" smtClean="0"/>
          </a:p>
          <a:p>
            <a:pPr marL="0" indent="0" eaLnBrk="1" hangingPunct="1">
              <a:buFont typeface="Wingdings" pitchFamily="2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188913"/>
            <a:ext cx="8460432" cy="6192837"/>
          </a:xfrm>
        </p:spPr>
        <p:txBody>
          <a:bodyPr/>
          <a:lstStyle/>
          <a:p>
            <a:pPr eaLnBrk="1" hangingPunct="1">
              <a:buNone/>
            </a:pPr>
            <a:r>
              <a:rPr lang="ru-RU" b="1" i="1" dirty="0" smtClean="0"/>
              <a:t>Современные воспитательные технологии</a:t>
            </a:r>
          </a:p>
          <a:p>
            <a:pPr eaLnBrk="1" hangingPunct="1"/>
            <a:r>
              <a:rPr lang="ru-RU" sz="2400" i="1" dirty="0" smtClean="0"/>
              <a:t>технология проектного обучения;</a:t>
            </a:r>
          </a:p>
          <a:p>
            <a:pPr eaLnBrk="1" hangingPunct="1"/>
            <a:r>
              <a:rPr lang="ru-RU" sz="2400" i="1" dirty="0" smtClean="0"/>
              <a:t>личностно-ориентированная технология;</a:t>
            </a:r>
          </a:p>
          <a:p>
            <a:pPr eaLnBrk="1" hangingPunct="1"/>
            <a:r>
              <a:rPr lang="ru-RU" sz="2400" i="1" dirty="0" smtClean="0"/>
              <a:t>технология </a:t>
            </a:r>
            <a:r>
              <a:rPr lang="ru-RU" sz="2400" i="1" dirty="0" err="1" smtClean="0"/>
              <a:t>здоровьесберегающая</a:t>
            </a:r>
            <a:r>
              <a:rPr lang="ru-RU" sz="2400" i="1" dirty="0" smtClean="0"/>
              <a:t>;</a:t>
            </a:r>
          </a:p>
          <a:p>
            <a:pPr eaLnBrk="1" hangingPunct="1"/>
            <a:endParaRPr lang="ru-RU" sz="2400" i="1" dirty="0" smtClean="0"/>
          </a:p>
          <a:p>
            <a:pPr eaLnBrk="1" hangingPunct="1"/>
            <a:r>
              <a:rPr lang="ru-RU" sz="2400" i="1" dirty="0" smtClean="0"/>
              <a:t>технология учебной деловой игры;</a:t>
            </a:r>
          </a:p>
          <a:p>
            <a:pPr eaLnBrk="1" hangingPunct="1"/>
            <a:r>
              <a:rPr lang="ru-RU" sz="2400" i="1" dirty="0" smtClean="0"/>
              <a:t>технология развития критического мышления;</a:t>
            </a:r>
          </a:p>
          <a:p>
            <a:pPr eaLnBrk="1" hangingPunct="1"/>
            <a:r>
              <a:rPr lang="ru-RU" sz="2400" i="1" dirty="0" smtClean="0"/>
              <a:t>технология КТД И. П. Иванова;</a:t>
            </a:r>
          </a:p>
          <a:p>
            <a:pPr eaLnBrk="1" hangingPunct="1"/>
            <a:r>
              <a:rPr lang="ru-RU" sz="2400" i="1" dirty="0" smtClean="0"/>
              <a:t>технология проведения учебных дискуссий;</a:t>
            </a:r>
          </a:p>
          <a:p>
            <a:pPr eaLnBrk="1" hangingPunct="1"/>
            <a:r>
              <a:rPr lang="ru-RU" sz="2400" i="1" dirty="0" err="1" smtClean="0"/>
              <a:t>Тьюторство</a:t>
            </a:r>
            <a:r>
              <a:rPr lang="ru-RU" sz="2400" i="1" dirty="0" smtClean="0"/>
              <a:t> – технология педагогической поддержки;</a:t>
            </a:r>
          </a:p>
          <a:p>
            <a:pPr eaLnBrk="1" hangingPunct="1"/>
            <a:r>
              <a:rPr lang="ru-RU" sz="2400" i="1" dirty="0" smtClean="0"/>
              <a:t>технология создания ситуации успеха;</a:t>
            </a:r>
          </a:p>
          <a:p>
            <a:pPr eaLnBrk="1" hangingPunct="1"/>
            <a:r>
              <a:rPr lang="ru-RU" sz="2400" i="1" dirty="0" smtClean="0"/>
              <a:t>шоу-технологии;</a:t>
            </a:r>
          </a:p>
          <a:p>
            <a:pPr eaLnBrk="1" hangingPunct="1"/>
            <a:r>
              <a:rPr lang="ru-RU" sz="2400" i="1" dirty="0" smtClean="0"/>
              <a:t>ситуативные технологии…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990600" y="1196752"/>
            <a:ext cx="7453313" cy="468017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     </a:t>
            </a:r>
            <a:r>
              <a:rPr lang="ru-RU" b="1" dirty="0" err="1" smtClean="0"/>
              <a:t>Здоровьесберегающие</a:t>
            </a:r>
            <a:r>
              <a:rPr lang="ru-RU" b="1" dirty="0" smtClean="0"/>
              <a:t> технологии</a:t>
            </a:r>
          </a:p>
          <a:p>
            <a:pPr eaLnBrk="1" hangingPunct="1">
              <a:buFont typeface="Wingdings" pitchFamily="2" charset="2"/>
              <a:buNone/>
            </a:pPr>
            <a:endParaRPr lang="ru-RU" b="1" dirty="0" smtClean="0"/>
          </a:p>
          <a:p>
            <a:pPr eaLnBrk="1" hangingPunct="1">
              <a:buFont typeface="Wingdings" pitchFamily="2" charset="2"/>
              <a:buNone/>
            </a:pPr>
            <a:endParaRPr lang="ru-RU" sz="2000" b="1" dirty="0" smtClean="0"/>
          </a:p>
          <a:p>
            <a:pPr eaLnBrk="1" hangingPunct="1">
              <a:buFont typeface="Wingdings" pitchFamily="2" charset="2"/>
              <a:buNone/>
            </a:pPr>
            <a:endParaRPr lang="ru-RU" sz="2000" b="1" dirty="0" smtClean="0"/>
          </a:p>
          <a:p>
            <a:pPr eaLnBrk="1" hangingPunct="1"/>
            <a:r>
              <a:rPr lang="ru-RU" sz="2400" b="1" dirty="0" smtClean="0"/>
              <a:t>это системный подход к обучению и воспитанию, направленный на сохранение здоровья учащихся;</a:t>
            </a:r>
          </a:p>
          <a:p>
            <a:pPr eaLnBrk="1" hangingPunct="1"/>
            <a:r>
              <a:rPr lang="ru-RU" sz="2400" b="1" dirty="0" smtClean="0"/>
              <a:t>создание благоприятного психологического климата на уроке;</a:t>
            </a:r>
          </a:p>
          <a:p>
            <a:pPr eaLnBrk="1" hangingPunct="1"/>
            <a:r>
              <a:rPr lang="ru-RU" sz="2400" b="1" dirty="0" smtClean="0"/>
              <a:t>охрана здоровья и пропаганда здорового образа жизни</a:t>
            </a:r>
          </a:p>
          <a:p>
            <a:pPr eaLnBrk="1" hangingPunct="1">
              <a:buFont typeface="Wingdings" pitchFamily="2" charset="2"/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0"/>
            <a:ext cx="7693025" cy="659735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1600" b="1" i="1" dirty="0" smtClean="0"/>
              <a:t>                  </a:t>
            </a:r>
            <a:r>
              <a:rPr lang="ru-RU" b="1" i="1" dirty="0" smtClean="0"/>
              <a:t>                    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i="1" dirty="0" smtClean="0"/>
              <a:t> ИКТ  технологии</a:t>
            </a:r>
          </a:p>
          <a:p>
            <a:pPr>
              <a:lnSpc>
                <a:spcPct val="80000"/>
              </a:lnSpc>
            </a:pPr>
            <a:endParaRPr lang="ru-RU" sz="1600" b="1" i="1" dirty="0" smtClean="0"/>
          </a:p>
          <a:p>
            <a:pPr>
              <a:lnSpc>
                <a:spcPct val="80000"/>
              </a:lnSpc>
              <a:buNone/>
            </a:pPr>
            <a:r>
              <a:rPr lang="ru-RU" sz="1800" b="1" i="1" dirty="0" smtClean="0"/>
              <a:t>Использование ИКТ в воспитательной практике</a:t>
            </a:r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ru-RU" sz="1800" dirty="0" smtClean="0"/>
              <a:t>Поиск и сбор информации;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Банки данных по  направлениям воспитательной работы; </a:t>
            </a:r>
          </a:p>
          <a:p>
            <a:pPr>
              <a:lnSpc>
                <a:spcPct val="80000"/>
              </a:lnSpc>
            </a:pPr>
            <a:endParaRPr lang="ru-RU" sz="1800" dirty="0" smtClean="0"/>
          </a:p>
          <a:p>
            <a:pPr>
              <a:lnSpc>
                <a:spcPct val="80000"/>
              </a:lnSpc>
            </a:pPr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ru-RU" sz="1800" dirty="0" smtClean="0"/>
              <a:t>Развитие исследовательских способностей детей 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Диагностика </a:t>
            </a:r>
            <a:r>
              <a:rPr lang="ru-RU" sz="1800" i="1" dirty="0" smtClean="0"/>
              <a:t>(психологическое тестирование, </a:t>
            </a:r>
            <a:r>
              <a:rPr lang="ru-RU" sz="1800" i="1" dirty="0" err="1" smtClean="0"/>
              <a:t>экспресс-диагностики</a:t>
            </a:r>
            <a:r>
              <a:rPr lang="ru-RU" sz="1800" i="1" dirty="0" smtClean="0"/>
              <a:t>)</a:t>
            </a:r>
            <a:r>
              <a:rPr lang="ru-RU" sz="1800" dirty="0" smtClean="0"/>
              <a:t>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Развитие школьного сайта;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Разработка грамот, дипломов и пр.;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Подготовка педсоветов на воспитательные темы;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Данные для родителей </a:t>
            </a:r>
            <a:r>
              <a:rPr lang="ru-RU" sz="1800" i="1" dirty="0" smtClean="0"/>
              <a:t>( памятки, рекомендации, презентации для родительских собраний и пр.)</a:t>
            </a:r>
            <a:r>
              <a:rPr lang="ru-RU" sz="1800" dirty="0" smtClean="0"/>
              <a:t>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Информация для классных часов;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Виртуальный музей;</a:t>
            </a:r>
          </a:p>
          <a:p>
            <a:pPr>
              <a:lnSpc>
                <a:spcPct val="80000"/>
              </a:lnSpc>
            </a:pPr>
            <a:r>
              <a:rPr lang="ru-RU" sz="1800" dirty="0" err="1" smtClean="0"/>
              <a:t>Портфолио</a:t>
            </a:r>
            <a:r>
              <a:rPr lang="ru-RU" sz="1800" dirty="0" smtClean="0"/>
              <a:t> школьника;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Компьютерные карты здоровья;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Планы самовоспитания детей;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Игры, конкурсы, викторины;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Обобщение опыта…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C:\Users\777432\Desktop\ВЫСТУПЛЕНИЕ\20221030_105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04664"/>
            <a:ext cx="7924800" cy="1080120"/>
          </a:xfrm>
        </p:spPr>
        <p:txBody>
          <a:bodyPr/>
          <a:lstStyle/>
          <a:p>
            <a:pPr algn="ctr"/>
            <a:r>
              <a:rPr lang="ru-RU" dirty="0" smtClean="0"/>
              <a:t>Акция «Письмо солдату»</a:t>
            </a:r>
            <a:endParaRPr lang="ru-RU" dirty="0"/>
          </a:p>
        </p:txBody>
      </p:sp>
      <p:pic>
        <p:nvPicPr>
          <p:cNvPr id="44035" name="Picture 3" descr="C:\Users\777432\Desktop\Camera\20221027_1209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AutoShap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Ситуативные технологии</a:t>
            </a:r>
          </a:p>
        </p:txBody>
      </p:sp>
      <p:sp>
        <p:nvSpPr>
          <p:cNvPr id="32770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3141663"/>
            <a:ext cx="4572000" cy="2808287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</a:pPr>
            <a:r>
              <a:rPr lang="ru-RU" sz="3200" b="1" i="1" dirty="0" smtClean="0"/>
              <a:t>Групповая проблемная работа</a:t>
            </a:r>
          </a:p>
          <a:p>
            <a:pPr eaLnBrk="1" hangingPunct="1"/>
            <a:r>
              <a:rPr lang="ru-RU" sz="3200" dirty="0" smtClean="0"/>
              <a:t> 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ru-RU" sz="3200" b="1" i="1" dirty="0" smtClean="0"/>
              <a:t>Тренинг общения</a:t>
            </a:r>
            <a:r>
              <a:rPr lang="ru-RU" b="1" dirty="0" smtClean="0"/>
              <a:t> 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556</TotalTime>
  <Words>270</Words>
  <Application>Microsoft Office PowerPoint</Application>
  <PresentationFormat>Экран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Эркер</vt:lpstr>
      <vt:lpstr>Капсулы</vt:lpstr>
      <vt:lpstr>Воспитательные технологии  как эффективное средство воспитания</vt:lpstr>
      <vt:lpstr>      Воспитатель должен себя так вести, что6ы каждое движение его воспитывало, и всегда должен знать,  чего он хочет в данный момент и чего он не хочет.  Если воспитатель не знает этого,  кого он может воспитывать?</vt:lpstr>
      <vt:lpstr>Слайд 3</vt:lpstr>
      <vt:lpstr>Слайд 4</vt:lpstr>
      <vt:lpstr>Слайд 5</vt:lpstr>
      <vt:lpstr>Слайд 6</vt:lpstr>
      <vt:lpstr>Слайд 7</vt:lpstr>
      <vt:lpstr>Акция «Письмо солдату»</vt:lpstr>
      <vt:lpstr>Ситуативные технологии</vt:lpstr>
      <vt:lpstr>Арт-технология </vt:lpstr>
      <vt:lpstr>                   Создание ситуации успеха </vt:lpstr>
      <vt:lpstr>Тьюторство- технология педагогической поддержки</vt:lpstr>
      <vt:lpstr>Технология развития  критического мышления    (ТРКМ) </vt:lpstr>
      <vt:lpstr>Слайд 14</vt:lpstr>
      <vt:lpstr>Для классного руководителя:  </vt:lpstr>
      <vt:lpstr>Слайд 16</vt:lpstr>
      <vt:lpstr>      Принципы  воспитательной работы</vt:lpstr>
      <vt:lpstr>Слайд 18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творческих способностей младших школьников</dc:title>
  <dc:creator>Admin</dc:creator>
  <cp:lastModifiedBy>777432</cp:lastModifiedBy>
  <cp:revision>44</cp:revision>
  <dcterms:created xsi:type="dcterms:W3CDTF">2012-03-04T03:13:40Z</dcterms:created>
  <dcterms:modified xsi:type="dcterms:W3CDTF">2022-10-30T21:33:44Z</dcterms:modified>
</cp:coreProperties>
</file>