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4"/>
  </p:sldMasterIdLst>
  <p:notesMasterIdLst>
    <p:notesMasterId r:id="rId23"/>
  </p:notesMasterIdLst>
  <p:handoutMasterIdLst>
    <p:handoutMasterId r:id="rId24"/>
  </p:handoutMasterIdLst>
  <p:sldIdLst>
    <p:sldId id="278" r:id="rId5"/>
    <p:sldId id="267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3" r:id="rId14"/>
    <p:sldId id="291" r:id="rId15"/>
    <p:sldId id="299" r:id="rId16"/>
    <p:sldId id="292" r:id="rId17"/>
    <p:sldId id="294" r:id="rId18"/>
    <p:sldId id="295" r:id="rId19"/>
    <p:sldId id="296" r:id="rId20"/>
    <p:sldId id="297" r:id="rId21"/>
    <p:sldId id="298" r:id="rId22"/>
  </p:sldIdLst>
  <p:sldSz cx="12188825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599" autoAdjust="0"/>
  </p:normalViewPr>
  <p:slideViewPr>
    <p:cSldViewPr>
      <p:cViewPr varScale="1">
        <p:scale>
          <a:sx n="88" d="100"/>
          <a:sy n="88" d="100"/>
        </p:scale>
        <p:origin x="84" y="504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01114579-D02A-4B51-B5DF-8EC449F77AC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8126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C6074690-7256-4BB9-AC0F-97AEAE8CDEC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426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6792" y="1905003"/>
            <a:ext cx="9435241" cy="1625599"/>
          </a:xfrm>
        </p:spPr>
        <p:txBody>
          <a:bodyPr rtlCol="0">
            <a:normAutofit/>
          </a:bodyPr>
          <a:lstStyle>
            <a:lvl1pPr algn="ctr" rtl="0">
              <a:lnSpc>
                <a:spcPct val="90000"/>
              </a:lnSpc>
              <a:defRPr sz="4800">
                <a:solidFill>
                  <a:schemeClr val="tx2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2103" y="3657123"/>
            <a:ext cx="9429931" cy="991077"/>
          </a:xfrm>
        </p:spPr>
        <p:txBody>
          <a:bodyPr rtlCol="0">
            <a:normAutofit/>
          </a:bodyPr>
          <a:lstStyle>
            <a:lvl1pPr marL="0" indent="0" algn="ctr" rtl="0">
              <a:spcBef>
                <a:spcPts val="0"/>
              </a:spcBef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>
                <a:solidFill>
                  <a:schemeClr val="tx2"/>
                </a:solidFill>
              </a:defRPr>
            </a:lvl1pPr>
          </a:lstStyle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>
                <a:solidFill>
                  <a:schemeClr val="tx2"/>
                </a:solidFill>
              </a:defRPr>
            </a:lvl1pPr>
          </a:lstStyle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  <p:grpSp>
        <p:nvGrpSpPr>
          <p:cNvPr id="7" name="Группа 6"/>
          <p:cNvGrpSpPr/>
          <p:nvPr/>
        </p:nvGrpSpPr>
        <p:grpSpPr>
          <a:xfrm>
            <a:off x="1218882" y="1600200"/>
            <a:ext cx="9739746" cy="73152"/>
            <a:chOff x="914400" y="1200150"/>
            <a:chExt cx="7306712" cy="54864"/>
          </a:xfrm>
        </p:grpSpPr>
        <p:sp>
          <p:nvSpPr>
            <p:cNvPr id="8" name="Овал 7"/>
            <p:cNvSpPr/>
            <p:nvPr/>
          </p:nvSpPr>
          <p:spPr>
            <a:xfrm>
              <a:off x="8166248" y="12001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/>
            </a:p>
          </p:txBody>
        </p:sp>
        <p:sp>
          <p:nvSpPr>
            <p:cNvPr id="9" name="Овал 8"/>
            <p:cNvSpPr/>
            <p:nvPr/>
          </p:nvSpPr>
          <p:spPr>
            <a:xfrm>
              <a:off x="914400" y="12001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/>
            </a:p>
          </p:txBody>
        </p:sp>
        <p:grpSp>
          <p:nvGrpSpPr>
            <p:cNvPr id="10" name="Группа 9"/>
            <p:cNvGrpSpPr/>
            <p:nvPr/>
          </p:nvGrpSpPr>
          <p:grpSpPr>
            <a:xfrm>
              <a:off x="1036847" y="1207626"/>
              <a:ext cx="7074290" cy="38998"/>
              <a:chOff x="2141408" y="1752956"/>
              <a:chExt cx="7315200" cy="38998"/>
            </a:xfrm>
            <a:solidFill>
              <a:schemeClr val="tx2"/>
            </a:solidFill>
          </p:grpSpPr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2141408" y="1752956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2141408" y="1791954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Группа 12"/>
          <p:cNvGrpSpPr/>
          <p:nvPr/>
        </p:nvGrpSpPr>
        <p:grpSpPr>
          <a:xfrm>
            <a:off x="1218882" y="4851400"/>
            <a:ext cx="9739746" cy="73152"/>
            <a:chOff x="914400" y="3638550"/>
            <a:chExt cx="7306712" cy="54864"/>
          </a:xfrm>
        </p:grpSpPr>
        <p:sp>
          <p:nvSpPr>
            <p:cNvPr id="14" name="Овал 13"/>
            <p:cNvSpPr/>
            <p:nvPr/>
          </p:nvSpPr>
          <p:spPr>
            <a:xfrm>
              <a:off x="8166248" y="36385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/>
            </a:p>
          </p:txBody>
        </p:sp>
        <p:sp>
          <p:nvSpPr>
            <p:cNvPr id="15" name="Овал 14"/>
            <p:cNvSpPr/>
            <p:nvPr/>
          </p:nvSpPr>
          <p:spPr>
            <a:xfrm>
              <a:off x="914400" y="36385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/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1036847" y="3646026"/>
              <a:ext cx="7074290" cy="38998"/>
              <a:chOff x="2141408" y="1752956"/>
              <a:chExt cx="7315200" cy="38998"/>
            </a:xfrm>
            <a:solidFill>
              <a:schemeClr val="tx2"/>
            </a:solidFill>
          </p:grpSpPr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2141408" y="1752956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2141408" y="1791954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7437643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3223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34563" y="434975"/>
            <a:ext cx="1168400" cy="5661025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7613" y="434975"/>
            <a:ext cx="8413750" cy="5661025"/>
          </a:xfrm>
        </p:spPr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8570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9906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030" y="990599"/>
            <a:ext cx="9344765" cy="2235203"/>
          </a:xfrm>
        </p:spPr>
        <p:txBody>
          <a:bodyPr rtlCol="0" anchor="b">
            <a:normAutofit/>
          </a:bodyPr>
          <a:lstStyle>
            <a:lvl1pPr algn="ctr" rtl="0">
              <a:lnSpc>
                <a:spcPct val="90000"/>
              </a:lnSpc>
              <a:defRPr sz="4800" b="0" cap="none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2030" y="3733800"/>
            <a:ext cx="9344765" cy="1219200"/>
          </a:xfrm>
        </p:spPr>
        <p:txBody>
          <a:bodyPr rtlCol="0" anchor="t"/>
          <a:lstStyle>
            <a:lvl1pPr marL="0" indent="0" algn="ctr" rtl="0">
              <a:spcBef>
                <a:spcPts val="0"/>
              </a:spcBef>
              <a:buNone/>
              <a:defRPr sz="2000" cap="all" baseline="0">
                <a:solidFill>
                  <a:schemeClr val="tx1"/>
                </a:solidFill>
              </a:defRPr>
            </a:lvl1pPr>
            <a:lvl2pPr marL="4572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  <p:grpSp>
        <p:nvGrpSpPr>
          <p:cNvPr id="13" name="Группа 12"/>
          <p:cNvGrpSpPr/>
          <p:nvPr/>
        </p:nvGrpSpPr>
        <p:grpSpPr>
          <a:xfrm>
            <a:off x="3273781" y="3475736"/>
            <a:ext cx="5641265" cy="54864"/>
            <a:chOff x="2455975" y="2588441"/>
            <a:chExt cx="4232051" cy="41148"/>
          </a:xfrm>
        </p:grpSpPr>
        <p:sp>
          <p:nvSpPr>
            <p:cNvPr id="14" name="Овал 13"/>
            <p:cNvSpPr/>
            <p:nvPr/>
          </p:nvSpPr>
          <p:spPr>
            <a:xfrm>
              <a:off x="6642306" y="2588441"/>
              <a:ext cx="45720" cy="41148"/>
            </a:xfrm>
            <a:prstGeom prst="ellipse">
              <a:avLst/>
            </a:prstGeom>
            <a:solidFill>
              <a:schemeClr val="tx1"/>
            </a:solidFill>
            <a:ln w="264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nstantia"/>
                <a:ea typeface="+mn-ea"/>
                <a:cs typeface="+mn-cs"/>
              </a:endParaRPr>
            </a:p>
          </p:txBody>
        </p:sp>
        <p:sp>
          <p:nvSpPr>
            <p:cNvPr id="15" name="Овал 14"/>
            <p:cNvSpPr/>
            <p:nvPr/>
          </p:nvSpPr>
          <p:spPr>
            <a:xfrm>
              <a:off x="2455975" y="2588441"/>
              <a:ext cx="45720" cy="41148"/>
            </a:xfrm>
            <a:prstGeom prst="ellipse">
              <a:avLst/>
            </a:prstGeom>
            <a:solidFill>
              <a:schemeClr val="tx1"/>
            </a:solidFill>
            <a:ln w="264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nstantia"/>
                <a:ea typeface="+mn-ea"/>
                <a:cs typeface="+mn-cs"/>
              </a:endParaRPr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2563229" y="2594391"/>
              <a:ext cx="4023360" cy="29249"/>
              <a:chOff x="2550323" y="3458731"/>
              <a:chExt cx="4023360" cy="38998"/>
            </a:xfrm>
          </p:grpSpPr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2550323" y="3458731"/>
                <a:ext cx="4023360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</a:ln>
              <a:effectLst/>
            </p:spPr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2550323" y="3497729"/>
                <a:ext cx="4023360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55262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18883" y="1803400"/>
            <a:ext cx="4773956" cy="42672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5986" y="1803400"/>
            <a:ext cx="4773956" cy="42672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 baseline="0"/>
            </a:lvl8pPr>
            <a:lvl9pPr algn="l" rtl="0">
              <a:defRPr sz="1800"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6077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22945" y="1803400"/>
            <a:ext cx="4769806" cy="711200"/>
          </a:xfrm>
        </p:spPr>
        <p:txBody>
          <a:bodyPr rtlCol="0" anchor="ctr">
            <a:normAutofit/>
          </a:bodyPr>
          <a:lstStyle>
            <a:lvl1pPr marL="0" indent="0" algn="l" rtl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18883" y="2514600"/>
            <a:ext cx="4773956" cy="3556000"/>
          </a:xfrm>
        </p:spPr>
        <p:txBody>
          <a:bodyPr rtlCol="0">
            <a:normAutofit/>
          </a:bodyPr>
          <a:lstStyle>
            <a:lvl1pPr algn="l" rtl="0">
              <a:spcBef>
                <a:spcPts val="1600"/>
              </a:spcBef>
              <a:defRPr sz="2000"/>
            </a:lvl1pPr>
            <a:lvl2pPr algn="l" rtl="0">
              <a:defRPr sz="18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00049" y="1803400"/>
            <a:ext cx="4769806" cy="711200"/>
          </a:xfrm>
        </p:spPr>
        <p:txBody>
          <a:bodyPr rtlCol="0" anchor="ctr">
            <a:normAutofit/>
          </a:bodyPr>
          <a:lstStyle>
            <a:lvl1pPr marL="0" indent="0" algn="l" rtl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5986" y="2514600"/>
            <a:ext cx="4773956" cy="3556000"/>
          </a:xfrm>
        </p:spPr>
        <p:txBody>
          <a:bodyPr rtlCol="0">
            <a:normAutofit/>
          </a:bodyPr>
          <a:lstStyle>
            <a:lvl1pPr algn="l" rtl="0">
              <a:spcBef>
                <a:spcPts val="1600"/>
              </a:spcBef>
              <a:defRPr sz="2000"/>
            </a:lvl1pPr>
            <a:lvl2pPr algn="l" rtl="0">
              <a:defRPr sz="18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4258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593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128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>
            <a:normAutofit/>
          </a:bodyPr>
          <a:lstStyle>
            <a:lvl1pPr algn="l" rtl="0">
              <a:defRPr sz="3200" b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8883" y="1803400"/>
            <a:ext cx="6602281" cy="4267201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1600"/>
            </a:lvl6pPr>
            <a:lvl7pPr algn="l" rtl="0">
              <a:defRPr sz="1600"/>
            </a:lvl7pPr>
            <a:lvl8pPr algn="l" rtl="0">
              <a:defRPr sz="1600" baseline="0"/>
            </a:lvl8pPr>
            <a:lvl9pPr algn="l" rtl="0">
              <a:defRPr sz="1600"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8125883" y="1803400"/>
            <a:ext cx="2844060" cy="4267201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2000"/>
            </a:lvl1pPr>
            <a:lvl2pPr marL="457200" indent="0" algn="l" rtl="0">
              <a:buNone/>
              <a:defRPr sz="1200"/>
            </a:lvl2pPr>
            <a:lvl3pPr marL="914400" indent="0" algn="l" rtl="0">
              <a:buNone/>
              <a:defRPr sz="1000"/>
            </a:lvl3pPr>
            <a:lvl4pPr marL="1371600" indent="0" algn="l" rtl="0">
              <a:buNone/>
              <a:defRPr sz="900"/>
            </a:lvl4pPr>
            <a:lvl5pPr marL="1828800" indent="0" algn="l" rtl="0">
              <a:buNone/>
              <a:defRPr sz="900"/>
            </a:lvl5pPr>
            <a:lvl6pPr marL="2286000" indent="0" algn="l" rtl="0">
              <a:buNone/>
              <a:defRPr sz="900"/>
            </a:lvl6pPr>
            <a:lvl7pPr marL="2743200" indent="0" algn="l" rtl="0">
              <a:buNone/>
              <a:defRPr sz="900"/>
            </a:lvl7pPr>
            <a:lvl8pPr marL="3200400" indent="0" algn="l" rtl="0">
              <a:buNone/>
              <a:defRPr sz="900"/>
            </a:lvl8pPr>
            <a:lvl9pPr marL="3657600" indent="0" algn="l" rtl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5864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>
            <a:normAutofit/>
          </a:bodyPr>
          <a:lstStyle>
            <a:lvl1pPr algn="l" rtl="0">
              <a:defRPr sz="3200" b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" name="Прямоугольник 7"/>
          <p:cNvSpPr/>
          <p:nvPr/>
        </p:nvSpPr>
        <p:spPr>
          <a:xfrm>
            <a:off x="1218883" y="1803400"/>
            <a:ext cx="6602280" cy="4267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1338739" y="1925320"/>
            <a:ext cx="6362567" cy="4023360"/>
          </a:xfrm>
          <a:solidFill>
            <a:schemeClr val="bg2"/>
          </a:solidFill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5883" y="1803401"/>
            <a:ext cx="2844060" cy="4165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2000"/>
            </a:lvl1pPr>
            <a:lvl2pPr marL="457200" indent="0" algn="l" rtl="0">
              <a:buNone/>
              <a:defRPr sz="1200"/>
            </a:lvl2pPr>
            <a:lvl3pPr marL="914400" indent="0" algn="l" rtl="0">
              <a:buNone/>
              <a:defRPr sz="1000"/>
            </a:lvl3pPr>
            <a:lvl4pPr marL="1371600" indent="0" algn="l" rtl="0">
              <a:buNone/>
              <a:defRPr sz="900"/>
            </a:lvl4pPr>
            <a:lvl5pPr marL="1828800" indent="0" algn="l" rtl="0">
              <a:buNone/>
              <a:defRPr sz="900"/>
            </a:lvl5pPr>
            <a:lvl6pPr marL="2286000" indent="0" algn="l" rtl="0">
              <a:buNone/>
              <a:defRPr sz="900"/>
            </a:lvl6pPr>
            <a:lvl7pPr marL="2743200" indent="0" algn="l" rtl="0">
              <a:buNone/>
              <a:defRPr sz="900"/>
            </a:lvl7pPr>
            <a:lvl8pPr marL="3200400" indent="0" algn="l" rtl="0">
              <a:buNone/>
              <a:defRPr sz="900"/>
            </a:lvl8pPr>
            <a:lvl9pPr marL="3657600" indent="0" algn="l" rtl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0505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1218882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sz="240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4721" y="301752"/>
            <a:ext cx="11579384" cy="6254496"/>
          </a:xfrm>
          <a:prstGeom prst="roundRect">
            <a:avLst>
              <a:gd name="adj" fmla="val 2341"/>
            </a:avLst>
          </a:prstGeom>
          <a:solidFill>
            <a:srgbClr val="FFFFFF"/>
          </a:solidFill>
          <a:ln>
            <a:noFill/>
          </a:ln>
          <a:effectLst>
            <a:innerShdw blurRad="508000">
              <a:srgbClr val="FFD14B">
                <a:alpha val="6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431800"/>
            <a:ext cx="9751060" cy="1168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t>Стиль образца заголовка</a:t>
            </a:r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218883" y="1803400"/>
            <a:ext cx="975106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18882" y="6172200"/>
            <a:ext cx="741487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836898" y="6172200"/>
            <a:ext cx="1218883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58928" y="6172200"/>
            <a:ext cx="711015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0722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0392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52144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453896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55648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7400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59152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660904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55405" y="489992"/>
            <a:ext cx="5878016" cy="587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46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988" y="548680"/>
            <a:ext cx="7776863" cy="53725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03571" y="6021288"/>
            <a:ext cx="63816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/>
              <a:t>Толстой с крестьянскими детьми в Ясной Поляне</a:t>
            </a:r>
          </a:p>
        </p:txBody>
      </p:sp>
    </p:spTree>
    <p:extLst>
      <p:ext uri="{BB962C8B-B14F-4D97-AF65-F5344CB8AC3E}">
        <p14:creationId xmlns:p14="http://schemas.microsoft.com/office/powerpoint/2010/main" val="53995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7849" y="1052736"/>
            <a:ext cx="10153128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/>
              <a:t>«Льву </a:t>
            </a:r>
            <a:r>
              <a:rPr lang="ru-RU" sz="3200" i="1" dirty="0"/>
              <a:t>Толстому удалось написать  для детей младшего возраста целую повесть с полноценными и подлинно толстовскими характерами, с напряжённым сюжетом, с поэтическими картинами природы, с точным чувством эпохи</a:t>
            </a:r>
            <a:r>
              <a:rPr lang="ru-RU" sz="3200" i="1" dirty="0" smtClean="0"/>
              <a:t>… «Кавказский </a:t>
            </a:r>
            <a:r>
              <a:rPr lang="ru-RU" sz="3200" i="1" dirty="0"/>
              <a:t>пленник» можно считать настоящим рекордом мировой детской литературы</a:t>
            </a:r>
            <a:r>
              <a:rPr lang="ru-RU" sz="3200" i="1" dirty="0" smtClean="0"/>
              <a:t>.»</a:t>
            </a:r>
            <a:endParaRPr lang="ru-RU" sz="3200" i="1" dirty="0"/>
          </a:p>
          <a:p>
            <a:pPr algn="r"/>
            <a:r>
              <a:rPr lang="ru-RU" sz="3200" i="1" dirty="0"/>
              <a:t>                                                                                                        </a:t>
            </a:r>
            <a:r>
              <a:rPr lang="ru-RU" sz="3600" b="1" dirty="0" err="1"/>
              <a:t>С.Я.Маршак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96843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948" y="548680"/>
            <a:ext cx="7342930" cy="5507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57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828" y="641642"/>
            <a:ext cx="4752528" cy="55747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94413" y="836712"/>
            <a:ext cx="54226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23  года  было  Льву  Толстому,  когда  брат  Николай  убедил  его  поехать  с  ним  на Кавказ. </a:t>
            </a:r>
          </a:p>
        </p:txBody>
      </p:sp>
    </p:spTree>
    <p:extLst>
      <p:ext uri="{BB962C8B-B14F-4D97-AF65-F5344CB8AC3E}">
        <p14:creationId xmlns:p14="http://schemas.microsoft.com/office/powerpoint/2010/main" val="215648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3892" y="620688"/>
            <a:ext cx="9533998" cy="53604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65625" y="6093296"/>
            <a:ext cx="42575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/>
              <a:t>"</a:t>
            </a:r>
            <a:r>
              <a:rPr lang="ru-RU" sz="2000" b="1" dirty="0" err="1"/>
              <a:t>Садо</a:t>
            </a:r>
            <a:r>
              <a:rPr lang="ru-RU" sz="2000" b="1" dirty="0"/>
              <a:t> </a:t>
            </a:r>
            <a:r>
              <a:rPr lang="ru-RU" sz="2000" b="1" dirty="0" err="1"/>
              <a:t>Мисербиев</a:t>
            </a:r>
            <a:r>
              <a:rPr lang="ru-RU" sz="2000" b="1" dirty="0"/>
              <a:t> и Лев Толстой"</a:t>
            </a:r>
          </a:p>
        </p:txBody>
      </p:sp>
    </p:spTree>
    <p:extLst>
      <p:ext uri="{BB962C8B-B14F-4D97-AF65-F5344CB8AC3E}">
        <p14:creationId xmlns:p14="http://schemas.microsoft.com/office/powerpoint/2010/main" val="2946276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8786"/>
          <a:stretch/>
        </p:blipFill>
        <p:spPr>
          <a:xfrm>
            <a:off x="2264923" y="1196752"/>
            <a:ext cx="7658980" cy="5232731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18883" y="-22816"/>
            <a:ext cx="9751060" cy="11684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Фёдор Фёдорович </a:t>
            </a:r>
            <a:r>
              <a:rPr lang="ru-RU" sz="3600" b="1" dirty="0" err="1" smtClean="0"/>
              <a:t>Торнау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18227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1772816"/>
            <a:ext cx="9751060" cy="1168400"/>
          </a:xfrm>
        </p:spPr>
        <p:txBody>
          <a:bodyPr>
            <a:noAutofit/>
          </a:bodyPr>
          <a:lstStyle/>
          <a:p>
            <a:r>
              <a:rPr lang="ru-RU" sz="3600" b="1" i="1" dirty="0"/>
              <a:t>Быль</a:t>
            </a:r>
            <a:r>
              <a:rPr lang="ru-RU" sz="3600" dirty="0"/>
              <a:t> – жанр, сообщающий о том, что события происходили на самом деле, т.е. описанные события имели реальную основу.</a:t>
            </a:r>
          </a:p>
        </p:txBody>
      </p:sp>
    </p:spTree>
    <p:extLst>
      <p:ext uri="{BB962C8B-B14F-4D97-AF65-F5344CB8AC3E}">
        <p14:creationId xmlns:p14="http://schemas.microsoft.com/office/powerpoint/2010/main" val="355573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9876" y="0"/>
            <a:ext cx="9751060" cy="11684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Домашнее задание: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57908" y="1628800"/>
            <a:ext cx="964907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Подобрать материал о Жилине и </a:t>
            </a:r>
            <a:r>
              <a:rPr lang="ru-RU" sz="2400" dirty="0" err="1"/>
              <a:t>Костылине</a:t>
            </a:r>
            <a:r>
              <a:rPr lang="ru-RU" sz="2400" dirty="0"/>
              <a:t>. (Цитаты из текста)</a:t>
            </a:r>
          </a:p>
          <a:p>
            <a:r>
              <a:rPr lang="ru-RU" sz="2400" b="1" dirty="0"/>
              <a:t>По следующему плану:</a:t>
            </a:r>
          </a:p>
          <a:p>
            <a:r>
              <a:rPr lang="ru-RU" sz="2400" dirty="0" smtClean="0"/>
              <a:t>1. </a:t>
            </a:r>
            <a:r>
              <a:rPr lang="ru-RU" sz="2400" dirty="0"/>
              <a:t>Внешность.</a:t>
            </a:r>
          </a:p>
          <a:p>
            <a:r>
              <a:rPr lang="ru-RU" sz="2400" dirty="0" smtClean="0"/>
              <a:t>2. </a:t>
            </a:r>
            <a:r>
              <a:rPr lang="ru-RU" sz="2400" dirty="0"/>
              <a:t>Предусмотрительность.</a:t>
            </a:r>
          </a:p>
          <a:p>
            <a:r>
              <a:rPr lang="ru-RU" sz="2400" dirty="0" smtClean="0"/>
              <a:t>3. </a:t>
            </a:r>
            <a:r>
              <a:rPr lang="ru-RU" sz="2400" dirty="0"/>
              <a:t>Отношение к лошади.</a:t>
            </a:r>
          </a:p>
          <a:p>
            <a:r>
              <a:rPr lang="ru-RU" sz="2400" dirty="0" smtClean="0"/>
              <a:t>4. </a:t>
            </a:r>
            <a:r>
              <a:rPr lang="ru-RU" sz="2400" dirty="0"/>
              <a:t>Храбрость – трусость.</a:t>
            </a:r>
          </a:p>
          <a:p>
            <a:r>
              <a:rPr lang="ru-RU" sz="2400" dirty="0" smtClean="0"/>
              <a:t>5. </a:t>
            </a:r>
            <a:r>
              <a:rPr lang="ru-RU" sz="2400" dirty="0"/>
              <a:t>Поведение в плену.</a:t>
            </a:r>
          </a:p>
          <a:p>
            <a:r>
              <a:rPr lang="ru-RU" sz="2400" dirty="0" smtClean="0"/>
              <a:t>6. </a:t>
            </a:r>
            <a:r>
              <a:rPr lang="ru-RU" sz="2400" dirty="0"/>
              <a:t>Мнение татар о пленниках.</a:t>
            </a:r>
          </a:p>
          <a:p>
            <a:r>
              <a:rPr lang="ru-RU" sz="2400" dirty="0" smtClean="0"/>
              <a:t>7. </a:t>
            </a:r>
            <a:r>
              <a:rPr lang="ru-RU" sz="2400" dirty="0"/>
              <a:t>Наблюдательность, любознательность.</a:t>
            </a:r>
          </a:p>
          <a:p>
            <a:r>
              <a:rPr lang="ru-RU" sz="2400" dirty="0" smtClean="0"/>
              <a:t>8. </a:t>
            </a:r>
            <a:r>
              <a:rPr lang="ru-RU" sz="2400" dirty="0"/>
              <a:t>Выносливость, мужество.</a:t>
            </a:r>
          </a:p>
          <a:p>
            <a:r>
              <a:rPr lang="ru-RU" sz="2400" dirty="0" smtClean="0"/>
              <a:t>9. </a:t>
            </a:r>
            <a:r>
              <a:rPr lang="ru-RU" sz="2400" dirty="0"/>
              <a:t>Верность, преданность.</a:t>
            </a:r>
          </a:p>
        </p:txBody>
      </p:sp>
    </p:spTree>
    <p:extLst>
      <p:ext uri="{BB962C8B-B14F-4D97-AF65-F5344CB8AC3E}">
        <p14:creationId xmlns:p14="http://schemas.microsoft.com/office/powerpoint/2010/main" val="199915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548680"/>
            <a:ext cx="9751060" cy="11684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Рефлексия</a:t>
            </a:r>
            <a:endParaRPr lang="ru-RU" sz="5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648" y="1916832"/>
            <a:ext cx="4255530" cy="425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497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9916" y="1196752"/>
            <a:ext cx="9435241" cy="1625599"/>
          </a:xfrm>
        </p:spPr>
        <p:txBody>
          <a:bodyPr rtlCol="0"/>
          <a:lstStyle/>
          <a:p>
            <a:pPr rtl="0"/>
            <a:r>
              <a:rPr lang="ru" dirty="0" smtClean="0"/>
              <a:t>Тема урока:</a:t>
            </a:r>
            <a:endParaRPr lang="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81845" y="3400432"/>
            <a:ext cx="10225136" cy="1224136"/>
          </a:xfrm>
        </p:spPr>
        <p:txBody>
          <a:bodyPr rtlCol="0">
            <a:normAutofit/>
          </a:bodyPr>
          <a:lstStyle/>
          <a:p>
            <a:pPr rtl="0"/>
            <a:r>
              <a:rPr lang="ru" sz="3200" dirty="0" smtClean="0"/>
              <a:t>Л.Н. Толстой. РАССКАЗ-БЫЛЬ </a:t>
            </a:r>
          </a:p>
          <a:p>
            <a:pPr rtl="0"/>
            <a:r>
              <a:rPr lang="ru" sz="3200" dirty="0" smtClean="0"/>
              <a:t>«кавказский пленник»</a:t>
            </a:r>
            <a:endParaRPr lang="ru" sz="3200" dirty="0"/>
          </a:p>
        </p:txBody>
      </p:sp>
    </p:spTree>
    <p:extLst>
      <p:ext uri="{BB962C8B-B14F-4D97-AF65-F5344CB8AC3E}">
        <p14:creationId xmlns:p14="http://schemas.microsoft.com/office/powerpoint/2010/main" val="270754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9916" y="332656"/>
            <a:ext cx="9751060" cy="11684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Цели урока: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1884" y="1700808"/>
            <a:ext cx="10111100" cy="4483224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sz="3200" dirty="0" smtClean="0"/>
              <a:t>Познакомиться </a:t>
            </a:r>
            <a:r>
              <a:rPr lang="ru-RU" sz="3200" dirty="0"/>
              <a:t>с биографией Л.Н. </a:t>
            </a:r>
            <a:r>
              <a:rPr lang="ru-RU" sz="3200" dirty="0" smtClean="0"/>
              <a:t>Толстого</a:t>
            </a:r>
            <a:endParaRPr lang="ru-RU" sz="3200" dirty="0"/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/>
              <a:t>Узнать </a:t>
            </a:r>
            <a:r>
              <a:rPr lang="ru-RU" sz="3200" dirty="0"/>
              <a:t>историю создания произведения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/>
              <a:t>Познакомиться </a:t>
            </a:r>
            <a:r>
              <a:rPr lang="ru-RU" sz="3200" dirty="0"/>
              <a:t>с </a:t>
            </a:r>
            <a:r>
              <a:rPr lang="ru-RU" sz="3200" dirty="0" smtClean="0"/>
              <a:t>литературоведческими </a:t>
            </a:r>
            <a:r>
              <a:rPr lang="ru-RU" sz="3200" dirty="0"/>
              <a:t>терминами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/>
              <a:t>Научиться работать с новыми терминами на примере рассказа Л.Н. Толстого «Кавказский пленник»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6670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Лев Николаевич Толстой родился </a:t>
            </a:r>
            <a:r>
              <a:rPr lang="ru-RU" dirty="0" smtClean="0"/>
              <a:t>28 </a:t>
            </a:r>
            <a:r>
              <a:rPr lang="ru-RU" dirty="0"/>
              <a:t>августа 1828 г. в имении Ясная Поляна.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2927" y="1700808"/>
            <a:ext cx="8182971" cy="4606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978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828" y="502008"/>
            <a:ext cx="4680520" cy="585398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310436" y="764704"/>
            <a:ext cx="4896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Граф </a:t>
            </a:r>
            <a:r>
              <a:rPr lang="ru-RU" sz="2400" b="1" i="1" dirty="0"/>
              <a:t>Николай Ильич Толстой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454452" y="1700808"/>
            <a:ext cx="48965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800" dirty="0"/>
              <a:t>«Отец был среднего роста, хорошо сложённый живой сангвиник, с приятным лицом и с всегда грустными глазами», — писал о нем Толстой в «Воспоминаниях». </a:t>
            </a:r>
          </a:p>
        </p:txBody>
      </p:sp>
    </p:spTree>
    <p:extLst>
      <p:ext uri="{BB962C8B-B14F-4D97-AF65-F5344CB8AC3E}">
        <p14:creationId xmlns:p14="http://schemas.microsoft.com/office/powerpoint/2010/main" val="96339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4012" y="548680"/>
            <a:ext cx="6395485" cy="489654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94012" y="5517232"/>
            <a:ext cx="67909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Братья Толстые: Николай</a:t>
            </a:r>
            <a:r>
              <a:rPr lang="ru-RU" b="1" dirty="0"/>
              <a:t>, Дмитрий, Сергей, </a:t>
            </a:r>
            <a:r>
              <a:rPr lang="ru-RU" b="1" dirty="0" smtClean="0"/>
              <a:t>Лев. 1854 год</a:t>
            </a:r>
            <a:r>
              <a:rPr lang="ru-RU" sz="2000" b="1" dirty="0" smtClean="0"/>
              <a:t>.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74930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953" y="523030"/>
            <a:ext cx="8280920" cy="5811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579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978" y="620688"/>
            <a:ext cx="7634869" cy="49081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38958" y="5589240"/>
            <a:ext cx="75109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Казанский университет. Фотография конца 1890-х годов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103725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844" y="476672"/>
            <a:ext cx="4464496" cy="572966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670476" y="980728"/>
            <a:ext cx="41764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 мае 1851 г. </a:t>
            </a:r>
            <a:r>
              <a:rPr lang="ru-RU" sz="2400" dirty="0" smtClean="0"/>
              <a:t>Л.Н. Толстой </a:t>
            </a:r>
            <a:r>
              <a:rPr lang="ru-RU" sz="2400" dirty="0"/>
              <a:t>уезжает на Кавказ, в действующую армию, где его брат Николай служил офицером артиллерии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25860" y="6165304"/>
            <a:ext cx="609282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Л.Н, Толстой с братом Н.Н. </a:t>
            </a:r>
            <a:r>
              <a:rPr lang="ru-RU" dirty="0" smtClean="0"/>
              <a:t>Толстым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612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ига 16 х 9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50000"/>
              </a:schemeClr>
            </a:gs>
            <a:gs pos="60000">
              <a:schemeClr val="phClr">
                <a:shade val="20000"/>
                <a:satMod val="25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/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533599_TF02801059" id="{4B3E191D-B3C9-4DCD-B491-B38D7FE3D852}" vid="{95EF1F8E-C174-455E-A76C-C3640C6B91A7}"/>
    </a:ext>
  </a:extLst>
</a:theme>
</file>

<file path=ppt/theme/theme2.xml><?xml version="1.0" encoding="utf-8"?>
<a:theme xmlns:a="http://schemas.openxmlformats.org/drawingml/2006/main" name="Тема Offic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false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1360476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2011-12-12T13:37:00+00:00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2035-01-01T08:00:00+00:00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TP102801058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706496</LocLastLocAttemptVersionLookup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REDMOND\v-soujap</DisplayName>
        <AccountId>1954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14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ED80E12-3BE9-4746-820E-FFB249F467F2}">
  <ds:schemaRefs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terms/"/>
    <ds:schemaRef ds:uri="http://purl.org/dc/elements/1.1/"/>
    <ds:schemaRef ds:uri="4873beb7-5857-4685-be1f-d57550cc96cc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D003AC8-209A-4321-A17C-1B7A206433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ED4759-CFDD-43F0-817C-11D9197192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Учебная презентация Книга (широкоэкранный формат)</Template>
  <TotalTime>112</TotalTime>
  <Words>319</Words>
  <Application>Microsoft Office PowerPoint</Application>
  <PresentationFormat>Произвольный</PresentationFormat>
  <Paragraphs>35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Constantia</vt:lpstr>
      <vt:lpstr>Книга 16 х 9</vt:lpstr>
      <vt:lpstr>Презентация PowerPoint</vt:lpstr>
      <vt:lpstr>Тема урока:</vt:lpstr>
      <vt:lpstr>Цели урока:</vt:lpstr>
      <vt:lpstr>Лев Николаевич Толстой родился 28 августа 1828 г. в имении Ясная Поляна.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Фёдор Фёдорович Торнау</vt:lpstr>
      <vt:lpstr>Быль – жанр, сообщающий о том, что события происходили на самом деле, т.е. описанные события имели реальную основу.</vt:lpstr>
      <vt:lpstr>Домашнее задание:</vt:lpstr>
      <vt:lpstr>Рефлексия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11</cp:revision>
  <dcterms:created xsi:type="dcterms:W3CDTF">2023-01-28T12:05:37Z</dcterms:created>
  <dcterms:modified xsi:type="dcterms:W3CDTF">2023-01-29T09:51:33Z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