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3" r:id="rId3"/>
    <p:sldId id="260" r:id="rId4"/>
    <p:sldId id="258" r:id="rId5"/>
    <p:sldId id="293" r:id="rId6"/>
    <p:sldId id="294" r:id="rId7"/>
    <p:sldId id="295" r:id="rId8"/>
    <p:sldId id="292" r:id="rId9"/>
    <p:sldId id="264" r:id="rId10"/>
    <p:sldId id="279" r:id="rId11"/>
    <p:sldId id="280" r:id="rId12"/>
    <p:sldId id="287" r:id="rId13"/>
    <p:sldId id="286" r:id="rId14"/>
    <p:sldId id="283" r:id="rId15"/>
    <p:sldId id="285" r:id="rId16"/>
    <p:sldId id="284" r:id="rId17"/>
    <p:sldId id="281" r:id="rId18"/>
    <p:sldId id="282" r:id="rId19"/>
    <p:sldId id="288" r:id="rId20"/>
    <p:sldId id="289" r:id="rId21"/>
    <p:sldId id="290" r:id="rId22"/>
    <p:sldId id="291" r:id="rId23"/>
    <p:sldId id="265" r:id="rId24"/>
    <p:sldId id="273" r:id="rId25"/>
    <p:sldId id="275" r:id="rId26"/>
    <p:sldId id="274" r:id="rId27"/>
    <p:sldId id="267" r:id="rId28"/>
    <p:sldId id="270" r:id="rId29"/>
    <p:sldId id="269" r:id="rId30"/>
    <p:sldId id="268" r:id="rId31"/>
    <p:sldId id="271" r:id="rId32"/>
    <p:sldId id="272" r:id="rId33"/>
    <p:sldId id="277" r:id="rId34"/>
    <p:sldId id="276" r:id="rId35"/>
    <p:sldId id="278" r:id="rId36"/>
  </p:sldIdLst>
  <p:sldSz cx="12192000" cy="6858000"/>
  <p:notesSz cx="6858000" cy="9144000"/>
  <p:custDataLst>
    <p:tags r:id="rId3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536" autoAdjust="0"/>
  </p:normalViewPr>
  <p:slideViewPr>
    <p:cSldViewPr snapToGrid="0">
      <p:cViewPr varScale="1">
        <p:scale>
          <a:sx n="49" d="100"/>
          <a:sy n="49" d="100"/>
        </p:scale>
        <p:origin x="-821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AB9293-18FE-471B-95FF-C6240353B605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9E1EA-6473-44D6-8D41-AA88812866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642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6318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1200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85477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6087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8542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3733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44396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00854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78062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2975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6843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548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05548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9623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9750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8826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704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914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62518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1079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9E1EA-6473-44D6-8D41-AA88812866AA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5285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086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5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6757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5170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109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9114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8531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6203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8915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681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2318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4125D-ABD4-4DDC-BC3D-48329D75A526}" type="datetimeFigureOut">
              <a:rPr lang="ru-RU" smtClean="0"/>
              <a:pPr/>
              <a:t>28.05.2023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C02CA-38B3-4D48-B525-B9BFC1044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0830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7343" y="514059"/>
            <a:ext cx="5704856" cy="4445318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4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Центр уединения, </a:t>
            </a:r>
          </a:p>
          <a:p>
            <a:pPr>
              <a:lnSpc>
                <a:spcPct val="100000"/>
              </a:lnSpc>
            </a:pPr>
            <a:r>
              <a:rPr lang="ru-RU" sz="4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как условие создания позитивного психологического климата в группе</a:t>
            </a:r>
            <a:endParaRPr lang="ru-RU" sz="4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57900" y="283028"/>
            <a:ext cx="5698671" cy="62973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354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85"/>
          <a:stretch/>
        </p:blipFill>
        <p:spPr>
          <a:xfrm>
            <a:off x="1301680" y="4011727"/>
            <a:ext cx="4806348" cy="2793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628"/>
          <a:stretch/>
        </p:blipFill>
        <p:spPr>
          <a:xfrm>
            <a:off x="6656298" y="1021088"/>
            <a:ext cx="4644168" cy="2990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80" y="1005680"/>
            <a:ext cx="4808606" cy="3006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702"/>
          <a:stretch/>
        </p:blipFill>
        <p:spPr>
          <a:xfrm>
            <a:off x="6670786" y="4011727"/>
            <a:ext cx="4629680" cy="2757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19099" y="114288"/>
            <a:ext cx="11382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позволяет форма уголка, его расположение,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стену можно повесить пейзажи,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обладающие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терапевтическим эффектом.</a:t>
            </a:r>
          </a:p>
        </p:txBody>
      </p:sp>
    </p:spTree>
    <p:extLst>
      <p:ext uri="{BB962C8B-B14F-4D97-AF65-F5344CB8AC3E}">
        <p14:creationId xmlns="" xmlns:p14="http://schemas.microsoft.com/office/powerpoint/2010/main" val="66422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479" y="3652657"/>
            <a:ext cx="3920770" cy="3111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58540"/>
            <a:ext cx="4369951" cy="3299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194" t="12440" r="12339" b="12011"/>
          <a:stretch/>
        </p:blipFill>
        <p:spPr>
          <a:xfrm>
            <a:off x="8632542" y="506667"/>
            <a:ext cx="3559458" cy="2778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224"/>
          <a:stretch/>
        </p:blipFill>
        <p:spPr>
          <a:xfrm>
            <a:off x="4937358" y="3833071"/>
            <a:ext cx="3060278" cy="2638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04812" y="372202"/>
            <a:ext cx="801166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известно, что сильным умиротворяющим свойством обладает вода, песок, именно поэтому различные световые и шумовые водопады, лава-лампы, песочные динамичные картины, также займут достойное место в «нише уединения».</a:t>
            </a:r>
          </a:p>
        </p:txBody>
      </p:sp>
    </p:spTree>
    <p:extLst>
      <p:ext uri="{BB962C8B-B14F-4D97-AF65-F5344CB8AC3E}">
        <p14:creationId xmlns="" xmlns:p14="http://schemas.microsoft.com/office/powerpoint/2010/main" val="42466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544" y="81623"/>
            <a:ext cx="4713514" cy="31391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97" y="0"/>
            <a:ext cx="5032691" cy="322074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587" y="2959488"/>
            <a:ext cx="5597434" cy="36372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297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049"/>
          <a:stretch/>
        </p:blipFill>
        <p:spPr>
          <a:xfrm>
            <a:off x="7660639" y="3328720"/>
            <a:ext cx="4238307" cy="3204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695" r="28626"/>
          <a:stretch/>
        </p:blipFill>
        <p:spPr>
          <a:xfrm>
            <a:off x="223520" y="471576"/>
            <a:ext cx="2824480" cy="6061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39" y="90220"/>
            <a:ext cx="4238307" cy="323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001" t="19680" r="14799" b="22400"/>
          <a:stretch/>
        </p:blipFill>
        <p:spPr>
          <a:xfrm>
            <a:off x="3761104" y="186581"/>
            <a:ext cx="3533776" cy="30457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262"/>
          <a:stretch/>
        </p:blipFill>
        <p:spPr>
          <a:xfrm>
            <a:off x="3168015" y="3110537"/>
            <a:ext cx="4372609" cy="3422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24855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120" r="23973"/>
          <a:stretch/>
        </p:blipFill>
        <p:spPr>
          <a:xfrm>
            <a:off x="9997623" y="156189"/>
            <a:ext cx="1787976" cy="33794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" y="156189"/>
            <a:ext cx="5252824" cy="29527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828" y="4348480"/>
            <a:ext cx="3777172" cy="25095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230" t="6519" r="10230" b="10222"/>
          <a:stretch/>
        </p:blipFill>
        <p:spPr>
          <a:xfrm>
            <a:off x="7796825" y="156189"/>
            <a:ext cx="1606637" cy="40309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556" r="29556"/>
          <a:stretch/>
        </p:blipFill>
        <p:spPr>
          <a:xfrm>
            <a:off x="5443477" y="1158240"/>
            <a:ext cx="2172705" cy="53136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67" y="3129280"/>
            <a:ext cx="3936492" cy="37490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59" y="302895"/>
            <a:ext cx="6634261" cy="45942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220" y="1440815"/>
            <a:ext cx="4980305" cy="49803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529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453" y="146685"/>
            <a:ext cx="3333750" cy="33337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85"/>
            <a:ext cx="5724525" cy="42481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3934" b="91803" l="1096" r="98904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157" y="2357121"/>
            <a:ext cx="5556521" cy="46431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508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67" y="166505"/>
            <a:ext cx="4787265" cy="4566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923" r="9388" b="11963"/>
          <a:stretch/>
        </p:blipFill>
        <p:spPr>
          <a:xfrm>
            <a:off x="6351814" y="297134"/>
            <a:ext cx="5437415" cy="3059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67029" y="4549676"/>
            <a:ext cx="63160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Обязательным атрибутом такого уголка будут мягкие, красивые подушки, на которые ребенок сможет прилечь отдохнуть и, к примеру, послушать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расслабляющую музыку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(дуновение ветра, шум воды, пение птиц, звуки дождя).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997" y="3583962"/>
            <a:ext cx="3705674" cy="3274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30835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51"/>
          <a:stretch/>
        </p:blipFill>
        <p:spPr>
          <a:xfrm>
            <a:off x="4396437" y="2763901"/>
            <a:ext cx="3421380" cy="4025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187" r="15758"/>
          <a:stretch/>
        </p:blipFill>
        <p:spPr>
          <a:xfrm>
            <a:off x="299174" y="3106821"/>
            <a:ext cx="3569042" cy="3751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333" r="18167"/>
          <a:stretch/>
        </p:blipFill>
        <p:spPr>
          <a:xfrm>
            <a:off x="8242346" y="3045929"/>
            <a:ext cx="3738880" cy="3751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516" y="0"/>
            <a:ext cx="4952081" cy="305335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83" t="13471" r="6609" b="14996"/>
          <a:stretch/>
        </p:blipFill>
        <p:spPr>
          <a:xfrm>
            <a:off x="-144786" y="-200523"/>
            <a:ext cx="5486401" cy="34544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049486" y="542083"/>
            <a:ext cx="40494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Желательно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населить» в уголок: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игрушки-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обнимашки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87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761" y="3602079"/>
            <a:ext cx="3788136" cy="3315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7" y="60535"/>
            <a:ext cx="4132810" cy="3277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446" y="3434523"/>
            <a:ext cx="4516315" cy="3387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89" t="19900" r="7836" b="17910"/>
          <a:stretch/>
        </p:blipFill>
        <p:spPr>
          <a:xfrm>
            <a:off x="6048237" y="909620"/>
            <a:ext cx="4911047" cy="2692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147457" y="263289"/>
            <a:ext cx="8044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Массажные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мячики, эспандеры хорошо снимают мышечное напряжение.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646" y="3434523"/>
            <a:ext cx="397279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Мешочки с изображением эмоций наполняются материалами разной фактуры (что то грубое в мешочек с эмоцией «гнев, злость», что-то мягкое в «радость» и т.д.)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продаже есть игрушки с различными наполнителями, сшиты из разных материалов. Можно использовать их.</a:t>
            </a:r>
          </a:p>
        </p:txBody>
      </p:sp>
    </p:spTree>
    <p:extLst>
      <p:ext uri="{BB962C8B-B14F-4D97-AF65-F5344CB8AC3E}">
        <p14:creationId xmlns="" xmlns:p14="http://schemas.microsoft.com/office/powerpoint/2010/main" val="2889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279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ДО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027906"/>
            <a:ext cx="10515600" cy="4351338"/>
          </a:xfrm>
        </p:spPr>
        <p:txBody>
          <a:bodyPr>
            <a:noAutofit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3.3.2. Развивающая предметно-пространственная среда должна обеспечивать возможность общения и совместной деятельности детей (в том числе детей разного возраста) и взрослых, двигательной активности детей, а также возможности для </a:t>
            </a:r>
            <a:r>
              <a:rPr lang="ru-RU" alt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уединения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3.3.4. Развивающая предметно-пространственная среда должна быть содержательно-насыщенной, трансформируемой, полифункциональной,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вариативной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доступной и безопасной.</a:t>
            </a:r>
          </a:p>
          <a:p>
            <a:pPr marL="0" indent="0">
              <a:buNone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Вариативность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 предполагает:</a:t>
            </a:r>
          </a:p>
          <a:p>
            <a:pPr marL="0" indent="0"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в Организации или Группе различных пространств (для игры, конструирования, </a:t>
            </a:r>
            <a:r>
              <a:rPr lang="ru-RU" alt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уединения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пр.), а также разнообразных материалов, игр, игрушек и оборудования, обеспечивающих свободный выбор детей;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794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944" t="7875" r="6598" b="7354"/>
          <a:stretch/>
        </p:blipFill>
        <p:spPr>
          <a:xfrm>
            <a:off x="7067288" y="1005102"/>
            <a:ext cx="4901556" cy="3058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93" y="1107214"/>
            <a:ext cx="4924931" cy="2570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287" y="4106448"/>
            <a:ext cx="4901556" cy="258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489" b="29200"/>
          <a:stretch/>
        </p:blipFill>
        <p:spPr>
          <a:xfrm>
            <a:off x="497793" y="3822383"/>
            <a:ext cx="4924932" cy="2871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60536" y="316323"/>
            <a:ext cx="11445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игрушки хорошо успокаивают, т.к. наполнитель очень пластичный, легко поддается.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 – возможность отработать негативные эмоции, трансформировать их.</a:t>
            </a:r>
          </a:p>
        </p:txBody>
      </p:sp>
    </p:spTree>
    <p:extLst>
      <p:ext uri="{BB962C8B-B14F-4D97-AF65-F5344CB8AC3E}">
        <p14:creationId xmlns="" xmlns:p14="http://schemas.microsoft.com/office/powerpoint/2010/main" val="41586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701" y="1828800"/>
            <a:ext cx="3362561" cy="49290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184" y="3312160"/>
            <a:ext cx="4070039" cy="34239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145" b="9633"/>
          <a:stretch/>
        </p:blipFill>
        <p:spPr>
          <a:xfrm>
            <a:off x="7957183" y="32067"/>
            <a:ext cx="4070039" cy="31429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428" r="25333"/>
          <a:stretch/>
        </p:blipFill>
        <p:spPr>
          <a:xfrm>
            <a:off x="182880" y="49962"/>
            <a:ext cx="3474720" cy="672675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03820" y="127160"/>
            <a:ext cx="38685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Сувенирные маятники. Повторяющиеся движения могут отвлечь тревожного ребенка и успокоить агрессивного,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активного.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270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369" y="3722914"/>
            <a:ext cx="4978400" cy="2879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614" y="227330"/>
            <a:ext cx="4851155" cy="331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79" y="1927292"/>
            <a:ext cx="5597492" cy="4527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29779" y="467021"/>
            <a:ext cx="65805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Калейдоскопы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улучшают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Созерцание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любого «волшебства» отвлекает от тревожных мыслей даже взрослых людей.</a:t>
            </a:r>
          </a:p>
        </p:txBody>
      </p:sp>
    </p:spTree>
    <p:extLst>
      <p:ext uri="{BB962C8B-B14F-4D97-AF65-F5344CB8AC3E}">
        <p14:creationId xmlns="" xmlns:p14="http://schemas.microsoft.com/office/powerpoint/2010/main" val="47991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60400" y="406400"/>
            <a:ext cx="10789920" cy="914400"/>
          </a:xfrm>
          <a:prstGeom prst="roundRect">
            <a:avLst/>
          </a:prstGeom>
          <a:gradFill flip="none" rotWithShape="0">
            <a:gsLst>
              <a:gs pos="0">
                <a:srgbClr val="AAC6E7"/>
              </a:gs>
              <a:gs pos="60000">
                <a:schemeClr val="accent1">
                  <a:lumMod val="105000"/>
                  <a:satMod val="103000"/>
                  <a:tint val="73000"/>
                  <a:alpha val="41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Нестандартное оборудование в уголке уединения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83" y="1666857"/>
            <a:ext cx="4932898" cy="36996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360" y="1666857"/>
            <a:ext cx="5781040" cy="358424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60400" y="5366531"/>
            <a:ext cx="11531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Отдельная категория игрушек и пособий уголка может быть направлена на то, чтобы ребенок смог выплеснуть все свои негативные эмоции.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этой функцией отлично справятся:</a:t>
            </a:r>
          </a:p>
          <a:p>
            <a:pPr algn="just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Подушки для битья.</a:t>
            </a:r>
          </a:p>
        </p:txBody>
      </p:sp>
    </p:spTree>
    <p:extLst>
      <p:ext uri="{BB962C8B-B14F-4D97-AF65-F5344CB8AC3E}">
        <p14:creationId xmlns="" xmlns:p14="http://schemas.microsoft.com/office/powerpoint/2010/main" val="352123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20" y="125729"/>
            <a:ext cx="3743186" cy="33853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20" y="3731925"/>
            <a:ext cx="3743186" cy="294647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38" y="3731925"/>
            <a:ext cx="4175820" cy="29464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37" y="150883"/>
            <a:ext cx="4175821" cy="336018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708395" y="710297"/>
            <a:ext cx="3170903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Коробочка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Спрячь все плохое».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нее дети выбрасывают всю свою «злость и обиду»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сжав предварительно кулачки и собрав в них все, что накопилось «нехорошего»)</a:t>
            </a:r>
          </a:p>
          <a:p>
            <a:pPr algn="just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это просто коробочка, а возможно, она волшебная. В нее «вкладываешь» свою грусть, а открывая – находишь там добрый совет.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596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544" y="495864"/>
            <a:ext cx="4491748" cy="450285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89" y="495864"/>
            <a:ext cx="6229517" cy="45028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1906" y="5416649"/>
            <a:ext cx="112723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коробочка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светиться или воспроизводить успокаивающую мелодию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544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3171"/>
          <a:stretch/>
        </p:blipFill>
        <p:spPr>
          <a:xfrm>
            <a:off x="473710" y="285750"/>
            <a:ext cx="4829810" cy="6286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496" y="285750"/>
            <a:ext cx="5039360" cy="456422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421086" y="4995000"/>
            <a:ext cx="6770914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«Островок примирения».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возникновении конфликтных ситуаций, драк, ссор или споров дети должны зайти на этот "островок" (самодельный, красиво оформленный коврик) и решить свой конфликт по 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Мирилке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(см. ниже)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730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980" y="202564"/>
            <a:ext cx="9588500" cy="63923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736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13" y="3567429"/>
            <a:ext cx="4781867" cy="31879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13" y="264794"/>
            <a:ext cx="4781867" cy="31879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412" y="264793"/>
            <a:ext cx="4781867" cy="31879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412" y="3567429"/>
            <a:ext cx="4781867" cy="31879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3518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53" y="80961"/>
            <a:ext cx="4632008" cy="30880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341" y="80961"/>
            <a:ext cx="4632006" cy="30880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53" y="3454400"/>
            <a:ext cx="4632008" cy="3088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340" y="3454399"/>
            <a:ext cx="4632007" cy="30880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981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14905"/>
            <a:ext cx="10515600" cy="37623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Создать положительный эмоциональный микроклимат в группе;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Формировать позитивное отношение ребенка к сверстникам и взрослым;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систематическую работу по нормализации и развитию эмоциональной сферы детей;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Способствовать сплочению детского коллектива, формируя позитивные дружеские отношения в группе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8200" y="108934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преодоление эмоционального дискомфорта дошкольников, посредством создания в группах уголков психологической разгрузки - "уголков уединения".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1040" y="76971"/>
            <a:ext cx="10789920" cy="914400"/>
          </a:xfrm>
          <a:prstGeom prst="roundRect">
            <a:avLst/>
          </a:prstGeom>
          <a:gradFill flip="none" rotWithShape="0">
            <a:gsLst>
              <a:gs pos="0">
                <a:srgbClr val="AAC6E7"/>
              </a:gs>
              <a:gs pos="60000">
                <a:schemeClr val="accent1">
                  <a:lumMod val="105000"/>
                  <a:satMod val="103000"/>
                  <a:tint val="73000"/>
                  <a:alpha val="41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голок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уединения в детском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733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56" y="0"/>
            <a:ext cx="484828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441" y="0"/>
            <a:ext cx="484828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984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216" y="0"/>
            <a:ext cx="4848288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18" y="0"/>
            <a:ext cx="484828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6355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596" y="0"/>
            <a:ext cx="484828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74" y="0"/>
            <a:ext cx="484828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6887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159" y="3479494"/>
            <a:ext cx="4239253" cy="3262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487" y="0"/>
            <a:ext cx="3460442" cy="493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335" y="95249"/>
            <a:ext cx="4352078" cy="3264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02" y="95249"/>
            <a:ext cx="4352078" cy="3264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98002" y="3479494"/>
            <a:ext cx="41310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«Коврик злости».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детям избавиться от возникшего внезапно чувства гнева.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представляет собой обыкновенный коврик для прихожих с шероховатой поверхностью или связанный из грубых ниток, с небольшими разноцветными бантиками на нем. Ребенок снимает обувь, заходит на такой коврик и вытирает ножки до тех пор, пока ему не захочется улыбнуться.</a:t>
            </a:r>
          </a:p>
        </p:txBody>
      </p:sp>
    </p:spTree>
    <p:extLst>
      <p:ext uri="{BB962C8B-B14F-4D97-AF65-F5344CB8AC3E}">
        <p14:creationId xmlns="" xmlns:p14="http://schemas.microsoft.com/office/powerpoint/2010/main" val="405709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40" t="33347" r="9624" b="427"/>
          <a:stretch/>
        </p:blipFill>
        <p:spPr>
          <a:xfrm>
            <a:off x="442911" y="0"/>
            <a:ext cx="4089083" cy="3109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978" t="14089"/>
          <a:stretch/>
        </p:blipFill>
        <p:spPr>
          <a:xfrm>
            <a:off x="4875761" y="205896"/>
            <a:ext cx="4588742" cy="3063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923" y="3813176"/>
            <a:ext cx="3921442" cy="26096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519" y="-338318"/>
            <a:ext cx="2841481" cy="46837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3840" y="3245945"/>
            <a:ext cx="67284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«Стаканчик для гнева».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красиво оформленный темный стакан. Если ребенок проявляет агрессию, воспитатель предлагает ему отойти в уголок уединения и оставить все нехорошие слова и мысли, всю свою злость, гнев в этом стаканчике. После чего ребенок имеет возможность выговориться, а стаканчик затем плотно закрывается и прячется, либо моется.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Допускается использование одноразовых стаканчиков или стакана с салфетками. Тогда гнев можно «выбросить». Но они должны быть соответствующе оформлены (чехол, картинка, надпись). </a:t>
            </a:r>
          </a:p>
        </p:txBody>
      </p:sp>
    </p:spTree>
    <p:extLst>
      <p:ext uri="{BB962C8B-B14F-4D97-AF65-F5344CB8AC3E}">
        <p14:creationId xmlns="" xmlns:p14="http://schemas.microsoft.com/office/powerpoint/2010/main" val="40479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014" y="4029075"/>
            <a:ext cx="6525986" cy="28289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714" y="281166"/>
            <a:ext cx="5241471" cy="36667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7212" y="200025"/>
            <a:ext cx="630890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нестандартному оборудованию можно отнести и так называемые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«уголки настроения»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помогающие ребенку проработать и отпустить свои негативные эмоции:</a:t>
            </a:r>
          </a:p>
          <a:p>
            <a:pPr algn="just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«Доска настроения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/ «Уголок эмоций»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ребенок в группе, при желании, может нарисовать на этой доске свое настроение, эмоции, переживаемые чувства и пр. Кроме того, дети могут рассмотреть иллюстрации, изображающие разные эмоции, поразмышлять и выбрать себе ту картинку, которая соответствует его текущему настроению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Ребенок может прикрепить свое фото к определенной эмоции (прищепка, магнит, кармашек)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«Зеркало моего настроения»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у ребёнка плохое настроение, можно предложить ему сесть перед зеркалом, в уголке уединения, посмотреть на себя внимательно и улыбнуться. Настроение обязательно улучшится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233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822960" y="386080"/>
            <a:ext cx="10789920" cy="914400"/>
          </a:xfrm>
          <a:prstGeom prst="roundRect">
            <a:avLst/>
          </a:prstGeom>
          <a:gradFill flip="none" rotWithShape="0">
            <a:gsLst>
              <a:gs pos="0">
                <a:srgbClr val="AAC6E7"/>
              </a:gs>
              <a:gs pos="60000">
                <a:schemeClr val="accent1">
                  <a:lumMod val="105000"/>
                  <a:satMod val="103000"/>
                  <a:tint val="73000"/>
                  <a:alpha val="41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должен выглядеть уголок уединения в детском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саду?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8588" y="1608057"/>
            <a:ext cx="114842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уединения должен быть небольшого размера и, скорее, напоминать небольшой домик, норку, в которой ребенок сможет переждать свой стресс, неприятные эмоции, расслабиться, а затем снова пойти навстречу коллективу.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уединения должен располагаться в спокойной зоне группы.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Цвета, используемые в уголке, должны быть пастельных оттенков, спокойными, не кричащими. Ребенок в нем должен отдыхать, а не дополнительно раздражаться агрессивными яркими тонами.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Такой мини-домик можно сделать в виде шатра, ширмы, палатки и т.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этом ребенок может самостоятельно проявить желание отправиться в уголок уединения, а может пойти туда по подсказке воспитателя: если педагог видит, что малыш чувствует себя дискомфортно, зажато или, напротив, ведет себя вызывающе, агрессивно.</a:t>
            </a:r>
          </a:p>
        </p:txBody>
      </p:sp>
    </p:spTree>
    <p:extLst>
      <p:ext uri="{BB962C8B-B14F-4D97-AF65-F5344CB8AC3E}">
        <p14:creationId xmlns="" xmlns:p14="http://schemas.microsoft.com/office/powerpoint/2010/main" val="276557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34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9181" y="232475"/>
            <a:ext cx="5616670" cy="5331417"/>
          </a:xfrm>
        </p:spPr>
      </p:pic>
      <p:pic>
        <p:nvPicPr>
          <p:cNvPr id="5" name="Содержимое 3" descr="0015-018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3308" y="1363851"/>
            <a:ext cx="5594890" cy="530041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img_65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30319" y="229299"/>
            <a:ext cx="5763896" cy="6217996"/>
          </a:xfrm>
        </p:spPr>
      </p:pic>
      <p:pic>
        <p:nvPicPr>
          <p:cNvPr id="8" name="Picture 2" descr="C:\Users\Анна\Desktop\Новая папка\IMG_04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979" y="278970"/>
            <a:ext cx="5765369" cy="6168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tsad-440530-14902676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591" y="709583"/>
            <a:ext cx="5604253" cy="5613726"/>
          </a:xfrm>
        </p:spPr>
      </p:pic>
      <p:pic>
        <p:nvPicPr>
          <p:cNvPr id="5" name="Содержимое 3" descr="20170210_1156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9290" y="704615"/>
            <a:ext cx="5217763" cy="56031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822960" y="386080"/>
            <a:ext cx="10789920" cy="914400"/>
          </a:xfrm>
          <a:prstGeom prst="roundRect">
            <a:avLst/>
          </a:prstGeom>
          <a:gradFill flip="none" rotWithShape="0">
            <a:gsLst>
              <a:gs pos="0">
                <a:srgbClr val="AAC6E7"/>
              </a:gs>
              <a:gs pos="60000">
                <a:schemeClr val="accent1">
                  <a:lumMod val="105000"/>
                  <a:satMod val="103000"/>
                  <a:tint val="73000"/>
                  <a:alpha val="41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наполнения центра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7058" y="1500446"/>
            <a:ext cx="10384971" cy="49493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297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60400" y="386080"/>
            <a:ext cx="10789920" cy="914400"/>
          </a:xfrm>
          <a:prstGeom prst="roundRect">
            <a:avLst/>
          </a:prstGeom>
          <a:gradFill flip="none" rotWithShape="0">
            <a:gsLst>
              <a:gs pos="0">
                <a:srgbClr val="AAC6E7"/>
              </a:gs>
              <a:gs pos="60000">
                <a:schemeClr val="accent1">
                  <a:lumMod val="105000"/>
                  <a:satMod val="103000"/>
                  <a:tint val="73000"/>
                  <a:alpha val="41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Наполнение уголка уединения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611" y="1767840"/>
            <a:ext cx="4921282" cy="37185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" y="3407688"/>
            <a:ext cx="4939074" cy="322807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71868" y="148465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уединения, как правило, наполняют предметами, к которым ребенок испытывает теплые чувства, которые ему близки. Рекомендуется положить в него фотографии родных и близких (альбом, где есть странички у каждого ребенка из группы), игрушечный телефон, по которому можно "позвонить" маме с папой.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435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efbca5382728b3e67f258f4ebaf5e4e369fbc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1027</Words>
  <Application>Microsoft Office PowerPoint</Application>
  <PresentationFormat>Произвольный</PresentationFormat>
  <Paragraphs>84</Paragraphs>
  <Slides>35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ФГОС ДО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Уголок уединения</dc:title>
  <dc:creator>Admin</dc:creator>
  <cp:lastModifiedBy>Samsung</cp:lastModifiedBy>
  <cp:revision>65</cp:revision>
  <dcterms:created xsi:type="dcterms:W3CDTF">2015-11-12T13:42:53Z</dcterms:created>
  <dcterms:modified xsi:type="dcterms:W3CDTF">2023-05-28T07:33:08Z</dcterms:modified>
</cp:coreProperties>
</file>