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2" r:id="rId7"/>
    <p:sldId id="264" r:id="rId8"/>
    <p:sldId id="265" r:id="rId9"/>
    <p:sldId id="266" r:id="rId10"/>
    <p:sldId id="267" r:id="rId11"/>
    <p:sldId id="260" r:id="rId12"/>
    <p:sldId id="268" r:id="rId13"/>
    <p:sldId id="263" r:id="rId14"/>
    <p:sldId id="271" r:id="rId15"/>
    <p:sldId id="270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786" y="-96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25"/>
            <a:ext cx="7772400" cy="2057414"/>
          </a:xfrm>
        </p:spPr>
        <p:txBody>
          <a:bodyPr>
            <a:noAutofit/>
          </a:bodyPr>
          <a:lstStyle/>
          <a:p>
            <a:r>
              <a:rPr lang="ru-RU" sz="8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 площадей</a:t>
            </a:r>
            <a:endParaRPr lang="ru-RU" sz="8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Свойство медиан</a:t>
            </a:r>
            <a:endParaRPr lang="ru-RU" dirty="0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14282" y="910817"/>
            <a:ext cx="8715436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9A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Следствия.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Медиана делит треугольник на два равновеликих треугольника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1500166" y="1660916"/>
            <a:ext cx="5643602" cy="2893239"/>
          </a:xfrm>
          <a:prstGeom prst="triangle">
            <a:avLst>
              <a:gd name="adj" fmla="val 745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1495314" y="1686261"/>
            <a:ext cx="4227755" cy="2864224"/>
          </a:xfrm>
          <a:custGeom>
            <a:avLst/>
            <a:gdLst>
              <a:gd name="connsiteX0" fmla="*/ 0 w 4227755"/>
              <a:gd name="connsiteY0" fmla="*/ 3818965 h 3818965"/>
              <a:gd name="connsiteX1" fmla="*/ 4227755 w 4227755"/>
              <a:gd name="connsiteY1" fmla="*/ 0 h 3818965"/>
              <a:gd name="connsiteX2" fmla="*/ 4227755 w 4227755"/>
              <a:gd name="connsiteY2" fmla="*/ 0 h 3818965"/>
              <a:gd name="connsiteX3" fmla="*/ 2807746 w 4227755"/>
              <a:gd name="connsiteY3" fmla="*/ 3808207 h 3818965"/>
              <a:gd name="connsiteX4" fmla="*/ 0 w 4227755"/>
              <a:gd name="connsiteY4" fmla="*/ 3818965 h 381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7755" h="3818965">
                <a:moveTo>
                  <a:pt x="0" y="3818965"/>
                </a:moveTo>
                <a:lnTo>
                  <a:pt x="4227755" y="0"/>
                </a:lnTo>
                <a:lnTo>
                  <a:pt x="4227755" y="0"/>
                </a:lnTo>
                <a:lnTo>
                  <a:pt x="2807746" y="3808207"/>
                </a:lnTo>
                <a:lnTo>
                  <a:pt x="0" y="381896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>
            <a:stCxn id="7" idx="0"/>
          </p:cNvCxnSpPr>
          <p:nvPr/>
        </p:nvCxnSpPr>
        <p:spPr>
          <a:xfrm rot="16200000" flipH="1" flipV="1">
            <a:off x="3551539" y="2395625"/>
            <a:ext cx="2893239" cy="142382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2794980" y="4527167"/>
            <a:ext cx="267893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296104" y="4526571"/>
            <a:ext cx="267893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Свойство медиан</a:t>
            </a:r>
            <a:endParaRPr lang="ru-RU" dirty="0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1" name="Рисунок 10"/>
          <p:cNvPicPr>
            <a:picLocks noChangeAspect="1" noChangeArrowheads="1"/>
          </p:cNvPicPr>
          <p:nvPr/>
        </p:nvPicPr>
        <p:blipFill>
          <a:blip r:embed="rId3"/>
          <a:srcRect l="21432" t="41998" r="68129" b="46935"/>
          <a:stretch>
            <a:fillRect/>
          </a:stretch>
        </p:blipFill>
        <p:spPr bwMode="auto">
          <a:xfrm>
            <a:off x="1618880" y="1500180"/>
            <a:ext cx="4849037" cy="3268289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14282" y="857239"/>
            <a:ext cx="85725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9A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Задача 1.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Доказать, что три медианы треугольника делят его на шесть равновеликих треугольников.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3506993" y="1960581"/>
            <a:ext cx="2624866" cy="2372061"/>
          </a:xfrm>
          <a:custGeom>
            <a:avLst/>
            <a:gdLst>
              <a:gd name="connsiteX0" fmla="*/ 0 w 2624866"/>
              <a:gd name="connsiteY0" fmla="*/ 0 h 3162748"/>
              <a:gd name="connsiteX1" fmla="*/ 398033 w 2624866"/>
              <a:gd name="connsiteY1" fmla="*/ 2119257 h 3162748"/>
              <a:gd name="connsiteX2" fmla="*/ 2624866 w 2624866"/>
              <a:gd name="connsiteY2" fmla="*/ 3162748 h 3162748"/>
              <a:gd name="connsiteX3" fmla="*/ 0 w 2624866"/>
              <a:gd name="connsiteY3" fmla="*/ 0 h 316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4866" h="3162748">
                <a:moveTo>
                  <a:pt x="0" y="0"/>
                </a:moveTo>
                <a:lnTo>
                  <a:pt x="398033" y="2119257"/>
                </a:lnTo>
                <a:lnTo>
                  <a:pt x="2624866" y="31627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2119257" y="3533887"/>
            <a:ext cx="4001845" cy="814892"/>
          </a:xfrm>
          <a:custGeom>
            <a:avLst/>
            <a:gdLst>
              <a:gd name="connsiteX0" fmla="*/ 0 w 4001845"/>
              <a:gd name="connsiteY0" fmla="*/ 1043492 h 1086523"/>
              <a:gd name="connsiteX1" fmla="*/ 1785770 w 4001845"/>
              <a:gd name="connsiteY1" fmla="*/ 0 h 1086523"/>
              <a:gd name="connsiteX2" fmla="*/ 4001845 w 4001845"/>
              <a:gd name="connsiteY2" fmla="*/ 1086523 h 1086523"/>
              <a:gd name="connsiteX3" fmla="*/ 0 w 4001845"/>
              <a:gd name="connsiteY3" fmla="*/ 1043492 h 108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1845" h="1086523">
                <a:moveTo>
                  <a:pt x="0" y="1043492"/>
                </a:moveTo>
                <a:lnTo>
                  <a:pt x="1785770" y="0"/>
                </a:lnTo>
                <a:lnTo>
                  <a:pt x="4001845" y="1086523"/>
                </a:lnTo>
                <a:lnTo>
                  <a:pt x="0" y="104349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>
            <a:stCxn id="13" idx="1"/>
          </p:cNvCxnSpPr>
          <p:nvPr/>
        </p:nvCxnSpPr>
        <p:spPr>
          <a:xfrm flipV="1">
            <a:off x="3905028" y="3107535"/>
            <a:ext cx="952725" cy="42635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12" idx="1"/>
          </p:cNvCxnSpPr>
          <p:nvPr/>
        </p:nvCxnSpPr>
        <p:spPr>
          <a:xfrm>
            <a:off x="3905026" y="3550023"/>
            <a:ext cx="238346" cy="78981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71420"/>
            <a:ext cx="8229600" cy="857250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Свойство медиан</a:t>
            </a:r>
            <a:endParaRPr lang="ru-RU" dirty="0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1" name="Рисунок 10"/>
          <p:cNvPicPr>
            <a:picLocks noChangeAspect="1" noChangeArrowheads="1"/>
          </p:cNvPicPr>
          <p:nvPr/>
        </p:nvPicPr>
        <p:blipFill>
          <a:blip r:embed="rId3"/>
          <a:srcRect l="21432" t="42197" r="68129" b="46905"/>
          <a:stretch>
            <a:fillRect/>
          </a:stretch>
        </p:blipFill>
        <p:spPr bwMode="auto">
          <a:xfrm>
            <a:off x="2285985" y="1928808"/>
            <a:ext cx="4416445" cy="2931323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14282" y="642924"/>
            <a:ext cx="871543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9A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Задача 1.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Площадь треугольника, ограниченного двумя медианами и стороной, составляет 1/3  площади S данного треугольника, т. е. S</a:t>
            </a:r>
            <a:r>
              <a:rPr kumimoji="0" lang="ru-RU" sz="2800" b="1" i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AMC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S</a:t>
            </a:r>
            <a:r>
              <a:rPr kumimoji="0" lang="ru-RU" sz="2800" b="1" i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AMB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S</a:t>
            </a:r>
            <a:r>
              <a:rPr kumimoji="0" lang="ru-RU" sz="2800" b="1" i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BMC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2743200" y="3693226"/>
            <a:ext cx="3645725" cy="760021"/>
          </a:xfrm>
          <a:custGeom>
            <a:avLst/>
            <a:gdLst>
              <a:gd name="connsiteX0" fmla="*/ 0 w 3645725"/>
              <a:gd name="connsiteY0" fmla="*/ 712519 h 760021"/>
              <a:gd name="connsiteX1" fmla="*/ 1650670 w 3645725"/>
              <a:gd name="connsiteY1" fmla="*/ 0 h 760021"/>
              <a:gd name="connsiteX2" fmla="*/ 3645725 w 3645725"/>
              <a:gd name="connsiteY2" fmla="*/ 760021 h 760021"/>
              <a:gd name="connsiteX3" fmla="*/ 0 w 3645725"/>
              <a:gd name="connsiteY3" fmla="*/ 712519 h 76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45725" h="760021">
                <a:moveTo>
                  <a:pt x="0" y="712519"/>
                </a:moveTo>
                <a:lnTo>
                  <a:pt x="1650670" y="0"/>
                </a:lnTo>
                <a:lnTo>
                  <a:pt x="3645725" y="760021"/>
                </a:lnTo>
                <a:lnTo>
                  <a:pt x="0" y="712519"/>
                </a:lnTo>
                <a:close/>
              </a:path>
            </a:pathLst>
          </a:custGeom>
          <a:solidFill>
            <a:srgbClr val="4F81BD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97"/>
          <p:cNvPicPr>
            <a:picLocks noChangeAspect="1" noChangeArrowheads="1"/>
          </p:cNvPicPr>
          <p:nvPr/>
        </p:nvPicPr>
        <p:blipFill>
          <a:blip r:embed="rId3"/>
          <a:srcRect l="59765" t="29296" r="16826" b="51661"/>
          <a:stretch>
            <a:fillRect/>
          </a:stretch>
        </p:blipFill>
        <p:spPr bwMode="auto">
          <a:xfrm>
            <a:off x="2285985" y="2518171"/>
            <a:ext cx="4720135" cy="2303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601" name="Picture 97"/>
          <p:cNvPicPr>
            <a:picLocks noChangeAspect="1" noChangeArrowheads="1"/>
          </p:cNvPicPr>
          <p:nvPr/>
        </p:nvPicPr>
        <p:blipFill>
          <a:blip r:embed="rId3"/>
          <a:srcRect l="11933" t="30065" r="42070" b="51428"/>
          <a:stretch>
            <a:fillRect/>
          </a:stretch>
        </p:blipFill>
        <p:spPr bwMode="auto">
          <a:xfrm>
            <a:off x="131260" y="482188"/>
            <a:ext cx="8655583" cy="208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9" name="TextBox 88"/>
          <p:cNvSpPr txBox="1"/>
          <p:nvPr/>
        </p:nvSpPr>
        <p:spPr>
          <a:xfrm>
            <a:off x="2500298" y="1339445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714876" y="316111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2" name="Прямая соединительная линия 91"/>
          <p:cNvCxnSpPr/>
          <p:nvPr/>
        </p:nvCxnSpPr>
        <p:spPr>
          <a:xfrm rot="10800000" flipV="1">
            <a:off x="2428860" y="3161113"/>
            <a:ext cx="4214842" cy="101799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4929190" y="3643321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500826" y="128586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3" grpId="0"/>
      <p:bldP spid="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Picture 97"/>
          <p:cNvPicPr>
            <a:picLocks noChangeAspect="1" noChangeArrowheads="1"/>
          </p:cNvPicPr>
          <p:nvPr/>
        </p:nvPicPr>
        <p:blipFill>
          <a:blip r:embed="rId3"/>
          <a:srcRect l="12258" t="48597" r="40821" b="33350"/>
          <a:stretch>
            <a:fillRect/>
          </a:stretch>
        </p:blipFill>
        <p:spPr bwMode="auto">
          <a:xfrm>
            <a:off x="142845" y="321454"/>
            <a:ext cx="8715436" cy="20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97"/>
          <p:cNvPicPr>
            <a:picLocks noChangeAspect="1" noChangeArrowheads="1"/>
          </p:cNvPicPr>
          <p:nvPr/>
        </p:nvPicPr>
        <p:blipFill>
          <a:blip r:embed="rId3"/>
          <a:srcRect l="59765" t="49430" r="16797" b="35173"/>
          <a:stretch>
            <a:fillRect/>
          </a:stretch>
        </p:blipFill>
        <p:spPr bwMode="auto">
          <a:xfrm>
            <a:off x="1643043" y="2411014"/>
            <a:ext cx="5844927" cy="2303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Прямая соединительная линия 11"/>
          <p:cNvCxnSpPr/>
          <p:nvPr/>
        </p:nvCxnSpPr>
        <p:spPr>
          <a:xfrm rot="16200000" flipV="1">
            <a:off x="1437658" y="1705564"/>
            <a:ext cx="482207" cy="7143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1991302" y="383961"/>
            <a:ext cx="1446620" cy="1857388"/>
          </a:xfrm>
          <a:prstGeom prst="line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2589596" y="928676"/>
            <a:ext cx="1393041" cy="71438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928662" y="1660916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baseline="-25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14480" y="1339445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baseline="-25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43174" y="893451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baseline="-25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71736" y="1393023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baseline="-25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43240" y="150018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baseline="-25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V="1">
            <a:off x="5072066" y="964395"/>
            <a:ext cx="1714512" cy="107157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357818" y="1285866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b="1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43702" y="910817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b="1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86446" y="2678907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26" grpId="0"/>
      <p:bldP spid="27" grpId="0"/>
      <p:bldP spid="28" grpId="0"/>
      <p:bldP spid="29" grpId="0"/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7"/>
          <p:cNvPicPr>
            <a:picLocks noChangeAspect="1" noChangeArrowheads="1"/>
          </p:cNvPicPr>
          <p:nvPr/>
        </p:nvPicPr>
        <p:blipFill>
          <a:blip r:embed="rId2"/>
          <a:srcRect l="11133" t="28564" r="16211" b="11377"/>
          <a:stretch>
            <a:fillRect/>
          </a:stretch>
        </p:blipFill>
        <p:spPr bwMode="auto">
          <a:xfrm>
            <a:off x="0" y="267875"/>
            <a:ext cx="8858312" cy="439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000364" y="4607733"/>
            <a:ext cx="2801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8. Докажите, что </a:t>
            </a:r>
            <a:r>
              <a:rPr lang="en-US" dirty="0" smtClean="0"/>
              <a:t>S</a:t>
            </a:r>
            <a:r>
              <a:rPr lang="en-US" baseline="-25000" dirty="0" smtClean="0"/>
              <a:t>AMB</a:t>
            </a:r>
            <a:r>
              <a:rPr lang="en-US" dirty="0" smtClean="0"/>
              <a:t>=S</a:t>
            </a:r>
            <a:r>
              <a:rPr lang="en-US" baseline="-25000" dirty="0" smtClean="0"/>
              <a:t>DMC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50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Равные высоты или основания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7158" y="571486"/>
            <a:ext cx="814393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9A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Задача.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Доказать с в о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т в о: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Площади треугольников с общей высотой (или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равными высотами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относятся как соответствующие этим высотам основания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57620" y="2411015"/>
            <a:ext cx="4786346" cy="203598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6157610" y="2407596"/>
            <a:ext cx="2393583" cy="2035513"/>
          </a:xfrm>
          <a:custGeom>
            <a:avLst/>
            <a:gdLst>
              <a:gd name="connsiteX0" fmla="*/ 0 w 1964987"/>
              <a:gd name="connsiteY0" fmla="*/ 2714017 h 2714017"/>
              <a:gd name="connsiteX1" fmla="*/ 1964987 w 1964987"/>
              <a:gd name="connsiteY1" fmla="*/ 2714017 h 2714017"/>
              <a:gd name="connsiteX2" fmla="*/ 836578 w 1964987"/>
              <a:gd name="connsiteY2" fmla="*/ 0 h 2714017"/>
              <a:gd name="connsiteX3" fmla="*/ 0 w 1964987"/>
              <a:gd name="connsiteY3" fmla="*/ 2714017 h 2714017"/>
              <a:gd name="connsiteX0" fmla="*/ 0 w 2393583"/>
              <a:gd name="connsiteY0" fmla="*/ 2714017 h 2714017"/>
              <a:gd name="connsiteX1" fmla="*/ 2393583 w 2393583"/>
              <a:gd name="connsiteY1" fmla="*/ 2714017 h 2714017"/>
              <a:gd name="connsiteX2" fmla="*/ 836578 w 2393583"/>
              <a:gd name="connsiteY2" fmla="*/ 0 h 2714017"/>
              <a:gd name="connsiteX3" fmla="*/ 0 w 2393583"/>
              <a:gd name="connsiteY3" fmla="*/ 2714017 h 2714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3583" h="2714017">
                <a:moveTo>
                  <a:pt x="0" y="2714017"/>
                </a:moveTo>
                <a:lnTo>
                  <a:pt x="2393583" y="2714017"/>
                </a:lnTo>
                <a:lnTo>
                  <a:pt x="836578" y="0"/>
                </a:lnTo>
                <a:lnTo>
                  <a:pt x="0" y="271401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5400000" flipH="1" flipV="1">
            <a:off x="4768455" y="3428808"/>
            <a:ext cx="2035983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олилиния 11"/>
          <p:cNvSpPr/>
          <p:nvPr/>
        </p:nvSpPr>
        <p:spPr>
          <a:xfrm>
            <a:off x="3852357" y="2407596"/>
            <a:ext cx="1939695" cy="2042808"/>
          </a:xfrm>
          <a:custGeom>
            <a:avLst/>
            <a:gdLst>
              <a:gd name="connsiteX0" fmla="*/ 0 w 1478604"/>
              <a:gd name="connsiteY0" fmla="*/ 2723745 h 2743200"/>
              <a:gd name="connsiteX1" fmla="*/ 778212 w 1478604"/>
              <a:gd name="connsiteY1" fmla="*/ 0 h 2743200"/>
              <a:gd name="connsiteX2" fmla="*/ 1478604 w 1478604"/>
              <a:gd name="connsiteY2" fmla="*/ 2743200 h 2743200"/>
              <a:gd name="connsiteX3" fmla="*/ 0 w 1478604"/>
              <a:gd name="connsiteY3" fmla="*/ 2723745 h 2743200"/>
              <a:gd name="connsiteX0" fmla="*/ 0 w 1478604"/>
              <a:gd name="connsiteY0" fmla="*/ 2723745 h 2743200"/>
              <a:gd name="connsiteX1" fmla="*/ 778212 w 1478604"/>
              <a:gd name="connsiteY1" fmla="*/ 0 h 2743200"/>
              <a:gd name="connsiteX2" fmla="*/ 1073660 w 1478604"/>
              <a:gd name="connsiteY2" fmla="*/ 9728 h 2743200"/>
              <a:gd name="connsiteX3" fmla="*/ 1478604 w 1478604"/>
              <a:gd name="connsiteY3" fmla="*/ 2743200 h 2743200"/>
              <a:gd name="connsiteX4" fmla="*/ 0 w 1478604"/>
              <a:gd name="connsiteY4" fmla="*/ 2723745 h 2743200"/>
              <a:gd name="connsiteX0" fmla="*/ 1073660 w 1478604"/>
              <a:gd name="connsiteY0" fmla="*/ 0 h 2733472"/>
              <a:gd name="connsiteX1" fmla="*/ 1478604 w 1478604"/>
              <a:gd name="connsiteY1" fmla="*/ 2733472 h 2733472"/>
              <a:gd name="connsiteX2" fmla="*/ 0 w 1478604"/>
              <a:gd name="connsiteY2" fmla="*/ 2714017 h 2733472"/>
              <a:gd name="connsiteX3" fmla="*/ 869652 w 1478604"/>
              <a:gd name="connsiteY3" fmla="*/ 81712 h 2733472"/>
              <a:gd name="connsiteX0" fmla="*/ 1073660 w 1478604"/>
              <a:gd name="connsiteY0" fmla="*/ 0 h 2733472"/>
              <a:gd name="connsiteX1" fmla="*/ 1478604 w 1478604"/>
              <a:gd name="connsiteY1" fmla="*/ 2733472 h 2733472"/>
              <a:gd name="connsiteX2" fmla="*/ 0 w 1478604"/>
              <a:gd name="connsiteY2" fmla="*/ 2714017 h 2733472"/>
              <a:gd name="connsiteX3" fmla="*/ 869652 w 1478604"/>
              <a:gd name="connsiteY3" fmla="*/ 81712 h 2733472"/>
              <a:gd name="connsiteX0" fmla="*/ 1073660 w 1478604"/>
              <a:gd name="connsiteY0" fmla="*/ 0 h 2733472"/>
              <a:gd name="connsiteX1" fmla="*/ 1478604 w 1478604"/>
              <a:gd name="connsiteY1" fmla="*/ 2733472 h 2733472"/>
              <a:gd name="connsiteX2" fmla="*/ 0 w 1478604"/>
              <a:gd name="connsiteY2" fmla="*/ 2714017 h 2733472"/>
              <a:gd name="connsiteX0" fmla="*/ 1430818 w 1478604"/>
              <a:gd name="connsiteY0" fmla="*/ 0 h 2733472"/>
              <a:gd name="connsiteX1" fmla="*/ 1478604 w 1478604"/>
              <a:gd name="connsiteY1" fmla="*/ 2733472 h 2733472"/>
              <a:gd name="connsiteX2" fmla="*/ 0 w 1478604"/>
              <a:gd name="connsiteY2" fmla="*/ 2714017 h 2733472"/>
              <a:gd name="connsiteX0" fmla="*/ 1430818 w 1725413"/>
              <a:gd name="connsiteY0" fmla="*/ 0 h 2733472"/>
              <a:gd name="connsiteX1" fmla="*/ 1725413 w 1725413"/>
              <a:gd name="connsiteY1" fmla="*/ 9728 h 2733472"/>
              <a:gd name="connsiteX2" fmla="*/ 1478604 w 1725413"/>
              <a:gd name="connsiteY2" fmla="*/ 2733472 h 2733472"/>
              <a:gd name="connsiteX3" fmla="*/ 0 w 1725413"/>
              <a:gd name="connsiteY3" fmla="*/ 2714017 h 2733472"/>
              <a:gd name="connsiteX0" fmla="*/ 1725413 w 1725413"/>
              <a:gd name="connsiteY0" fmla="*/ 0 h 2723744"/>
              <a:gd name="connsiteX1" fmla="*/ 1478604 w 1725413"/>
              <a:gd name="connsiteY1" fmla="*/ 2723744 h 2723744"/>
              <a:gd name="connsiteX2" fmla="*/ 0 w 1725413"/>
              <a:gd name="connsiteY2" fmla="*/ 2704289 h 2723744"/>
              <a:gd name="connsiteX0" fmla="*/ 1939695 w 1939695"/>
              <a:gd name="connsiteY0" fmla="*/ 0 h 2723744"/>
              <a:gd name="connsiteX1" fmla="*/ 1478604 w 1939695"/>
              <a:gd name="connsiteY1" fmla="*/ 2723744 h 2723744"/>
              <a:gd name="connsiteX2" fmla="*/ 0 w 1939695"/>
              <a:gd name="connsiteY2" fmla="*/ 2704289 h 2723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9695" h="2723744">
                <a:moveTo>
                  <a:pt x="1939695" y="0"/>
                </a:moveTo>
                <a:lnTo>
                  <a:pt x="1478604" y="2723744"/>
                </a:lnTo>
                <a:lnTo>
                  <a:pt x="0" y="2704289"/>
                </a:lnTo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5983695" y="3428212"/>
            <a:ext cx="2035983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715008" y="3375428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29454" y="3375428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29124" y="4339841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15140" y="4339841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43438" y="348258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29520" y="358974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7158" y="2250279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=½ a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4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7158" y="2839642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=½ a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4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9" name="Объект 28"/>
          <p:cNvGraphicFramePr>
            <a:graphicFrameLocks noChangeAspect="1"/>
          </p:cNvGraphicFramePr>
          <p:nvPr/>
        </p:nvGraphicFramePr>
        <p:xfrm>
          <a:off x="214282" y="3482584"/>
          <a:ext cx="3529038" cy="1017992"/>
        </p:xfrm>
        <a:graphic>
          <a:graphicData uri="http://schemas.openxmlformats.org/presentationml/2006/ole">
            <p:oleObj spid="_x0000_s2054" name="Формула" r:id="rId4" imgW="990360" imgH="3808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50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Равные высоты или основания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428596" y="571486"/>
            <a:ext cx="814393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9A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Задача.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Доказать с в о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т в о: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Площади треугольников с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общей высотой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(или равными высотами) относятся как соответствующие этим высотам основания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7158" y="2250279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=½ a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4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7158" y="2839642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=½ a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4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9" name="Объект 28"/>
          <p:cNvGraphicFramePr>
            <a:graphicFrameLocks noChangeAspect="1"/>
          </p:cNvGraphicFramePr>
          <p:nvPr/>
        </p:nvGraphicFramePr>
        <p:xfrm>
          <a:off x="214282" y="3482584"/>
          <a:ext cx="3529038" cy="1017992"/>
        </p:xfrm>
        <a:graphic>
          <a:graphicData uri="http://schemas.openxmlformats.org/presentationml/2006/ole">
            <p:oleObj spid="_x0000_s16386" name="Формула" r:id="rId4" imgW="990360" imgH="380880" progId="Equation.3">
              <p:embed/>
            </p:oleObj>
          </a:graphicData>
        </a:graphic>
      </p:graphicFrame>
      <p:pic>
        <p:nvPicPr>
          <p:cNvPr id="23" name="Рисунок 22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-20000"/>
          </a:blip>
          <a:srcRect l="60094" t="71363" r="28905" b="18746"/>
          <a:stretch>
            <a:fillRect/>
          </a:stretch>
        </p:blipFill>
        <p:spPr bwMode="auto">
          <a:xfrm>
            <a:off x="4000496" y="2285998"/>
            <a:ext cx="485778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428596" y="571486"/>
            <a:ext cx="842968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9A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Задача.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Доказать с в о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т в о: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Площади треугольников с общим  основанием  (или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равными основанием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относятся как соответствующие этим основаниям  высоты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4303134" y="2360549"/>
            <a:ext cx="2126255" cy="2140027"/>
          </a:xfrm>
          <a:custGeom>
            <a:avLst/>
            <a:gdLst>
              <a:gd name="connsiteX0" fmla="*/ 0 w 2126255"/>
              <a:gd name="connsiteY0" fmla="*/ 2853369 h 2853369"/>
              <a:gd name="connsiteX1" fmla="*/ 2126255 w 2126255"/>
              <a:gd name="connsiteY1" fmla="*/ 2831335 h 2853369"/>
              <a:gd name="connsiteX2" fmla="*/ 1773715 w 2126255"/>
              <a:gd name="connsiteY2" fmla="*/ 0 h 2853369"/>
              <a:gd name="connsiteX3" fmla="*/ 0 w 2126255"/>
              <a:gd name="connsiteY3" fmla="*/ 2853369 h 28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6255" h="2853369">
                <a:moveTo>
                  <a:pt x="0" y="2853369"/>
                </a:moveTo>
                <a:lnTo>
                  <a:pt x="2126255" y="2831335"/>
                </a:lnTo>
                <a:lnTo>
                  <a:pt x="1773715" y="0"/>
                </a:lnTo>
                <a:lnTo>
                  <a:pt x="0" y="2853369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6589150" y="3036267"/>
            <a:ext cx="2126255" cy="1462489"/>
          </a:xfrm>
          <a:custGeom>
            <a:avLst/>
            <a:gdLst>
              <a:gd name="connsiteX0" fmla="*/ 0 w 2126255"/>
              <a:gd name="connsiteY0" fmla="*/ 1949985 h 1949985"/>
              <a:gd name="connsiteX1" fmla="*/ 2126255 w 2126255"/>
              <a:gd name="connsiteY1" fmla="*/ 1949985 h 1949985"/>
              <a:gd name="connsiteX2" fmla="*/ 980501 w 2126255"/>
              <a:gd name="connsiteY2" fmla="*/ 0 h 1949985"/>
              <a:gd name="connsiteX3" fmla="*/ 0 w 2126255"/>
              <a:gd name="connsiteY3" fmla="*/ 1949985 h 1949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6255" h="1949985">
                <a:moveTo>
                  <a:pt x="0" y="1949985"/>
                </a:moveTo>
                <a:lnTo>
                  <a:pt x="2126255" y="1949985"/>
                </a:lnTo>
                <a:lnTo>
                  <a:pt x="980501" y="0"/>
                </a:lnTo>
                <a:lnTo>
                  <a:pt x="0" y="1949985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            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143504" y="437573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86644" y="435770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6073229" y="2357436"/>
            <a:ext cx="37357" cy="2125451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11" idx="2"/>
          </p:cNvCxnSpPr>
          <p:nvPr/>
        </p:nvCxnSpPr>
        <p:spPr>
          <a:xfrm>
            <a:off x="7569651" y="3036267"/>
            <a:ext cx="19631" cy="14466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572132" y="314342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72396" y="3679209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7158" y="2250279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=½ ah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7158" y="2839642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=½ ah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Объект 23"/>
          <p:cNvGraphicFramePr>
            <a:graphicFrameLocks noChangeAspect="1"/>
          </p:cNvGraphicFramePr>
          <p:nvPr/>
        </p:nvGraphicFramePr>
        <p:xfrm>
          <a:off x="214282" y="3482584"/>
          <a:ext cx="3529038" cy="1017992"/>
        </p:xfrm>
        <a:graphic>
          <a:graphicData uri="http://schemas.openxmlformats.org/presentationml/2006/ole">
            <p:oleObj spid="_x0000_s17410" name="Формула" r:id="rId4" imgW="990360" imgH="380880" progId="Equation.3">
              <p:embed/>
            </p:oleObj>
          </a:graphicData>
        </a:graphic>
      </p:graphicFrame>
      <p:sp>
        <p:nvSpPr>
          <p:cNvPr id="26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50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Равные высоты или основания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428596" y="571486"/>
            <a:ext cx="842968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9A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Задача.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Доказать с в о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т в о: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Площади треугольников с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общим  основанием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(или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равными основанием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относятся как соответствующие этим основаниям  высоты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4303134" y="2334282"/>
            <a:ext cx="2697759" cy="2264873"/>
          </a:xfrm>
          <a:custGeom>
            <a:avLst/>
            <a:gdLst>
              <a:gd name="connsiteX0" fmla="*/ 0 w 2126255"/>
              <a:gd name="connsiteY0" fmla="*/ 2853369 h 2853369"/>
              <a:gd name="connsiteX1" fmla="*/ 2126255 w 2126255"/>
              <a:gd name="connsiteY1" fmla="*/ 2831335 h 2853369"/>
              <a:gd name="connsiteX2" fmla="*/ 1773715 w 2126255"/>
              <a:gd name="connsiteY2" fmla="*/ 0 h 2853369"/>
              <a:gd name="connsiteX3" fmla="*/ 0 w 2126255"/>
              <a:gd name="connsiteY3" fmla="*/ 2853369 h 28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6255" h="2853369">
                <a:moveTo>
                  <a:pt x="0" y="2853369"/>
                </a:moveTo>
                <a:lnTo>
                  <a:pt x="2126255" y="2831335"/>
                </a:lnTo>
                <a:lnTo>
                  <a:pt x="1773715" y="0"/>
                </a:lnTo>
                <a:lnTo>
                  <a:pt x="0" y="2853369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4286248" y="2993750"/>
            <a:ext cx="2714644" cy="1607354"/>
          </a:xfrm>
          <a:custGeom>
            <a:avLst/>
            <a:gdLst>
              <a:gd name="connsiteX0" fmla="*/ 0 w 2126255"/>
              <a:gd name="connsiteY0" fmla="*/ 1949985 h 1949985"/>
              <a:gd name="connsiteX1" fmla="*/ 2126255 w 2126255"/>
              <a:gd name="connsiteY1" fmla="*/ 1949985 h 1949985"/>
              <a:gd name="connsiteX2" fmla="*/ 980501 w 2126255"/>
              <a:gd name="connsiteY2" fmla="*/ 0 h 1949985"/>
              <a:gd name="connsiteX3" fmla="*/ 0 w 2126255"/>
              <a:gd name="connsiteY3" fmla="*/ 1949985 h 1949985"/>
              <a:gd name="connsiteX0" fmla="*/ 0 w 2126255"/>
              <a:gd name="connsiteY0" fmla="*/ 1949985 h 1949985"/>
              <a:gd name="connsiteX1" fmla="*/ 2126255 w 2126255"/>
              <a:gd name="connsiteY1" fmla="*/ 1949985 h 1949985"/>
              <a:gd name="connsiteX2" fmla="*/ 233413 w 2126255"/>
              <a:gd name="connsiteY2" fmla="*/ 0 h 1949985"/>
              <a:gd name="connsiteX3" fmla="*/ 0 w 2126255"/>
              <a:gd name="connsiteY3" fmla="*/ 1949985 h 1949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6255" h="1949985">
                <a:moveTo>
                  <a:pt x="0" y="1949985"/>
                </a:moveTo>
                <a:lnTo>
                  <a:pt x="2126255" y="1949985"/>
                </a:lnTo>
                <a:lnTo>
                  <a:pt x="233413" y="0"/>
                </a:lnTo>
                <a:lnTo>
                  <a:pt x="0" y="1949985"/>
                </a:lnTo>
                <a:close/>
              </a:path>
            </a:pathLst>
          </a:custGeom>
          <a:solidFill>
            <a:schemeClr val="accent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            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143504" y="447742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6542578" y="2334282"/>
            <a:ext cx="90107" cy="2250297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11" idx="2"/>
          </p:cNvCxnSpPr>
          <p:nvPr/>
        </p:nvCxnSpPr>
        <p:spPr>
          <a:xfrm>
            <a:off x="4584252" y="2993750"/>
            <a:ext cx="59186" cy="1607354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643438" y="3513009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43636" y="303080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7158" y="2250279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=½ ah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7158" y="2839642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=½ ah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Объект 23"/>
          <p:cNvGraphicFramePr>
            <a:graphicFrameLocks noChangeAspect="1"/>
          </p:cNvGraphicFramePr>
          <p:nvPr/>
        </p:nvGraphicFramePr>
        <p:xfrm>
          <a:off x="214282" y="3482584"/>
          <a:ext cx="3529038" cy="1017992"/>
        </p:xfrm>
        <a:graphic>
          <a:graphicData uri="http://schemas.openxmlformats.org/presentationml/2006/ole">
            <p:oleObj spid="_x0000_s18434" name="Формула" r:id="rId4" imgW="990360" imgH="380880" progId="Equation.3">
              <p:embed/>
            </p:oleObj>
          </a:graphicData>
        </a:graphic>
      </p:graphicFrame>
      <p:sp>
        <p:nvSpPr>
          <p:cNvPr id="29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50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Равные высоты или основания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Равные высоты или основания</a:t>
            </a:r>
            <a:endParaRPr lang="ru-RU" dirty="0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l="36145" t="60822" r="50856" b="30417"/>
          <a:stretch>
            <a:fillRect/>
          </a:stretch>
        </p:blipFill>
        <p:spPr bwMode="auto">
          <a:xfrm>
            <a:off x="142845" y="964395"/>
            <a:ext cx="8633607" cy="3491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4348" y="107139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Найти </a:t>
            </a:r>
            <a:r>
              <a:rPr lang="en-US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5400" b="1" i="1" baseline="-25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en-US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S</a:t>
            </a:r>
            <a:r>
              <a:rPr lang="en-US" sz="5400" b="1" i="1" baseline="-25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AMD</a:t>
            </a:r>
            <a:r>
              <a:rPr lang="en-US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=a</a:t>
            </a:r>
            <a:endParaRPr lang="ru-RU" sz="5400" dirty="0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l="38130" t="26949" r="50518" b="64317"/>
          <a:stretch>
            <a:fillRect/>
          </a:stretch>
        </p:blipFill>
        <p:spPr bwMode="auto">
          <a:xfrm>
            <a:off x="357159" y="1017973"/>
            <a:ext cx="8003255" cy="3696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14296"/>
            <a:ext cx="8001056" cy="696521"/>
          </a:xfrm>
        </p:spPr>
        <p:txBody>
          <a:bodyPr>
            <a:normAutofit fontScale="90000"/>
          </a:bodyPr>
          <a:lstStyle/>
          <a:p>
            <a:r>
              <a:rPr lang="en-US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5400" b="1" i="1" baseline="-25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en-US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=ah,    S</a:t>
            </a:r>
            <a:r>
              <a:rPr lang="en-US" sz="5400" b="1" i="1" baseline="-25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AMD</a:t>
            </a:r>
            <a:r>
              <a:rPr lang="en-US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=½ah</a:t>
            </a:r>
            <a:endParaRPr lang="ru-RU" sz="5400" dirty="0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l="38130" t="26949" r="50518" b="64317"/>
          <a:stretch>
            <a:fillRect/>
          </a:stretch>
        </p:blipFill>
        <p:spPr bwMode="auto">
          <a:xfrm>
            <a:off x="357159" y="1017973"/>
            <a:ext cx="8003255" cy="3696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14296"/>
            <a:ext cx="8001056" cy="696521"/>
          </a:xfrm>
        </p:spPr>
        <p:txBody>
          <a:bodyPr>
            <a:normAutofit fontScale="90000"/>
          </a:bodyPr>
          <a:lstStyle/>
          <a:p>
            <a:r>
              <a:rPr lang="en-US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5400" b="1" i="1" baseline="-25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en-US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=2 S</a:t>
            </a:r>
            <a:r>
              <a:rPr lang="en-US" sz="5400" b="1" i="1" baseline="-25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AMD</a:t>
            </a:r>
            <a:endParaRPr lang="ru-RU" sz="5400" dirty="0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 l="36145" t="60822" r="50856" b="30417"/>
          <a:stretch>
            <a:fillRect/>
          </a:stretch>
        </p:blipFill>
        <p:spPr bwMode="auto">
          <a:xfrm>
            <a:off x="142845" y="1071552"/>
            <a:ext cx="8633607" cy="3491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284</Words>
  <PresentationFormat>Экран (16:9)</PresentationFormat>
  <Paragraphs>61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Формула</vt:lpstr>
      <vt:lpstr>Метод площадей</vt:lpstr>
      <vt:lpstr>Равные высоты или основания</vt:lpstr>
      <vt:lpstr>Равные высоты или основания</vt:lpstr>
      <vt:lpstr>Равные высоты или основания</vt:lpstr>
      <vt:lpstr>Равные высоты или основания</vt:lpstr>
      <vt:lpstr>Равные высоты или основания</vt:lpstr>
      <vt:lpstr>Найти SABCD, SAMD=a</vt:lpstr>
      <vt:lpstr>SABCD=ah,    SAMD=½ah</vt:lpstr>
      <vt:lpstr>SABCD=2 SAMD</vt:lpstr>
      <vt:lpstr>Свойство медиан</vt:lpstr>
      <vt:lpstr>Свойство медиан</vt:lpstr>
      <vt:lpstr>Свойство медиан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площадей</dc:title>
  <cp:lastModifiedBy>Admin</cp:lastModifiedBy>
  <cp:revision>49</cp:revision>
  <dcterms:modified xsi:type="dcterms:W3CDTF">2022-12-18T17:30:09Z</dcterms:modified>
</cp:coreProperties>
</file>