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5"/>
  </p:handoutMasterIdLst>
  <p:sldIdLst>
    <p:sldId id="256" r:id="rId2"/>
    <p:sldId id="260" r:id="rId3"/>
    <p:sldId id="261" r:id="rId4"/>
    <p:sldId id="270" r:id="rId5"/>
    <p:sldId id="262" r:id="rId6"/>
    <p:sldId id="264" r:id="rId7"/>
    <p:sldId id="265" r:id="rId8"/>
    <p:sldId id="266" r:id="rId9"/>
    <p:sldId id="267" r:id="rId10"/>
    <p:sldId id="271" r:id="rId11"/>
    <p:sldId id="272" r:id="rId12"/>
    <p:sldId id="273" r:id="rId13"/>
    <p:sldId id="269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FFCC"/>
    <a:srgbClr val="FF5050"/>
    <a:srgbClr val="FF9999"/>
    <a:srgbClr val="FF9966"/>
    <a:srgbClr val="FFC900"/>
    <a:srgbClr val="00CC99"/>
    <a:srgbClr val="FF6600"/>
    <a:srgbClr val="383229"/>
    <a:srgbClr val="003374"/>
    <a:srgbClr val="53A3E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-1062" y="114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10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pPr/>
              <a:t>9/2/2022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9/2/2022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50845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9/2/2022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1272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9/2/2022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82581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9/2/2022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30094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9/2/2022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09467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9/2/2022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1875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9/2/2022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4813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9/2/2022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1786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9/2/2022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0024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9/2/2022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5489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9/2/2022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0863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pPr/>
              <a:t>9/2/2022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465729"/>
            <a:ext cx="7886701" cy="4711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91547"/>
            <a:ext cx="7886699" cy="9778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35085" y="2375158"/>
            <a:ext cx="4439539" cy="1700453"/>
          </a:xfrm>
        </p:spPr>
        <p:txBody>
          <a:bodyPr>
            <a:no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Творческие проекты.</a:t>
            </a:r>
            <a:endParaRPr lang="en-US" dirty="0">
              <a:ln w="0"/>
              <a:solidFill>
                <a:srgbClr val="00FFCC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86892" y="6396335"/>
            <a:ext cx="3097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Автор: Синицына О.Е.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06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"/>
          <p:cNvGrpSpPr/>
          <p:nvPr/>
        </p:nvGrpSpPr>
        <p:grpSpPr>
          <a:xfrm>
            <a:off x="908224" y="4185925"/>
            <a:ext cx="7425879" cy="2436944"/>
            <a:chOff x="1428728" y="3714783"/>
            <a:chExt cx="6778913" cy="1333852"/>
          </a:xfrm>
        </p:grpSpPr>
        <p:sp>
          <p:nvSpPr>
            <p:cNvPr id="5" name="Прямоугольник с двумя скругленными соседними углами 4"/>
            <p:cNvSpPr/>
            <p:nvPr/>
          </p:nvSpPr>
          <p:spPr>
            <a:xfrm rot="5400000">
              <a:off x="4151259" y="992252"/>
              <a:ext cx="1333852" cy="6778913"/>
            </a:xfrm>
            <a:prstGeom prst="round2SameRect">
              <a:avLst/>
            </a:prstGeom>
          </p:spPr>
          <p:style>
            <a:lnRef idx="2">
              <a:schemeClr val="accent4">
                <a:hueOff val="-3210336"/>
                <a:satOff val="39690"/>
                <a:lumOff val="-12939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" name="Прямоугольник 5"/>
            <p:cNvSpPr/>
            <p:nvPr/>
          </p:nvSpPr>
          <p:spPr>
            <a:xfrm>
              <a:off x="1428729" y="3779897"/>
              <a:ext cx="6713800" cy="120362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5128" tIns="12065" rIns="12065" bIns="12065" numCol="1" spcCol="1270" anchor="ctr" anchorCtr="0">
              <a:noAutofit/>
            </a:bodyPr>
            <a:lstStyle/>
            <a:p>
              <a:pPr marL="171450" lvl="1" indent="-171450" algn="l" defTabSz="8445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2800" b="1" i="1" kern="1200" dirty="0" smtClean="0">
                  <a:latin typeface="Times New Roman" pitchFamily="18" charset="0"/>
                  <a:cs typeface="Times New Roman" pitchFamily="18" charset="0"/>
                </a:rPr>
                <a:t>Организация рабочего места</a:t>
              </a:r>
            </a:p>
            <a:p>
              <a:pPr marL="171450" lvl="1" indent="-171450" algn="l" defTabSz="8445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2800" b="1" i="1" dirty="0" smtClean="0">
                  <a:latin typeface="Times New Roman" pitchFamily="18" charset="0"/>
                  <a:cs typeface="Times New Roman" pitchFamily="18" charset="0"/>
                </a:rPr>
                <a:t>Выполнение технологических операций</a:t>
              </a:r>
            </a:p>
            <a:p>
              <a:pPr marL="171450" lvl="1" indent="-171450" algn="l" defTabSz="8445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2800" b="1" i="1" kern="1200" dirty="0" smtClean="0">
                  <a:latin typeface="Times New Roman" pitchFamily="18" charset="0"/>
                  <a:cs typeface="Times New Roman" pitchFamily="18" charset="0"/>
                </a:rPr>
                <a:t>Уборка рабочего места</a:t>
              </a:r>
              <a:endParaRPr lang="ru-RU" sz="2800" b="1" i="1" kern="1200" dirty="0">
                <a:latin typeface="Times New Roman" pitchFamily="18" charset="0"/>
                <a:cs typeface="Times New Roman" pitchFamily="18" charset="0"/>
              </a:endParaRPr>
            </a:p>
            <a:p>
              <a:pPr marL="171450" lvl="1" indent="-171450" algn="l" defTabSz="8445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ru-RU" sz="2800" b="1" i="1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" name="Группа 6"/>
          <p:cNvGrpSpPr/>
          <p:nvPr/>
        </p:nvGrpSpPr>
        <p:grpSpPr>
          <a:xfrm>
            <a:off x="3148149" y="444136"/>
            <a:ext cx="2586445" cy="3435531"/>
            <a:chOff x="0" y="3729309"/>
            <a:chExt cx="1443463" cy="2052080"/>
          </a:xfrm>
          <a:solidFill>
            <a:srgbClr val="FFFF00"/>
          </a:solidFill>
        </p:grpSpPr>
        <p:sp>
          <p:nvSpPr>
            <p:cNvPr id="8" name="Нашивка 7"/>
            <p:cNvSpPr/>
            <p:nvPr/>
          </p:nvSpPr>
          <p:spPr>
            <a:xfrm rot="5400000">
              <a:off x="-307812" y="4037121"/>
              <a:ext cx="2052080" cy="1436456"/>
            </a:xfrm>
            <a:prstGeom prst="chevron">
              <a:avLst/>
            </a:prstGeom>
            <a:grpFill/>
          </p:spPr>
          <p:style>
            <a:lnRef idx="2">
              <a:schemeClr val="accent4">
                <a:hueOff val="-3210336"/>
                <a:satOff val="39690"/>
                <a:lumOff val="-12939"/>
                <a:alphaOff val="0"/>
              </a:schemeClr>
            </a:lnRef>
            <a:fillRef idx="1">
              <a:schemeClr val="accent4">
                <a:hueOff val="-3210336"/>
                <a:satOff val="39690"/>
                <a:lumOff val="-12939"/>
                <a:alphaOff val="0"/>
              </a:schemeClr>
            </a:fillRef>
            <a:effectRef idx="0">
              <a:schemeClr val="accent4">
                <a:hueOff val="-3210336"/>
                <a:satOff val="39690"/>
                <a:lumOff val="-12939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Нашивка 4"/>
            <p:cNvSpPr/>
            <p:nvPr/>
          </p:nvSpPr>
          <p:spPr>
            <a:xfrm>
              <a:off x="7007" y="4532398"/>
              <a:ext cx="1436456" cy="460932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1" i="1" kern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Изготовление изделия</a:t>
              </a:r>
              <a:endParaRPr lang="ru-RU" sz="2400" b="1" i="1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4206240" y="744583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5050"/>
                </a:solidFill>
              </a:rPr>
              <a:t>4</a:t>
            </a:r>
            <a:endParaRPr lang="ru-RU" sz="4000" b="1" dirty="0">
              <a:solidFill>
                <a:srgbClr val="FF5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"/>
          <p:cNvGrpSpPr/>
          <p:nvPr/>
        </p:nvGrpSpPr>
        <p:grpSpPr>
          <a:xfrm>
            <a:off x="908224" y="4185925"/>
            <a:ext cx="7425879" cy="2436944"/>
            <a:chOff x="1428728" y="3714783"/>
            <a:chExt cx="6778913" cy="1333852"/>
          </a:xfrm>
        </p:grpSpPr>
        <p:sp>
          <p:nvSpPr>
            <p:cNvPr id="5" name="Прямоугольник с двумя скругленными соседними углами 4"/>
            <p:cNvSpPr/>
            <p:nvPr/>
          </p:nvSpPr>
          <p:spPr>
            <a:xfrm rot="5400000">
              <a:off x="4151259" y="992252"/>
              <a:ext cx="1333852" cy="6778913"/>
            </a:xfrm>
            <a:prstGeom prst="round2SameRect">
              <a:avLst/>
            </a:prstGeom>
          </p:spPr>
          <p:style>
            <a:lnRef idx="2">
              <a:schemeClr val="accent4">
                <a:hueOff val="-3210336"/>
                <a:satOff val="39690"/>
                <a:lumOff val="-12939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" name="Прямоугольник 5"/>
            <p:cNvSpPr/>
            <p:nvPr/>
          </p:nvSpPr>
          <p:spPr>
            <a:xfrm>
              <a:off x="1428729" y="3779897"/>
              <a:ext cx="6713800" cy="120362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5128" tIns="12065" rIns="12065" bIns="12065" numCol="1" spcCol="1270" anchor="ctr" anchorCtr="0">
              <a:noAutofit/>
            </a:bodyPr>
            <a:lstStyle/>
            <a:p>
              <a:pPr marL="171450" lvl="1" indent="-171450" algn="l" defTabSz="8445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2800" b="1" i="1" kern="12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Экономическая оценка </a:t>
              </a:r>
              <a:r>
                <a:rPr lang="ru-RU" sz="2800" b="1" i="1" kern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(подсчет денежных затрат на изготовление изделия)</a:t>
              </a:r>
            </a:p>
            <a:p>
              <a:pPr marL="171450" lvl="1" indent="-171450" algn="l" defTabSz="8445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2800" b="1" i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Экологическая оценка </a:t>
              </a:r>
              <a:r>
                <a:rPr lang="ru-RU" sz="2800" b="1" i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(безопасность для природы и здоровья)</a:t>
              </a:r>
              <a:endParaRPr lang="ru-RU" sz="2800" b="1" i="1" dirty="0" smtClean="0">
                <a:latin typeface="Times New Roman" pitchFamily="18" charset="0"/>
                <a:cs typeface="Times New Roman" pitchFamily="18" charset="0"/>
              </a:endParaRPr>
            </a:p>
            <a:p>
              <a:pPr marL="171450" lvl="1" indent="-171450" algn="l" defTabSz="8445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2800" b="1" i="1" kern="12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Самооценка</a:t>
              </a:r>
              <a:endParaRPr lang="ru-RU" sz="2800" b="1" i="1" kern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" name="Группа 6"/>
          <p:cNvGrpSpPr/>
          <p:nvPr/>
        </p:nvGrpSpPr>
        <p:grpSpPr>
          <a:xfrm>
            <a:off x="3148149" y="444136"/>
            <a:ext cx="2586445" cy="3435531"/>
            <a:chOff x="0" y="3729309"/>
            <a:chExt cx="1443463" cy="2052080"/>
          </a:xfrm>
          <a:solidFill>
            <a:srgbClr val="FFC900"/>
          </a:solidFill>
        </p:grpSpPr>
        <p:sp>
          <p:nvSpPr>
            <p:cNvPr id="8" name="Нашивка 7"/>
            <p:cNvSpPr/>
            <p:nvPr/>
          </p:nvSpPr>
          <p:spPr>
            <a:xfrm rot="5400000">
              <a:off x="-307812" y="4037121"/>
              <a:ext cx="2052080" cy="1436456"/>
            </a:xfrm>
            <a:prstGeom prst="chevron">
              <a:avLst/>
            </a:prstGeom>
            <a:grpFill/>
          </p:spPr>
          <p:style>
            <a:lnRef idx="2">
              <a:schemeClr val="accent4">
                <a:hueOff val="-3210336"/>
                <a:satOff val="39690"/>
                <a:lumOff val="-12939"/>
                <a:alphaOff val="0"/>
              </a:schemeClr>
            </a:lnRef>
            <a:fillRef idx="1">
              <a:schemeClr val="accent4">
                <a:hueOff val="-3210336"/>
                <a:satOff val="39690"/>
                <a:lumOff val="-12939"/>
                <a:alphaOff val="0"/>
              </a:schemeClr>
            </a:fillRef>
            <a:effectRef idx="0">
              <a:schemeClr val="accent4">
                <a:hueOff val="-3210336"/>
                <a:satOff val="39690"/>
                <a:lumOff val="-12939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Нашивка 4"/>
            <p:cNvSpPr/>
            <p:nvPr/>
          </p:nvSpPr>
          <p:spPr>
            <a:xfrm>
              <a:off x="7007" y="4532398"/>
              <a:ext cx="1436456" cy="42972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1" i="1" kern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Заключительный  этап</a:t>
              </a:r>
              <a:endParaRPr lang="ru-RU" sz="2400" b="1" i="1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4206240" y="744583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5050"/>
                </a:solidFill>
              </a:rPr>
              <a:t>5</a:t>
            </a:r>
            <a:endParaRPr lang="ru-RU" sz="4000" b="1" dirty="0">
              <a:solidFill>
                <a:srgbClr val="FF5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"/>
          <p:cNvGrpSpPr/>
          <p:nvPr/>
        </p:nvGrpSpPr>
        <p:grpSpPr>
          <a:xfrm>
            <a:off x="908224" y="4185925"/>
            <a:ext cx="7425879" cy="2436944"/>
            <a:chOff x="1428728" y="3714783"/>
            <a:chExt cx="6778913" cy="1333852"/>
          </a:xfrm>
        </p:grpSpPr>
        <p:sp>
          <p:nvSpPr>
            <p:cNvPr id="5" name="Прямоугольник с двумя скругленными соседними углами 4"/>
            <p:cNvSpPr/>
            <p:nvPr/>
          </p:nvSpPr>
          <p:spPr>
            <a:xfrm rot="5400000">
              <a:off x="4151259" y="992252"/>
              <a:ext cx="1333852" cy="6778913"/>
            </a:xfrm>
            <a:prstGeom prst="round2SameRect">
              <a:avLst/>
            </a:prstGeom>
          </p:spPr>
          <p:style>
            <a:lnRef idx="2">
              <a:schemeClr val="accent4">
                <a:hueOff val="-3210336"/>
                <a:satOff val="39690"/>
                <a:lumOff val="-12939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" name="Прямоугольник 5"/>
            <p:cNvSpPr/>
            <p:nvPr/>
          </p:nvSpPr>
          <p:spPr>
            <a:xfrm>
              <a:off x="1428729" y="3840301"/>
              <a:ext cx="6713800" cy="114322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5128" tIns="12065" rIns="12065" bIns="12065" numCol="1" spcCol="1270" anchor="ctr" anchorCtr="0">
              <a:noAutofit/>
            </a:bodyPr>
            <a:lstStyle/>
            <a:p>
              <a:pPr marL="171450" lvl="1" indent="-171450" algn="l" defTabSz="8445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2800" b="1" i="1" kern="1200" dirty="0" smtClean="0">
                  <a:latin typeface="Times New Roman" pitchFamily="18" charset="0"/>
                  <a:cs typeface="Times New Roman" pitchFamily="18" charset="0"/>
                </a:rPr>
                <a:t>Представление всех документов , презентации и готового изделия. Выступление.</a:t>
              </a:r>
              <a:endParaRPr lang="ru-RU" sz="2800" b="1" i="1" kern="1200" dirty="0">
                <a:latin typeface="Times New Roman" pitchFamily="18" charset="0"/>
                <a:cs typeface="Times New Roman" pitchFamily="18" charset="0"/>
              </a:endParaRPr>
            </a:p>
            <a:p>
              <a:pPr marL="171450" lvl="1" indent="-171450" algn="l" defTabSz="8445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ru-RU" sz="2800" b="1" i="1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" name="Группа 6"/>
          <p:cNvGrpSpPr/>
          <p:nvPr/>
        </p:nvGrpSpPr>
        <p:grpSpPr>
          <a:xfrm>
            <a:off x="3148149" y="444136"/>
            <a:ext cx="2586445" cy="3435531"/>
            <a:chOff x="0" y="3729309"/>
            <a:chExt cx="1443463" cy="2052080"/>
          </a:xfrm>
          <a:solidFill>
            <a:srgbClr val="FF9999"/>
          </a:solidFill>
        </p:grpSpPr>
        <p:sp>
          <p:nvSpPr>
            <p:cNvPr id="8" name="Нашивка 7"/>
            <p:cNvSpPr/>
            <p:nvPr/>
          </p:nvSpPr>
          <p:spPr>
            <a:xfrm rot="5400000">
              <a:off x="-307812" y="4037121"/>
              <a:ext cx="2052080" cy="1436456"/>
            </a:xfrm>
            <a:prstGeom prst="chevron">
              <a:avLst/>
            </a:prstGeom>
            <a:grpFill/>
          </p:spPr>
          <p:style>
            <a:lnRef idx="2">
              <a:schemeClr val="accent4">
                <a:hueOff val="-3210336"/>
                <a:satOff val="39690"/>
                <a:lumOff val="-12939"/>
                <a:alphaOff val="0"/>
              </a:schemeClr>
            </a:lnRef>
            <a:fillRef idx="1">
              <a:schemeClr val="accent4">
                <a:hueOff val="-3210336"/>
                <a:satOff val="39690"/>
                <a:lumOff val="-12939"/>
                <a:alphaOff val="0"/>
              </a:schemeClr>
            </a:fillRef>
            <a:effectRef idx="0">
              <a:schemeClr val="accent4">
                <a:hueOff val="-3210336"/>
                <a:satOff val="39690"/>
                <a:lumOff val="-12939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Нашивка 4"/>
            <p:cNvSpPr/>
            <p:nvPr/>
          </p:nvSpPr>
          <p:spPr>
            <a:xfrm>
              <a:off x="7007" y="4532398"/>
              <a:ext cx="1436456" cy="460932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1" i="1" kern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Защита проекта</a:t>
              </a:r>
              <a:endParaRPr lang="ru-RU" sz="2400" b="1" i="1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4206240" y="744583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5050"/>
                </a:solidFill>
              </a:rPr>
              <a:t>6</a:t>
            </a:r>
            <a:endParaRPr lang="ru-RU" sz="4000" b="1" dirty="0">
              <a:solidFill>
                <a:srgbClr val="FF5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8537" y="435238"/>
            <a:ext cx="7156812" cy="977899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FFCC"/>
                </a:solidFill>
                <a:latin typeface="Times New Roman" pitchFamily="18" charset="0"/>
                <a:cs typeface="Times New Roman" pitchFamily="18" charset="0"/>
              </a:rPr>
              <a:t>Тест «Этапы выполнения проекта»</a:t>
            </a:r>
            <a:endParaRPr lang="ru-RU" sz="3200" b="1" dirty="0">
              <a:solidFill>
                <a:srgbClr val="00FF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73829" y="1465729"/>
            <a:ext cx="3722914" cy="5131014"/>
          </a:xfrm>
        </p:spPr>
        <p:txBody>
          <a:bodyPr>
            <a:normAutofit lnSpcReduction="10000"/>
          </a:bodyPr>
          <a:lstStyle/>
          <a:p>
            <a:pPr marL="228600" lvl="1">
              <a:spcBef>
                <a:spcPts val="1000"/>
              </a:spcBef>
              <a:buNone/>
            </a:pP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 -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Представление всех документов , презентации и готового изделия</a:t>
            </a:r>
          </a:p>
          <a:p>
            <a:pPr marL="228600" lvl="1">
              <a:spcBef>
                <a:spcPts val="1000"/>
              </a:spcBef>
              <a:buNone/>
            </a:pP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 - Выбор создаваемого изделия </a:t>
            </a:r>
          </a:p>
          <a:p>
            <a:pPr marL="228600" lvl="1">
              <a:spcBef>
                <a:spcPts val="1000"/>
              </a:spcBef>
              <a:buNone/>
            </a:pP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 - Экономическая оценка</a:t>
            </a:r>
          </a:p>
          <a:p>
            <a:pPr marL="228600" lvl="1">
              <a:spcBef>
                <a:spcPts val="1000"/>
              </a:spcBef>
              <a:buNone/>
            </a:pP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 - Подбор материалов и инструментов</a:t>
            </a:r>
          </a:p>
          <a:p>
            <a:pPr marL="228600" lvl="1">
              <a:spcBef>
                <a:spcPts val="1000"/>
              </a:spcBef>
              <a:buNone/>
            </a:pP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 - Эскизы и чертежи</a:t>
            </a:r>
          </a:p>
          <a:p>
            <a:pPr marL="228600" lvl="1">
              <a:spcBef>
                <a:spcPts val="1000"/>
              </a:spcBef>
              <a:buNone/>
            </a:pP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 - Выполнение технологических операций</a:t>
            </a:r>
          </a:p>
          <a:p>
            <a:pPr marL="228600" lvl="1">
              <a:spcBef>
                <a:spcPts val="1000"/>
              </a:spcBef>
              <a:buNone/>
            </a:pPr>
            <a:endParaRPr lang="ru-RU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None/>
            </a:pPr>
            <a:endParaRPr lang="ru-RU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</a:pPr>
            <a:endParaRPr lang="ru-RU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</a:pPr>
            <a:endParaRPr lang="ru-RU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</a:pPr>
            <a:endParaRPr lang="ru-RU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</a:pPr>
            <a:endParaRPr lang="ru-RU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Нашивка 7"/>
          <p:cNvSpPr/>
          <p:nvPr/>
        </p:nvSpPr>
        <p:spPr>
          <a:xfrm rot="5400000">
            <a:off x="751113" y="1234441"/>
            <a:ext cx="2090061" cy="1920243"/>
          </a:xfrm>
          <a:prstGeom prst="chevron">
            <a:avLst>
              <a:gd name="adj" fmla="val 50909"/>
            </a:avLst>
          </a:prstGeom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Нашивка 8"/>
          <p:cNvSpPr/>
          <p:nvPr/>
        </p:nvSpPr>
        <p:spPr>
          <a:xfrm rot="5400000">
            <a:off x="770706" y="2965272"/>
            <a:ext cx="2103121" cy="1972493"/>
          </a:xfrm>
          <a:prstGeom prst="chevron">
            <a:avLst/>
          </a:prstGeom>
          <a:solidFill>
            <a:srgbClr val="FF6600"/>
          </a:solidFill>
        </p:spPr>
        <p:style>
          <a:lnRef idx="2">
            <a:schemeClr val="accent4">
              <a:hueOff val="-1605168"/>
              <a:satOff val="19845"/>
              <a:lumOff val="-6470"/>
              <a:alphaOff val="0"/>
            </a:schemeClr>
          </a:lnRef>
          <a:fillRef idx="1">
            <a:schemeClr val="accent4">
              <a:hueOff val="-1605168"/>
              <a:satOff val="19845"/>
              <a:lumOff val="-6470"/>
              <a:alphaOff val="0"/>
            </a:schemeClr>
          </a:fillRef>
          <a:effectRef idx="0">
            <a:schemeClr val="accent4">
              <a:hueOff val="-1605168"/>
              <a:satOff val="19845"/>
              <a:lumOff val="-647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Нашивка 9"/>
          <p:cNvSpPr/>
          <p:nvPr/>
        </p:nvSpPr>
        <p:spPr>
          <a:xfrm rot="5400000">
            <a:off x="762000" y="4837616"/>
            <a:ext cx="2094411" cy="1946366"/>
          </a:xfrm>
          <a:prstGeom prst="chevron">
            <a:avLst/>
          </a:prstGeom>
          <a:solidFill>
            <a:srgbClr val="FF5050"/>
          </a:solidFill>
        </p:spPr>
        <p:style>
          <a:lnRef idx="2">
            <a:schemeClr val="accent4">
              <a:hueOff val="-1605168"/>
              <a:satOff val="19845"/>
              <a:lumOff val="-6470"/>
              <a:alphaOff val="0"/>
            </a:schemeClr>
          </a:lnRef>
          <a:fillRef idx="1">
            <a:schemeClr val="accent4">
              <a:hueOff val="-1605168"/>
              <a:satOff val="19845"/>
              <a:lumOff val="-6470"/>
              <a:alphaOff val="0"/>
            </a:schemeClr>
          </a:fillRef>
          <a:effectRef idx="0">
            <a:schemeClr val="accent4">
              <a:hueOff val="-1605168"/>
              <a:satOff val="19845"/>
              <a:lumOff val="-6470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Нашивка 4"/>
          <p:cNvSpPr/>
          <p:nvPr/>
        </p:nvSpPr>
        <p:spPr>
          <a:xfrm>
            <a:off x="822960" y="2024745"/>
            <a:ext cx="1998616" cy="69233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0160" tIns="10160" rIns="10160" bIns="10160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i="1" kern="12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Подготовительный этап</a:t>
            </a:r>
            <a:endParaRPr lang="ru-RU" sz="1600" b="1" i="1" kern="12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Нашивка 4"/>
          <p:cNvSpPr/>
          <p:nvPr/>
        </p:nvSpPr>
        <p:spPr>
          <a:xfrm>
            <a:off x="809897" y="5499463"/>
            <a:ext cx="1907177" cy="815122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0160" tIns="10160" rIns="10160" bIns="10160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b="1" i="1" kern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Технологический этап</a:t>
            </a:r>
            <a:endParaRPr lang="ru-RU" b="1" i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67544" y="1384664"/>
            <a:ext cx="393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5050"/>
                </a:solidFill>
              </a:rPr>
              <a:t>1</a:t>
            </a:r>
            <a:endParaRPr lang="ru-RU" sz="3200" b="1" dirty="0">
              <a:solidFill>
                <a:srgbClr val="FF505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67543" y="316121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5050"/>
                </a:solidFill>
              </a:rPr>
              <a:t>2</a:t>
            </a:r>
            <a:endParaRPr lang="ru-RU" sz="3200" dirty="0">
              <a:solidFill>
                <a:srgbClr val="FF505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80606" y="496388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5050"/>
                </a:solidFill>
              </a:rPr>
              <a:t>3</a:t>
            </a:r>
            <a:endParaRPr lang="ru-RU" sz="3200" b="1" dirty="0">
              <a:solidFill>
                <a:srgbClr val="FF5050"/>
              </a:solidFill>
            </a:endParaRPr>
          </a:p>
        </p:txBody>
      </p:sp>
      <p:sp>
        <p:nvSpPr>
          <p:cNvPr id="17" name="Нашивка 16"/>
          <p:cNvSpPr/>
          <p:nvPr/>
        </p:nvSpPr>
        <p:spPr>
          <a:xfrm rot="5400000">
            <a:off x="6437810" y="1234441"/>
            <a:ext cx="2090061" cy="1885409"/>
          </a:xfrm>
          <a:prstGeom prst="chevron">
            <a:avLst>
              <a:gd name="adj" fmla="val 50909"/>
            </a:avLst>
          </a:prstGeom>
          <a:solidFill>
            <a:srgbClr val="FFFF00"/>
          </a:solidFill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8" name="Нашивка 17"/>
          <p:cNvSpPr/>
          <p:nvPr/>
        </p:nvSpPr>
        <p:spPr>
          <a:xfrm rot="5400000">
            <a:off x="6555379" y="2971805"/>
            <a:ext cx="2103121" cy="2002974"/>
          </a:xfrm>
          <a:prstGeom prst="chevron">
            <a:avLst/>
          </a:prstGeom>
          <a:solidFill>
            <a:srgbClr val="FF9966"/>
          </a:solidFill>
        </p:spPr>
        <p:style>
          <a:lnRef idx="2">
            <a:schemeClr val="accent4">
              <a:hueOff val="-1605168"/>
              <a:satOff val="19845"/>
              <a:lumOff val="-6470"/>
              <a:alphaOff val="0"/>
            </a:schemeClr>
          </a:lnRef>
          <a:fillRef idx="1">
            <a:schemeClr val="accent4">
              <a:hueOff val="-1605168"/>
              <a:satOff val="19845"/>
              <a:lumOff val="-6470"/>
              <a:alphaOff val="0"/>
            </a:schemeClr>
          </a:fillRef>
          <a:effectRef idx="0">
            <a:schemeClr val="accent4">
              <a:hueOff val="-1605168"/>
              <a:satOff val="19845"/>
              <a:lumOff val="-6470"/>
              <a:alphaOff val="0"/>
            </a:schemeClr>
          </a:effectRef>
          <a:fontRef idx="minor">
            <a:schemeClr val="lt1"/>
          </a:fontRef>
        </p:style>
      </p:sp>
      <p:sp>
        <p:nvSpPr>
          <p:cNvPr id="19" name="Нашивка 18"/>
          <p:cNvSpPr/>
          <p:nvPr/>
        </p:nvSpPr>
        <p:spPr>
          <a:xfrm rot="5400000">
            <a:off x="6520546" y="4848497"/>
            <a:ext cx="2094411" cy="1924596"/>
          </a:xfrm>
          <a:prstGeom prst="chevron">
            <a:avLst/>
          </a:prstGeom>
          <a:solidFill>
            <a:srgbClr val="FF9999"/>
          </a:solidFill>
        </p:spPr>
        <p:style>
          <a:lnRef idx="2">
            <a:schemeClr val="accent4">
              <a:hueOff val="-1605168"/>
              <a:satOff val="19845"/>
              <a:lumOff val="-6470"/>
              <a:alphaOff val="0"/>
            </a:schemeClr>
          </a:lnRef>
          <a:fillRef idx="1">
            <a:schemeClr val="accent4">
              <a:hueOff val="-1605168"/>
              <a:satOff val="19845"/>
              <a:lumOff val="-6470"/>
              <a:alphaOff val="0"/>
            </a:schemeClr>
          </a:fillRef>
          <a:effectRef idx="0">
            <a:schemeClr val="accent4">
              <a:hueOff val="-1605168"/>
              <a:satOff val="19845"/>
              <a:lumOff val="-6470"/>
              <a:alphaOff val="0"/>
            </a:schemeClr>
          </a:effectRef>
          <a:fontRef idx="minor">
            <a:schemeClr val="lt1"/>
          </a:fontRef>
        </p:style>
      </p:sp>
      <p:sp>
        <p:nvSpPr>
          <p:cNvPr id="13" name="Нашивка 4"/>
          <p:cNvSpPr/>
          <p:nvPr/>
        </p:nvSpPr>
        <p:spPr>
          <a:xfrm>
            <a:off x="6661549" y="3709851"/>
            <a:ext cx="1881559" cy="89906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8890" tIns="8890" rIns="8890" bIns="889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b="1" i="1" kern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Заключительный 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kern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этап</a:t>
            </a:r>
            <a:endParaRPr lang="ru-RU" b="1" i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57645" y="3775165"/>
            <a:ext cx="21292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Конструкторский этап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544491" y="1946365"/>
            <a:ext cx="18418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Изготовление изделия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067005" y="5799908"/>
            <a:ext cx="11129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Защита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проекта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276012" y="124097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5050"/>
                </a:solidFill>
              </a:rPr>
              <a:t>4</a:t>
            </a:r>
            <a:endParaRPr lang="ru-RU" sz="3200" b="1" dirty="0">
              <a:solidFill>
                <a:srgbClr val="FF505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406641" y="323958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5050"/>
                </a:solidFill>
              </a:rPr>
              <a:t>5</a:t>
            </a:r>
            <a:endParaRPr lang="ru-RU" sz="3200" b="1" dirty="0">
              <a:solidFill>
                <a:srgbClr val="FF505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419703" y="505532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5050"/>
                </a:solidFill>
              </a:rPr>
              <a:t>6</a:t>
            </a:r>
            <a:endParaRPr lang="ru-RU" sz="3200" b="1" dirty="0">
              <a:solidFill>
                <a:srgbClr val="FF5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027" y="487490"/>
            <a:ext cx="7886699" cy="977899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5050"/>
                </a:solidFill>
                <a:latin typeface="Times New Roman" pitchFamily="18" charset="0"/>
                <a:cs typeface="Times New Roman" pitchFamily="18" charset="0"/>
              </a:rPr>
              <a:t>Содержание</a:t>
            </a:r>
            <a:endParaRPr lang="ru-RU" b="1" dirty="0">
              <a:solidFill>
                <a:srgbClr val="FF5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Group 92"/>
          <p:cNvGrpSpPr>
            <a:grpSpLocks/>
          </p:cNvGrpSpPr>
          <p:nvPr/>
        </p:nvGrpSpPr>
        <p:grpSpPr bwMode="auto">
          <a:xfrm>
            <a:off x="1987242" y="1666027"/>
            <a:ext cx="5068887" cy="530225"/>
            <a:chOff x="1269" y="1296"/>
            <a:chExt cx="3193" cy="334"/>
          </a:xfrm>
        </p:grpSpPr>
        <p:sp>
          <p:nvSpPr>
            <p:cNvPr id="5" name="AutoShape 3"/>
            <p:cNvSpPr>
              <a:spLocks noChangeArrowheads="1"/>
            </p:cNvSpPr>
            <p:nvPr/>
          </p:nvSpPr>
          <p:spPr bwMode="gray">
            <a:xfrm>
              <a:off x="1422" y="1296"/>
              <a:ext cx="3040" cy="334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Text Box 4"/>
            <p:cNvSpPr txBox="1">
              <a:spLocks noChangeArrowheads="1"/>
            </p:cNvSpPr>
            <p:nvPr/>
          </p:nvSpPr>
          <p:spPr bwMode="gray">
            <a:xfrm>
              <a:off x="1525" y="1342"/>
              <a:ext cx="2633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ru-RU" sz="2000" i="1" dirty="0" smtClean="0">
                  <a:solidFill>
                    <a:srgbClr val="000000"/>
                  </a:solidFill>
                </a:rPr>
                <a:t>Что такое творчество</a:t>
              </a:r>
              <a:endParaRPr lang="en-US" sz="2000" i="1" dirty="0">
                <a:solidFill>
                  <a:srgbClr val="000000"/>
                </a:solidFill>
              </a:endParaRPr>
            </a:p>
          </p:txBody>
        </p:sp>
        <p:grpSp>
          <p:nvGrpSpPr>
            <p:cNvPr id="7" name="Group 55"/>
            <p:cNvGrpSpPr>
              <a:grpSpLocks/>
            </p:cNvGrpSpPr>
            <p:nvPr/>
          </p:nvGrpSpPr>
          <p:grpSpPr bwMode="auto">
            <a:xfrm>
              <a:off x="1269" y="1324"/>
              <a:ext cx="266" cy="298"/>
              <a:chOff x="1415" y="1276"/>
              <a:chExt cx="266" cy="298"/>
            </a:xfrm>
          </p:grpSpPr>
          <p:grpSp>
            <p:nvGrpSpPr>
              <p:cNvPr id="8" name="Group 56"/>
              <p:cNvGrpSpPr>
                <a:grpSpLocks/>
              </p:cNvGrpSpPr>
              <p:nvPr/>
            </p:nvGrpSpPr>
            <p:grpSpPr bwMode="auto">
              <a:xfrm>
                <a:off x="1415" y="1276"/>
                <a:ext cx="266" cy="298"/>
                <a:chOff x="1415" y="1276"/>
                <a:chExt cx="266" cy="298"/>
              </a:xfrm>
            </p:grpSpPr>
            <p:pic>
              <p:nvPicPr>
                <p:cNvPr id="10" name="Picture 57" descr="Picture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1" name="Oval 58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/>
                    </a:gs>
                    <a:gs pos="100000">
                      <a:srgbClr val="FF9900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" name="Oval 59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>
                        <a:gamma/>
                        <a:shade val="63529"/>
                        <a:invGamma/>
                      </a:srgbClr>
                    </a:gs>
                    <a:gs pos="100000">
                      <a:srgbClr val="FF9900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pic>
              <p:nvPicPr>
                <p:cNvPr id="13" name="Picture 60" descr="Picture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9" name="Text Box 61"/>
              <p:cNvSpPr txBox="1">
                <a:spLocks noChangeArrowheads="1"/>
              </p:cNvSpPr>
              <p:nvPr/>
            </p:nvSpPr>
            <p:spPr bwMode="gray">
              <a:xfrm>
                <a:off x="1441" y="1292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>
                    <a:solidFill>
                      <a:srgbClr val="FFFFFF"/>
                    </a:solidFill>
                  </a:rPr>
                  <a:t>1</a:t>
                </a:r>
              </a:p>
            </p:txBody>
          </p:sp>
        </p:grpSp>
      </p:grpSp>
      <p:grpSp>
        <p:nvGrpSpPr>
          <p:cNvPr id="14" name="Group 93"/>
          <p:cNvGrpSpPr>
            <a:grpSpLocks/>
          </p:cNvGrpSpPr>
          <p:nvPr/>
        </p:nvGrpSpPr>
        <p:grpSpPr bwMode="auto">
          <a:xfrm>
            <a:off x="1985654" y="2428027"/>
            <a:ext cx="5070475" cy="549275"/>
            <a:chOff x="1268" y="1776"/>
            <a:chExt cx="3194" cy="346"/>
          </a:xfrm>
        </p:grpSpPr>
        <p:sp>
          <p:nvSpPr>
            <p:cNvPr id="15" name="AutoShape 13"/>
            <p:cNvSpPr>
              <a:spLocks noChangeArrowheads="1"/>
            </p:cNvSpPr>
            <p:nvPr/>
          </p:nvSpPr>
          <p:spPr bwMode="gray">
            <a:xfrm>
              <a:off x="1422" y="1776"/>
              <a:ext cx="3040" cy="334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 i="1" dirty="0" smtClean="0">
                <a:solidFill>
                  <a:srgbClr val="000000"/>
                </a:solidFill>
              </a:endParaRPr>
            </a:p>
            <a:p>
              <a:r>
                <a:rPr lang="ru-RU" i="1" dirty="0" smtClean="0">
                  <a:solidFill>
                    <a:srgbClr val="000000"/>
                  </a:solidFill>
                </a:rPr>
                <a:t>    Что такое проект</a:t>
              </a:r>
              <a:endParaRPr lang="en-US" i="1" dirty="0" smtClean="0">
                <a:solidFill>
                  <a:srgbClr val="000000"/>
                </a:solidFill>
              </a:endParaRPr>
            </a:p>
            <a:p>
              <a:endParaRPr lang="ru-RU" dirty="0"/>
            </a:p>
          </p:txBody>
        </p:sp>
        <p:sp>
          <p:nvSpPr>
            <p:cNvPr id="16" name="Text Box 21"/>
            <p:cNvSpPr txBox="1">
              <a:spLocks noChangeArrowheads="1"/>
            </p:cNvSpPr>
            <p:nvPr/>
          </p:nvSpPr>
          <p:spPr bwMode="gray">
            <a:xfrm>
              <a:off x="1533" y="1857"/>
              <a:ext cx="2633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 sz="2000" i="1" dirty="0">
                <a:solidFill>
                  <a:srgbClr val="000000"/>
                </a:solidFill>
              </a:endParaRPr>
            </a:p>
          </p:txBody>
        </p:sp>
        <p:grpSp>
          <p:nvGrpSpPr>
            <p:cNvPr id="17" name="Group 62"/>
            <p:cNvGrpSpPr>
              <a:grpSpLocks/>
            </p:cNvGrpSpPr>
            <p:nvPr/>
          </p:nvGrpSpPr>
          <p:grpSpPr bwMode="auto">
            <a:xfrm>
              <a:off x="1268" y="1824"/>
              <a:ext cx="266" cy="298"/>
              <a:chOff x="1414" y="1776"/>
              <a:chExt cx="266" cy="298"/>
            </a:xfrm>
          </p:grpSpPr>
          <p:grpSp>
            <p:nvGrpSpPr>
              <p:cNvPr id="18" name="Group 63"/>
              <p:cNvGrpSpPr>
                <a:grpSpLocks/>
              </p:cNvGrpSpPr>
              <p:nvPr/>
            </p:nvGrpSpPr>
            <p:grpSpPr bwMode="auto">
              <a:xfrm>
                <a:off x="1414" y="1776"/>
                <a:ext cx="266" cy="298"/>
                <a:chOff x="1415" y="1276"/>
                <a:chExt cx="266" cy="298"/>
              </a:xfrm>
            </p:grpSpPr>
            <p:pic>
              <p:nvPicPr>
                <p:cNvPr id="20" name="Picture 64" descr="Picture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1" name="Oval 65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CF71A"/>
                    </a:gs>
                    <a:gs pos="100000">
                      <a:srgbClr val="FCF71A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2" name="Oval 66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CF71A">
                        <a:gamma/>
                        <a:shade val="63529"/>
                        <a:invGamma/>
                      </a:srgbClr>
                    </a:gs>
                    <a:gs pos="100000">
                      <a:srgbClr val="FCF71A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pic>
              <p:nvPicPr>
                <p:cNvPr id="23" name="Picture 67" descr="Picture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19" name="Text Box 68"/>
              <p:cNvSpPr txBox="1">
                <a:spLocks noChangeArrowheads="1"/>
              </p:cNvSpPr>
              <p:nvPr/>
            </p:nvSpPr>
            <p:spPr bwMode="gray">
              <a:xfrm>
                <a:off x="1440" y="1792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>
                    <a:solidFill>
                      <a:srgbClr val="FFFFFF"/>
                    </a:solidFill>
                  </a:rPr>
                  <a:t>2</a:t>
                </a:r>
              </a:p>
            </p:txBody>
          </p:sp>
        </p:grpSp>
      </p:grpSp>
      <p:grpSp>
        <p:nvGrpSpPr>
          <p:cNvPr id="24" name="Group 94"/>
          <p:cNvGrpSpPr>
            <a:grpSpLocks/>
          </p:cNvGrpSpPr>
          <p:nvPr/>
        </p:nvGrpSpPr>
        <p:grpSpPr bwMode="auto">
          <a:xfrm>
            <a:off x="1988829" y="3175740"/>
            <a:ext cx="5067300" cy="547687"/>
            <a:chOff x="1270" y="2247"/>
            <a:chExt cx="3192" cy="345"/>
          </a:xfrm>
        </p:grpSpPr>
        <p:sp>
          <p:nvSpPr>
            <p:cNvPr id="25" name="AutoShape 23"/>
            <p:cNvSpPr>
              <a:spLocks noChangeArrowheads="1"/>
            </p:cNvSpPr>
            <p:nvPr/>
          </p:nvSpPr>
          <p:spPr bwMode="gray">
            <a:xfrm>
              <a:off x="1422" y="2247"/>
              <a:ext cx="3040" cy="334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r>
                <a:rPr lang="ru-RU" dirty="0" smtClean="0"/>
                <a:t>  Этапы проекта</a:t>
              </a:r>
              <a:endParaRPr lang="ru-RU" dirty="0"/>
            </a:p>
          </p:txBody>
        </p:sp>
        <p:sp>
          <p:nvSpPr>
            <p:cNvPr id="26" name="Text Box 31"/>
            <p:cNvSpPr txBox="1">
              <a:spLocks noChangeArrowheads="1"/>
            </p:cNvSpPr>
            <p:nvPr/>
          </p:nvSpPr>
          <p:spPr bwMode="gray">
            <a:xfrm>
              <a:off x="1525" y="2295"/>
              <a:ext cx="2633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 sz="2000" i="1" dirty="0">
                <a:solidFill>
                  <a:srgbClr val="000000"/>
                </a:solidFill>
              </a:endParaRPr>
            </a:p>
          </p:txBody>
        </p:sp>
        <p:grpSp>
          <p:nvGrpSpPr>
            <p:cNvPr id="27" name="Group 69"/>
            <p:cNvGrpSpPr>
              <a:grpSpLocks/>
            </p:cNvGrpSpPr>
            <p:nvPr/>
          </p:nvGrpSpPr>
          <p:grpSpPr bwMode="auto">
            <a:xfrm>
              <a:off x="1270" y="2294"/>
              <a:ext cx="266" cy="298"/>
              <a:chOff x="1416" y="2246"/>
              <a:chExt cx="266" cy="298"/>
            </a:xfrm>
          </p:grpSpPr>
          <p:sp>
            <p:nvSpPr>
              <p:cNvPr id="28" name="Text Box 70"/>
              <p:cNvSpPr txBox="1">
                <a:spLocks noChangeArrowheads="1"/>
              </p:cNvSpPr>
              <p:nvPr/>
            </p:nvSpPr>
            <p:spPr bwMode="gray">
              <a:xfrm>
                <a:off x="1435" y="2267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>
                    <a:solidFill>
                      <a:srgbClr val="FFFFFF"/>
                    </a:solidFill>
                  </a:rPr>
                  <a:t>3</a:t>
                </a:r>
              </a:p>
            </p:txBody>
          </p:sp>
          <p:grpSp>
            <p:nvGrpSpPr>
              <p:cNvPr id="29" name="Group 71"/>
              <p:cNvGrpSpPr>
                <a:grpSpLocks/>
              </p:cNvGrpSpPr>
              <p:nvPr/>
            </p:nvGrpSpPr>
            <p:grpSpPr bwMode="auto">
              <a:xfrm>
                <a:off x="1416" y="2246"/>
                <a:ext cx="266" cy="298"/>
                <a:chOff x="1415" y="1276"/>
                <a:chExt cx="266" cy="298"/>
              </a:xfrm>
            </p:grpSpPr>
            <p:pic>
              <p:nvPicPr>
                <p:cNvPr id="31" name="Picture 72" descr="Picture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32" name="Oval 73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10E470"/>
                    </a:gs>
                    <a:gs pos="100000">
                      <a:srgbClr val="10E470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3" name="Oval 74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10E470">
                        <a:gamma/>
                        <a:shade val="63529"/>
                        <a:invGamma/>
                      </a:srgbClr>
                    </a:gs>
                    <a:gs pos="100000">
                      <a:srgbClr val="10E470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pic>
              <p:nvPicPr>
                <p:cNvPr id="34" name="Picture 75" descr="Picture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30" name="Text Box 76"/>
              <p:cNvSpPr txBox="1">
                <a:spLocks noChangeArrowheads="1"/>
              </p:cNvSpPr>
              <p:nvPr/>
            </p:nvSpPr>
            <p:spPr bwMode="gray">
              <a:xfrm>
                <a:off x="1442" y="2262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>
                    <a:solidFill>
                      <a:srgbClr val="FFFFFF"/>
                    </a:solidFill>
                  </a:rPr>
                  <a:t>3</a:t>
                </a:r>
              </a:p>
            </p:txBody>
          </p:sp>
        </p:grpSp>
      </p:grpSp>
      <p:grpSp>
        <p:nvGrpSpPr>
          <p:cNvPr id="35" name="Group 95"/>
          <p:cNvGrpSpPr>
            <a:grpSpLocks/>
          </p:cNvGrpSpPr>
          <p:nvPr/>
        </p:nvGrpSpPr>
        <p:grpSpPr bwMode="auto">
          <a:xfrm>
            <a:off x="1985654" y="3937740"/>
            <a:ext cx="5070475" cy="547687"/>
            <a:chOff x="1268" y="2727"/>
            <a:chExt cx="3194" cy="345"/>
          </a:xfrm>
        </p:grpSpPr>
        <p:sp>
          <p:nvSpPr>
            <p:cNvPr id="36" name="AutoShape 33"/>
            <p:cNvSpPr>
              <a:spLocks noChangeArrowheads="1"/>
            </p:cNvSpPr>
            <p:nvPr/>
          </p:nvSpPr>
          <p:spPr bwMode="gray">
            <a:xfrm>
              <a:off x="1422" y="2727"/>
              <a:ext cx="3040" cy="334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37" name="Text Box 41"/>
            <p:cNvSpPr txBox="1">
              <a:spLocks noChangeArrowheads="1"/>
            </p:cNvSpPr>
            <p:nvPr/>
          </p:nvSpPr>
          <p:spPr bwMode="gray">
            <a:xfrm>
              <a:off x="1525" y="2775"/>
              <a:ext cx="2633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 sz="2000" i="1" dirty="0">
                <a:solidFill>
                  <a:srgbClr val="000000"/>
                </a:solidFill>
              </a:endParaRPr>
            </a:p>
          </p:txBody>
        </p:sp>
        <p:grpSp>
          <p:nvGrpSpPr>
            <p:cNvPr id="38" name="Group 77"/>
            <p:cNvGrpSpPr>
              <a:grpSpLocks/>
            </p:cNvGrpSpPr>
            <p:nvPr/>
          </p:nvGrpSpPr>
          <p:grpSpPr bwMode="auto">
            <a:xfrm>
              <a:off x="1268" y="2774"/>
              <a:ext cx="266" cy="298"/>
              <a:chOff x="1414" y="2726"/>
              <a:chExt cx="266" cy="298"/>
            </a:xfrm>
          </p:grpSpPr>
          <p:sp>
            <p:nvSpPr>
              <p:cNvPr id="39" name="Text Box 78"/>
              <p:cNvSpPr txBox="1">
                <a:spLocks noChangeArrowheads="1"/>
              </p:cNvSpPr>
              <p:nvPr/>
            </p:nvSpPr>
            <p:spPr bwMode="gray">
              <a:xfrm>
                <a:off x="1435" y="2748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>
                    <a:solidFill>
                      <a:srgbClr val="FFFFFF"/>
                    </a:solidFill>
                  </a:rPr>
                  <a:t>4</a:t>
                </a:r>
              </a:p>
            </p:txBody>
          </p:sp>
          <p:grpSp>
            <p:nvGrpSpPr>
              <p:cNvPr id="40" name="Group 79"/>
              <p:cNvGrpSpPr>
                <a:grpSpLocks/>
              </p:cNvGrpSpPr>
              <p:nvPr/>
            </p:nvGrpSpPr>
            <p:grpSpPr bwMode="auto">
              <a:xfrm>
                <a:off x="1414" y="2726"/>
                <a:ext cx="266" cy="298"/>
                <a:chOff x="1415" y="1276"/>
                <a:chExt cx="266" cy="298"/>
              </a:xfrm>
            </p:grpSpPr>
            <p:pic>
              <p:nvPicPr>
                <p:cNvPr id="42" name="Picture 80" descr="Picture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43" name="Oval 81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A55F9"/>
                    </a:gs>
                    <a:gs pos="100000">
                      <a:srgbClr val="CA55F9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4" name="Oval 82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A55F9">
                        <a:gamma/>
                        <a:shade val="63529"/>
                        <a:invGamma/>
                      </a:srgbClr>
                    </a:gs>
                    <a:gs pos="100000">
                      <a:srgbClr val="CA55F9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pic>
              <p:nvPicPr>
                <p:cNvPr id="45" name="Picture 83" descr="Picture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41" name="Text Box 84"/>
              <p:cNvSpPr txBox="1">
                <a:spLocks noChangeArrowheads="1"/>
              </p:cNvSpPr>
              <p:nvPr/>
            </p:nvSpPr>
            <p:spPr bwMode="gray">
              <a:xfrm>
                <a:off x="1440" y="2742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>
                    <a:solidFill>
                      <a:srgbClr val="FFFFFF"/>
                    </a:solidFill>
                  </a:rPr>
                  <a:t>4</a:t>
                </a:r>
              </a:p>
            </p:txBody>
          </p:sp>
        </p:grpSp>
      </p:grpSp>
      <p:grpSp>
        <p:nvGrpSpPr>
          <p:cNvPr id="46" name="Group 96"/>
          <p:cNvGrpSpPr>
            <a:grpSpLocks/>
          </p:cNvGrpSpPr>
          <p:nvPr/>
        </p:nvGrpSpPr>
        <p:grpSpPr bwMode="auto">
          <a:xfrm>
            <a:off x="1985654" y="4699740"/>
            <a:ext cx="5064125" cy="547687"/>
            <a:chOff x="1268" y="3207"/>
            <a:chExt cx="3190" cy="345"/>
          </a:xfrm>
        </p:grpSpPr>
        <p:sp>
          <p:nvSpPr>
            <p:cNvPr id="47" name="AutoShape 43"/>
            <p:cNvSpPr>
              <a:spLocks noChangeArrowheads="1"/>
            </p:cNvSpPr>
            <p:nvPr/>
          </p:nvSpPr>
          <p:spPr bwMode="gray">
            <a:xfrm>
              <a:off x="1418" y="3207"/>
              <a:ext cx="3040" cy="334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48" name="Text Box 52"/>
            <p:cNvSpPr txBox="1">
              <a:spLocks noChangeArrowheads="1"/>
            </p:cNvSpPr>
            <p:nvPr/>
          </p:nvSpPr>
          <p:spPr bwMode="gray">
            <a:xfrm>
              <a:off x="1521" y="3255"/>
              <a:ext cx="2633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 sz="2000" i="1" dirty="0">
                <a:solidFill>
                  <a:srgbClr val="000000"/>
                </a:solidFill>
              </a:endParaRPr>
            </a:p>
          </p:txBody>
        </p:sp>
        <p:grpSp>
          <p:nvGrpSpPr>
            <p:cNvPr id="49" name="Group 85"/>
            <p:cNvGrpSpPr>
              <a:grpSpLocks/>
            </p:cNvGrpSpPr>
            <p:nvPr/>
          </p:nvGrpSpPr>
          <p:grpSpPr bwMode="auto">
            <a:xfrm>
              <a:off x="1268" y="3254"/>
              <a:ext cx="266" cy="298"/>
              <a:chOff x="1414" y="3206"/>
              <a:chExt cx="266" cy="298"/>
            </a:xfrm>
          </p:grpSpPr>
          <p:grpSp>
            <p:nvGrpSpPr>
              <p:cNvPr id="50" name="Group 86"/>
              <p:cNvGrpSpPr>
                <a:grpSpLocks/>
              </p:cNvGrpSpPr>
              <p:nvPr/>
            </p:nvGrpSpPr>
            <p:grpSpPr bwMode="auto">
              <a:xfrm>
                <a:off x="1414" y="3206"/>
                <a:ext cx="266" cy="298"/>
                <a:chOff x="1415" y="1276"/>
                <a:chExt cx="266" cy="298"/>
              </a:xfrm>
            </p:grpSpPr>
            <p:pic>
              <p:nvPicPr>
                <p:cNvPr id="52" name="Picture 87" descr="Picture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53" name="Oval 88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4D98E3"/>
                    </a:gs>
                    <a:gs pos="100000">
                      <a:srgbClr val="4D98E3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" name="Oval 89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4D98E3">
                        <a:gamma/>
                        <a:shade val="63529"/>
                        <a:invGamma/>
                      </a:srgbClr>
                    </a:gs>
                    <a:gs pos="100000">
                      <a:srgbClr val="4D98E3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pic>
              <p:nvPicPr>
                <p:cNvPr id="55" name="Picture 90" descr="Picture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51" name="Text Box 91"/>
              <p:cNvSpPr txBox="1">
                <a:spLocks noChangeArrowheads="1"/>
              </p:cNvSpPr>
              <p:nvPr/>
            </p:nvSpPr>
            <p:spPr bwMode="gray">
              <a:xfrm>
                <a:off x="1440" y="3222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>
                    <a:solidFill>
                      <a:srgbClr val="FFFFFF"/>
                    </a:solidFill>
                  </a:rPr>
                  <a:t>5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63819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0264" y="679270"/>
            <a:ext cx="8045086" cy="1136468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00CC99"/>
                </a:solidFill>
              </a:rPr>
              <a:t>     </a:t>
            </a:r>
            <a:br>
              <a:rPr lang="ru-RU" sz="4800" b="1" dirty="0" smtClean="0">
                <a:solidFill>
                  <a:srgbClr val="00CC99"/>
                </a:solidFill>
              </a:rPr>
            </a:br>
            <a:r>
              <a:rPr lang="ru-RU" sz="4800" b="1" dirty="0" smtClean="0">
                <a:solidFill>
                  <a:srgbClr val="00CC99"/>
                </a:solidFill>
              </a:rPr>
              <a:t>       </a:t>
            </a:r>
            <a:r>
              <a:rPr lang="ru-RU" sz="4800" b="1" dirty="0" smtClean="0">
                <a:solidFill>
                  <a:srgbClr val="00FFCC"/>
                </a:solidFill>
                <a:latin typeface="Times New Roman" pitchFamily="18" charset="0"/>
                <a:cs typeface="Times New Roman" pitchFamily="18" charset="0"/>
              </a:rPr>
              <a:t>Что такое творчество?</a:t>
            </a:r>
            <a:r>
              <a:rPr lang="ru-RU" sz="4800" b="1" dirty="0" smtClean="0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4800" b="1" dirty="0">
              <a:solidFill>
                <a:srgbClr val="00FF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154" y="1881051"/>
            <a:ext cx="7444197" cy="4295912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Творчество</a:t>
            </a:r>
            <a:r>
              <a:rPr lang="ru-RU" sz="3200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это деятельность человека по созданию новых материальных и духовных благ для удовлетворения потребностей людей.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http://images.vfl.ru/ii/1459792514/db36c5a8/12155272_m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5086" y="3958046"/>
            <a:ext cx="2965267" cy="2533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74376" y="972670"/>
            <a:ext cx="7440706" cy="4711234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FFC900"/>
                </a:solidFill>
                <a:latin typeface="Times New Roman" pitchFamily="18" charset="0"/>
                <a:cs typeface="Times New Roman" pitchFamily="18" charset="0"/>
              </a:rPr>
              <a:t>Основной признак творчества </a:t>
            </a:r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новизна или оригинальность того, что возникает в результате деятельности человека.</a:t>
            </a:r>
            <a:endParaRPr lang="ru-RU" sz="32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1687" y="3176998"/>
            <a:ext cx="2500830" cy="16284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6" descr="Картинки по запросу создание композитором новых произведени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0456" y="3176998"/>
            <a:ext cx="2432963" cy="16191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14" descr="Картинки по запросу создание паркмахером новых причесо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45224" y="5091959"/>
            <a:ext cx="2604734" cy="15684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5587" y="611508"/>
            <a:ext cx="7886699" cy="977899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5050"/>
                </a:solidFill>
                <a:latin typeface="Times New Roman" pitchFamily="18" charset="0"/>
                <a:cs typeface="Times New Roman" pitchFamily="18" charset="0"/>
              </a:rPr>
              <a:t>             Проект</a:t>
            </a:r>
            <a:endParaRPr lang="ru-RU" sz="5400" b="1" dirty="0">
              <a:solidFill>
                <a:srgbClr val="FF5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88274" y="1933303"/>
            <a:ext cx="7640140" cy="4609420"/>
          </a:xfrm>
        </p:spPr>
        <p:txBody>
          <a:bodyPr>
            <a:normAutofit/>
          </a:bodyPr>
          <a:lstStyle/>
          <a:p>
            <a:r>
              <a:rPr lang="ru-RU" sz="3600" b="1" i="1" u="sng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Проект </a:t>
            </a:r>
            <a:r>
              <a:rPr lang="ru-RU" sz="3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это творческая деятельность, направленная на достижение определенной цели, решения какой-либо проблемы.</a:t>
            </a:r>
          </a:p>
          <a:p>
            <a:pPr>
              <a:buNone/>
            </a:pPr>
            <a:endParaRPr lang="ru-RU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6308" y="422176"/>
            <a:ext cx="7886699" cy="977899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5050"/>
                </a:solidFill>
                <a:latin typeface="Times New Roman" pitchFamily="18" charset="0"/>
                <a:cs typeface="Times New Roman" pitchFamily="18" charset="0"/>
              </a:rPr>
              <a:t>Этапы выполнения проекта</a:t>
            </a:r>
            <a:endParaRPr lang="ru-RU" b="1" dirty="0">
              <a:solidFill>
                <a:srgbClr val="FF5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783773" y="1149533"/>
            <a:ext cx="2442754" cy="2834638"/>
            <a:chOff x="0" y="5088"/>
            <a:chExt cx="1436456" cy="2052080"/>
          </a:xfrm>
        </p:grpSpPr>
        <p:sp>
          <p:nvSpPr>
            <p:cNvPr id="6" name="Нашивка 5"/>
            <p:cNvSpPr/>
            <p:nvPr/>
          </p:nvSpPr>
          <p:spPr>
            <a:xfrm rot="5400000">
              <a:off x="-307812" y="312900"/>
              <a:ext cx="2052080" cy="1436456"/>
            </a:xfrm>
            <a:prstGeom prst="chevron">
              <a:avLst/>
            </a:pr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Нашивка 4"/>
            <p:cNvSpPr/>
            <p:nvPr/>
          </p:nvSpPr>
          <p:spPr>
            <a:xfrm>
              <a:off x="0" y="785501"/>
              <a:ext cx="1436456" cy="61562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i="1" kern="1200" dirty="0" smtClean="0"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Подготовительный этап</a:t>
              </a:r>
              <a:endParaRPr lang="ru-RU" sz="2000" b="1" i="1" kern="12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3553096" y="1188723"/>
            <a:ext cx="2416631" cy="2860764"/>
            <a:chOff x="99435" y="1867199"/>
            <a:chExt cx="1305980" cy="1910268"/>
          </a:xfrm>
          <a:solidFill>
            <a:srgbClr val="FF6600"/>
          </a:solidFill>
        </p:grpSpPr>
        <p:sp>
          <p:nvSpPr>
            <p:cNvPr id="9" name="Нашивка 8"/>
            <p:cNvSpPr/>
            <p:nvPr/>
          </p:nvSpPr>
          <p:spPr>
            <a:xfrm rot="5400000">
              <a:off x="-206550" y="2173184"/>
              <a:ext cx="1910268" cy="1298298"/>
            </a:xfrm>
            <a:prstGeom prst="chevron">
              <a:avLst/>
            </a:prstGeom>
            <a:grpFill/>
          </p:spPr>
          <p:style>
            <a:lnRef idx="2">
              <a:schemeClr val="accent4">
                <a:hueOff val="-1605168"/>
                <a:satOff val="19845"/>
                <a:lumOff val="-6470"/>
                <a:alphaOff val="0"/>
              </a:schemeClr>
            </a:lnRef>
            <a:fillRef idx="1">
              <a:schemeClr val="accent4">
                <a:hueOff val="-1605168"/>
                <a:satOff val="19845"/>
                <a:lumOff val="-6470"/>
                <a:alphaOff val="0"/>
              </a:schemeClr>
            </a:fillRef>
            <a:effectRef idx="0">
              <a:schemeClr val="accent4">
                <a:hueOff val="-1605168"/>
                <a:satOff val="19845"/>
                <a:lumOff val="-647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Нашивка 4"/>
            <p:cNvSpPr/>
            <p:nvPr/>
          </p:nvSpPr>
          <p:spPr>
            <a:xfrm>
              <a:off x="106569" y="2635475"/>
              <a:ext cx="1298846" cy="366205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400" b="1" i="1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6244046" y="1084217"/>
            <a:ext cx="2417137" cy="2782389"/>
            <a:chOff x="94773" y="2332647"/>
            <a:chExt cx="1348974" cy="2052080"/>
          </a:xfrm>
        </p:grpSpPr>
        <p:sp>
          <p:nvSpPr>
            <p:cNvPr id="12" name="Нашивка 11"/>
            <p:cNvSpPr/>
            <p:nvPr/>
          </p:nvSpPr>
          <p:spPr>
            <a:xfrm rot="5400000">
              <a:off x="-249490" y="2691490"/>
              <a:ext cx="2052080" cy="1334394"/>
            </a:xfrm>
            <a:prstGeom prst="chevron">
              <a:avLst/>
            </a:prstGeom>
            <a:solidFill>
              <a:srgbClr val="FF5050"/>
            </a:solidFill>
          </p:spPr>
          <p:style>
            <a:lnRef idx="2">
              <a:schemeClr val="accent4">
                <a:hueOff val="-3210336"/>
                <a:satOff val="39690"/>
                <a:lumOff val="-12939"/>
                <a:alphaOff val="0"/>
              </a:schemeClr>
            </a:lnRef>
            <a:fillRef idx="1">
              <a:schemeClr val="accent4">
                <a:hueOff val="-3210336"/>
                <a:satOff val="39690"/>
                <a:lumOff val="-12939"/>
                <a:alphaOff val="0"/>
              </a:schemeClr>
            </a:fillRef>
            <a:effectRef idx="0">
              <a:schemeClr val="accent4">
                <a:hueOff val="-3210336"/>
                <a:satOff val="39690"/>
                <a:lumOff val="-12939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Нашивка 4"/>
            <p:cNvSpPr/>
            <p:nvPr/>
          </p:nvSpPr>
          <p:spPr>
            <a:xfrm>
              <a:off x="94773" y="3096722"/>
              <a:ext cx="1348690" cy="61562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400" b="1" i="1" kern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776548" y="1280159"/>
            <a:ext cx="4972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5050"/>
                </a:solidFill>
              </a:rPr>
              <a:t>1</a:t>
            </a:r>
            <a:endParaRPr lang="ru-RU" sz="4800" b="1" dirty="0">
              <a:solidFill>
                <a:srgbClr val="FF505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19749" y="1358537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5050"/>
                </a:solidFill>
              </a:rPr>
              <a:t>2</a:t>
            </a:r>
            <a:endParaRPr lang="ru-RU" sz="4400" b="1" dirty="0">
              <a:solidFill>
                <a:srgbClr val="FF505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10697" y="1280160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5050"/>
                </a:solidFill>
              </a:rPr>
              <a:t>3</a:t>
            </a:r>
            <a:endParaRPr lang="ru-RU" sz="4400" b="1" dirty="0">
              <a:solidFill>
                <a:srgbClr val="FF5050"/>
              </a:solidFill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818608" y="4062549"/>
            <a:ext cx="2455818" cy="2795451"/>
            <a:chOff x="0" y="5088"/>
            <a:chExt cx="1444138" cy="2052080"/>
          </a:xfrm>
        </p:grpSpPr>
        <p:sp>
          <p:nvSpPr>
            <p:cNvPr id="18" name="Нашивка 17"/>
            <p:cNvSpPr/>
            <p:nvPr/>
          </p:nvSpPr>
          <p:spPr>
            <a:xfrm rot="5400000">
              <a:off x="-307812" y="312900"/>
              <a:ext cx="2052080" cy="1436456"/>
            </a:xfrm>
            <a:prstGeom prst="chevron">
              <a:avLst/>
            </a:prstGeom>
            <a:solidFill>
              <a:srgbClr val="FFFF00"/>
            </a:solidFill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Нашивка 4"/>
            <p:cNvSpPr/>
            <p:nvPr/>
          </p:nvSpPr>
          <p:spPr>
            <a:xfrm>
              <a:off x="7682" y="780851"/>
              <a:ext cx="1436456" cy="61562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1" i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Изготовление изделия</a:t>
              </a:r>
              <a:endParaRPr lang="ru-RU" sz="2400" b="1" i="1" kern="12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0" name="Нашивка 19"/>
          <p:cNvSpPr/>
          <p:nvPr/>
        </p:nvSpPr>
        <p:spPr>
          <a:xfrm rot="5400000">
            <a:off x="3363685" y="4291151"/>
            <a:ext cx="2821575" cy="2312127"/>
          </a:xfrm>
          <a:prstGeom prst="chevron">
            <a:avLst/>
          </a:prstGeom>
          <a:solidFill>
            <a:srgbClr val="FF9966"/>
          </a:solidFill>
        </p:spPr>
        <p:style>
          <a:lnRef idx="2">
            <a:schemeClr val="accent4">
              <a:hueOff val="-1605168"/>
              <a:satOff val="19845"/>
              <a:lumOff val="-6470"/>
              <a:alphaOff val="0"/>
            </a:schemeClr>
          </a:lnRef>
          <a:fillRef idx="1">
            <a:schemeClr val="accent4">
              <a:hueOff val="-1605168"/>
              <a:satOff val="19845"/>
              <a:lumOff val="-6470"/>
              <a:alphaOff val="0"/>
            </a:schemeClr>
          </a:fillRef>
          <a:effectRef idx="0">
            <a:schemeClr val="accent4">
              <a:hueOff val="-1605168"/>
              <a:satOff val="19845"/>
              <a:lumOff val="-6470"/>
              <a:alphaOff val="0"/>
            </a:schemeClr>
          </a:effectRef>
          <a:fontRef idx="minor">
            <a:schemeClr val="lt1"/>
          </a:fontRef>
        </p:style>
      </p:sp>
      <p:sp>
        <p:nvSpPr>
          <p:cNvPr id="21" name="Нашивка 20"/>
          <p:cNvSpPr/>
          <p:nvPr/>
        </p:nvSpPr>
        <p:spPr>
          <a:xfrm rot="5400000">
            <a:off x="6033118" y="4299605"/>
            <a:ext cx="2782386" cy="2334404"/>
          </a:xfrm>
          <a:prstGeom prst="chevron">
            <a:avLst/>
          </a:prstGeom>
          <a:solidFill>
            <a:srgbClr val="FF9999"/>
          </a:solidFill>
        </p:spPr>
        <p:style>
          <a:lnRef idx="2">
            <a:schemeClr val="accent4">
              <a:hueOff val="-3210336"/>
              <a:satOff val="39690"/>
              <a:lumOff val="-12939"/>
              <a:alphaOff val="0"/>
            </a:schemeClr>
          </a:lnRef>
          <a:fillRef idx="1">
            <a:schemeClr val="accent4">
              <a:hueOff val="-3210336"/>
              <a:satOff val="39690"/>
              <a:lumOff val="-12939"/>
              <a:alphaOff val="0"/>
            </a:schemeClr>
          </a:fillRef>
          <a:effectRef idx="0">
            <a:schemeClr val="accent4">
              <a:hueOff val="-3210336"/>
              <a:satOff val="39690"/>
              <a:lumOff val="-12939"/>
              <a:alphaOff val="0"/>
            </a:schemeClr>
          </a:effectRef>
          <a:fontRef idx="minor">
            <a:schemeClr val="lt1"/>
          </a:fontRef>
        </p:style>
      </p:sp>
      <p:sp>
        <p:nvSpPr>
          <p:cNvPr id="22" name="TextBox 21"/>
          <p:cNvSpPr txBox="1"/>
          <p:nvPr/>
        </p:nvSpPr>
        <p:spPr>
          <a:xfrm>
            <a:off x="3605349" y="2468879"/>
            <a:ext cx="24035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Конструкторский этап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283235" y="2455818"/>
            <a:ext cx="2377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Технологический этап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70664" y="5133702"/>
            <a:ext cx="21684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Заключительный этап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374674" y="5394960"/>
            <a:ext cx="21561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Защита проекта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789612" y="4206240"/>
            <a:ext cx="4972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5050"/>
                </a:solidFill>
              </a:rPr>
              <a:t>4</a:t>
            </a:r>
            <a:endParaRPr lang="ru-RU" sz="4800" b="1" dirty="0">
              <a:solidFill>
                <a:srgbClr val="FF505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545875" y="4219303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5050"/>
                </a:solidFill>
              </a:rPr>
              <a:t>5</a:t>
            </a:r>
            <a:endParaRPr lang="ru-RU" sz="4400" b="1" dirty="0">
              <a:solidFill>
                <a:srgbClr val="FF505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197634" y="4219303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5050"/>
                </a:solidFill>
              </a:rPr>
              <a:t>6</a:t>
            </a:r>
            <a:endParaRPr lang="ru-RU" sz="4400" b="1" dirty="0">
              <a:solidFill>
                <a:srgbClr val="FF5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3004457" y="378821"/>
            <a:ext cx="3030583" cy="2991396"/>
            <a:chOff x="0" y="217624"/>
            <a:chExt cx="1474592" cy="1839543"/>
          </a:xfrm>
        </p:grpSpPr>
        <p:sp>
          <p:nvSpPr>
            <p:cNvPr id="5" name="Нашивка 4"/>
            <p:cNvSpPr/>
            <p:nvPr/>
          </p:nvSpPr>
          <p:spPr>
            <a:xfrm rot="5400000">
              <a:off x="-201544" y="419168"/>
              <a:ext cx="1839543" cy="1436456"/>
            </a:xfrm>
            <a:prstGeom prst="chevron">
              <a:avLst/>
            </a:pr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Нашивка 4"/>
            <p:cNvSpPr/>
            <p:nvPr/>
          </p:nvSpPr>
          <p:spPr>
            <a:xfrm>
              <a:off x="38136" y="1019273"/>
              <a:ext cx="1436456" cy="52256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1" i="1" kern="1200" dirty="0" smtClean="0"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Подготовительный этап</a:t>
              </a:r>
              <a:endParaRPr lang="ru-RU" sz="2400" b="1" i="1" kern="12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849086" y="3409406"/>
            <a:ext cx="7445827" cy="3448595"/>
            <a:chOff x="1436456" y="-161126"/>
            <a:chExt cx="6778913" cy="1734663"/>
          </a:xfrm>
        </p:grpSpPr>
        <p:sp>
          <p:nvSpPr>
            <p:cNvPr id="8" name="Прямоугольник с двумя скругленными соседними углами 7"/>
            <p:cNvSpPr/>
            <p:nvPr/>
          </p:nvSpPr>
          <p:spPr>
            <a:xfrm rot="5400000">
              <a:off x="3958581" y="-2683251"/>
              <a:ext cx="1734663" cy="6778913"/>
            </a:xfrm>
            <a:prstGeom prst="round2SameRect">
              <a:avLst/>
            </a:pr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Прямоугольник 8"/>
            <p:cNvSpPr/>
            <p:nvPr/>
          </p:nvSpPr>
          <p:spPr>
            <a:xfrm>
              <a:off x="1436457" y="167843"/>
              <a:ext cx="6713800" cy="11925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8016" tIns="11430" rIns="11430" bIns="11430" numCol="1" spcCol="1270" anchor="ctr" anchorCtr="0">
              <a:noAutofit/>
            </a:bodyPr>
            <a:lstStyle/>
            <a:p>
              <a:pPr marL="171450" lvl="1" indent="-171450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2800" b="1" i="1" kern="12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Проблема</a:t>
              </a:r>
              <a:r>
                <a:rPr lang="ru-RU" sz="2800" b="1" i="1" kern="1200" dirty="0" smtClean="0">
                  <a:latin typeface="Times New Roman" pitchFamily="18" charset="0"/>
                  <a:cs typeface="Times New Roman" pitchFamily="18" charset="0"/>
                </a:rPr>
                <a:t> ( почему выбрана эта тема, </a:t>
              </a:r>
              <a:r>
                <a:rPr lang="ru-RU" sz="2800" b="1" i="1" dirty="0" smtClean="0">
                  <a:latin typeface="Times New Roman" pitchFamily="18" charset="0"/>
                  <a:cs typeface="Times New Roman" pitchFamily="18" charset="0"/>
                </a:rPr>
                <a:t>в</a:t>
              </a:r>
              <a:r>
                <a:rPr lang="ru-RU" sz="2800" b="1" i="1" kern="1200" dirty="0" smtClean="0">
                  <a:latin typeface="Times New Roman" pitchFamily="18" charset="0"/>
                  <a:cs typeface="Times New Roman" pitchFamily="18" charset="0"/>
                </a:rPr>
                <a:t>ыявление потребности в изделии) </a:t>
              </a:r>
              <a:endParaRPr lang="ru-RU" sz="2800" b="1" i="1" dirty="0" smtClean="0">
                <a:latin typeface="Times New Roman" pitchFamily="18" charset="0"/>
                <a:cs typeface="Times New Roman" pitchFamily="18" charset="0"/>
              </a:endParaRPr>
            </a:p>
            <a:p>
              <a:pPr marL="171450" lvl="1" indent="-171450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2800" b="1" i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Цель</a:t>
              </a:r>
              <a:r>
                <a:rPr lang="ru-RU" sz="2800" b="1" i="1" dirty="0" smtClean="0">
                  <a:latin typeface="Times New Roman" pitchFamily="18" charset="0"/>
                  <a:cs typeface="Times New Roman" pitchFamily="18" charset="0"/>
                </a:rPr>
                <a:t> (что нужно сделать, чтобы решить проблему и каким будет планируемый результат)</a:t>
              </a:r>
            </a:p>
            <a:p>
              <a:pPr marL="171450" lvl="1" indent="-171450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2800" b="1" i="1" kern="12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Задачи</a:t>
              </a:r>
              <a:r>
                <a:rPr lang="ru-RU" sz="2800" b="1" i="1" kern="1200" dirty="0" smtClean="0">
                  <a:latin typeface="Times New Roman" pitchFamily="18" charset="0"/>
                  <a:cs typeface="Times New Roman" pitchFamily="18" charset="0"/>
                </a:rPr>
                <a:t> (какие шаги нужно сделать, что бы достичь цели проекта)</a:t>
              </a:r>
              <a:endParaRPr lang="ru-RU" sz="2800" b="1" i="1" kern="1200" dirty="0">
                <a:latin typeface="Times New Roman" pitchFamily="18" charset="0"/>
                <a:cs typeface="Times New Roman" pitchFamily="18" charset="0"/>
              </a:endParaRPr>
            </a:p>
            <a:p>
              <a:pPr marL="171450" lvl="1" indent="-171450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2800" b="1" i="1" kern="12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Сбор информации </a:t>
              </a:r>
              <a:endParaRPr lang="ru-RU" sz="2800" b="1" i="1" kern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171450" lvl="1" indent="-171450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ru-RU" sz="2800" b="1" i="1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4245429" y="705394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5050"/>
                </a:solidFill>
              </a:rPr>
              <a:t>1</a:t>
            </a:r>
            <a:endParaRPr lang="ru-RU" sz="4000" b="1" dirty="0">
              <a:solidFill>
                <a:srgbClr val="FF5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3082834" y="483325"/>
            <a:ext cx="2873828" cy="3487784"/>
            <a:chOff x="-1" y="1867198"/>
            <a:chExt cx="1571425" cy="2052080"/>
          </a:xfrm>
          <a:solidFill>
            <a:srgbClr val="FF6600"/>
          </a:solidFill>
        </p:grpSpPr>
        <p:sp>
          <p:nvSpPr>
            <p:cNvPr id="5" name="Нашивка 4"/>
            <p:cNvSpPr/>
            <p:nvPr/>
          </p:nvSpPr>
          <p:spPr>
            <a:xfrm rot="5400000">
              <a:off x="-240328" y="2107525"/>
              <a:ext cx="2052080" cy="1571425"/>
            </a:xfrm>
            <a:prstGeom prst="chevron">
              <a:avLst/>
            </a:prstGeom>
            <a:grpFill/>
          </p:spPr>
          <p:style>
            <a:lnRef idx="2">
              <a:schemeClr val="accent4">
                <a:hueOff val="-1605168"/>
                <a:satOff val="19845"/>
                <a:lumOff val="-6470"/>
                <a:alphaOff val="0"/>
              </a:schemeClr>
            </a:lnRef>
            <a:fillRef idx="1">
              <a:schemeClr val="accent4">
                <a:hueOff val="-1605168"/>
                <a:satOff val="19845"/>
                <a:lumOff val="-6470"/>
                <a:alphaOff val="0"/>
              </a:schemeClr>
            </a:fillRef>
            <a:effectRef idx="0">
              <a:schemeClr val="accent4">
                <a:hueOff val="-1605168"/>
                <a:satOff val="19845"/>
                <a:lumOff val="-647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Нашивка 4"/>
            <p:cNvSpPr/>
            <p:nvPr/>
          </p:nvSpPr>
          <p:spPr>
            <a:xfrm>
              <a:off x="14285" y="2746918"/>
              <a:ext cx="1549996" cy="513020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1" i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Конструкторский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1" i="1" kern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этап</a:t>
              </a:r>
              <a:endParaRPr lang="ru-RU" sz="2400" b="1" i="1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908223" y="4193177"/>
            <a:ext cx="7347502" cy="2312126"/>
            <a:chOff x="1436456" y="1867200"/>
            <a:chExt cx="6778913" cy="1333852"/>
          </a:xfrm>
        </p:grpSpPr>
        <p:sp>
          <p:nvSpPr>
            <p:cNvPr id="8" name="Прямоугольник с двумя скругленными соседними углами 7"/>
            <p:cNvSpPr/>
            <p:nvPr/>
          </p:nvSpPr>
          <p:spPr>
            <a:xfrm rot="5400000">
              <a:off x="4158987" y="-855331"/>
              <a:ext cx="1333852" cy="6778913"/>
            </a:xfrm>
            <a:prstGeom prst="round2SameRect">
              <a:avLst/>
            </a:prstGeom>
          </p:spPr>
          <p:style>
            <a:lnRef idx="2">
              <a:schemeClr val="accent4">
                <a:hueOff val="-1605168"/>
                <a:satOff val="19845"/>
                <a:lumOff val="-647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ru-RU" dirty="0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436457" y="2068792"/>
              <a:ext cx="6713800" cy="106714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8016" tIns="11430" rIns="11430" bIns="11430" numCol="1" spcCol="1270" anchor="ctr" anchorCtr="0">
              <a:noAutofit/>
            </a:bodyPr>
            <a:lstStyle/>
            <a:p>
              <a:pPr marL="171450" lvl="1" indent="-171450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2800" b="1" i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Требования к изделию </a:t>
              </a:r>
              <a:r>
                <a:rPr lang="ru-RU" sz="2800" b="1" i="1" dirty="0" smtClean="0">
                  <a:latin typeface="Times New Roman" pitchFamily="18" charset="0"/>
                  <a:cs typeface="Times New Roman" pitchFamily="18" charset="0"/>
                </a:rPr>
                <a:t>(анализ конструкции и дизайна изделия)</a:t>
              </a:r>
              <a:endParaRPr lang="ru-RU" sz="2800" b="1" i="1" kern="1200" dirty="0">
                <a:latin typeface="Times New Roman" pitchFamily="18" charset="0"/>
                <a:cs typeface="Times New Roman" pitchFamily="18" charset="0"/>
              </a:endParaRPr>
            </a:p>
            <a:p>
              <a:pPr marL="171450" lvl="1" indent="-171450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2800" b="1" i="1" kern="12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Эскизы и чертежи</a:t>
              </a:r>
              <a:endParaRPr lang="ru-RU" sz="2800" b="1" i="1" kern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171450" lvl="1" indent="-171450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ru-RU" sz="2800" b="1" i="1" kern="1200" dirty="0">
                <a:latin typeface="Times New Roman" pitchFamily="18" charset="0"/>
                <a:cs typeface="Times New Roman" pitchFamily="18" charset="0"/>
              </a:endParaRPr>
            </a:p>
            <a:p>
              <a:pPr marL="171450" lvl="1" indent="-171450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ru-RU" sz="2800" b="1" i="1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4245428" y="744582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5050"/>
                </a:solidFill>
              </a:rPr>
              <a:t>2</a:t>
            </a:r>
            <a:endParaRPr lang="ru-RU" sz="4000" b="1" dirty="0">
              <a:solidFill>
                <a:srgbClr val="FF5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908224" y="4185925"/>
            <a:ext cx="7425879" cy="2436944"/>
            <a:chOff x="1428728" y="3714783"/>
            <a:chExt cx="6778913" cy="1333852"/>
          </a:xfrm>
        </p:grpSpPr>
        <p:sp>
          <p:nvSpPr>
            <p:cNvPr id="5" name="Прямоугольник с двумя скругленными соседними углами 4"/>
            <p:cNvSpPr/>
            <p:nvPr/>
          </p:nvSpPr>
          <p:spPr>
            <a:xfrm rot="5400000">
              <a:off x="4151259" y="992252"/>
              <a:ext cx="1333852" cy="6778913"/>
            </a:xfrm>
            <a:prstGeom prst="round2SameRect">
              <a:avLst/>
            </a:prstGeom>
          </p:spPr>
          <p:style>
            <a:lnRef idx="2">
              <a:schemeClr val="accent4">
                <a:hueOff val="-3210336"/>
                <a:satOff val="39690"/>
                <a:lumOff val="-12939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" name="Прямоугольник 5"/>
            <p:cNvSpPr/>
            <p:nvPr/>
          </p:nvSpPr>
          <p:spPr>
            <a:xfrm>
              <a:off x="1428729" y="3779897"/>
              <a:ext cx="6713800" cy="120362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5128" tIns="12065" rIns="12065" bIns="12065" numCol="1" spcCol="1270" anchor="ctr" anchorCtr="0">
              <a:noAutofit/>
            </a:bodyPr>
            <a:lstStyle/>
            <a:p>
              <a:pPr marL="171450" lvl="1" indent="-171450" defTabSz="8445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2800" b="1" i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Технологическая карта </a:t>
              </a:r>
              <a:r>
                <a:rPr lang="ru-RU" sz="2800" b="1" i="1" dirty="0" smtClean="0">
                  <a:latin typeface="Times New Roman" pitchFamily="18" charset="0"/>
                  <a:cs typeface="Times New Roman" pitchFamily="18" charset="0"/>
                </a:rPr>
                <a:t>(выбор технологических операций )</a:t>
              </a:r>
              <a:endParaRPr lang="ru-RU" sz="2800" b="1" i="1" kern="1200" dirty="0">
                <a:latin typeface="Times New Roman" pitchFamily="18" charset="0"/>
                <a:cs typeface="Times New Roman" pitchFamily="18" charset="0"/>
              </a:endParaRPr>
            </a:p>
            <a:p>
              <a:pPr marL="171450" lvl="1" indent="-171450" algn="l" defTabSz="8445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2800" b="1" i="1" kern="12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Выбор инструментов и материалов</a:t>
              </a:r>
              <a:endParaRPr lang="ru-RU" sz="2800" b="1" i="1" kern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3148149" y="444136"/>
            <a:ext cx="2586445" cy="3435531"/>
            <a:chOff x="0" y="3729309"/>
            <a:chExt cx="1443463" cy="2052080"/>
          </a:xfrm>
        </p:grpSpPr>
        <p:sp>
          <p:nvSpPr>
            <p:cNvPr id="8" name="Нашивка 7"/>
            <p:cNvSpPr/>
            <p:nvPr/>
          </p:nvSpPr>
          <p:spPr>
            <a:xfrm rot="5400000">
              <a:off x="-307812" y="4037121"/>
              <a:ext cx="2052080" cy="1436456"/>
            </a:xfrm>
            <a:prstGeom prst="chevron">
              <a:avLst/>
            </a:prstGeom>
            <a:solidFill>
              <a:srgbClr val="FF5050"/>
            </a:solidFill>
          </p:spPr>
          <p:style>
            <a:lnRef idx="2">
              <a:schemeClr val="accent4">
                <a:hueOff val="-3210336"/>
                <a:satOff val="39690"/>
                <a:lumOff val="-12939"/>
                <a:alphaOff val="0"/>
              </a:schemeClr>
            </a:lnRef>
            <a:fillRef idx="1">
              <a:schemeClr val="accent4">
                <a:hueOff val="-3210336"/>
                <a:satOff val="39690"/>
                <a:lumOff val="-12939"/>
                <a:alphaOff val="0"/>
              </a:schemeClr>
            </a:fillRef>
            <a:effectRef idx="0">
              <a:schemeClr val="accent4">
                <a:hueOff val="-3210336"/>
                <a:satOff val="39690"/>
                <a:lumOff val="-12939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Нашивка 4"/>
            <p:cNvSpPr/>
            <p:nvPr/>
          </p:nvSpPr>
          <p:spPr>
            <a:xfrm>
              <a:off x="7007" y="4532397"/>
              <a:ext cx="1436456" cy="61562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1" i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Технологический</a:t>
              </a:r>
              <a:r>
                <a:rPr lang="ru-RU" sz="2400" b="1" i="1" kern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этап</a:t>
              </a:r>
              <a:endParaRPr lang="ru-RU" sz="2400" b="1" i="1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4206240" y="744583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5050"/>
                </a:solidFill>
              </a:rPr>
              <a:t>3</a:t>
            </a:r>
            <a:endParaRPr lang="ru-RU" sz="4000" b="1" dirty="0">
              <a:solidFill>
                <a:srgbClr val="FF5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1114</TotalTime>
  <Words>281</Words>
  <Application>Microsoft Office PowerPoint</Application>
  <PresentationFormat>Экран (4:3)</PresentationFormat>
  <Paragraphs>85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Office Theme</vt:lpstr>
      <vt:lpstr> Творческие проекты.</vt:lpstr>
      <vt:lpstr>Содержание</vt:lpstr>
      <vt:lpstr>             Что такое творчество? </vt:lpstr>
      <vt:lpstr>Слайд 4</vt:lpstr>
      <vt:lpstr>             Проект</vt:lpstr>
      <vt:lpstr>Этапы выполнения проекта</vt:lpstr>
      <vt:lpstr>Слайд 7</vt:lpstr>
      <vt:lpstr>Слайд 8</vt:lpstr>
      <vt:lpstr>Слайд 9</vt:lpstr>
      <vt:lpstr>Слайд 10</vt:lpstr>
      <vt:lpstr>Слайд 11</vt:lpstr>
      <vt:lpstr>Слайд 12</vt:lpstr>
      <vt:lpstr>Тест «Этапы выполнения проекта»</vt:lpstr>
    </vt:vector>
  </TitlesOfParts>
  <Company>PJSC "New Engineering Technologies"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User</cp:lastModifiedBy>
  <cp:revision>139</cp:revision>
  <dcterms:created xsi:type="dcterms:W3CDTF">2016-11-18T14:12:19Z</dcterms:created>
  <dcterms:modified xsi:type="dcterms:W3CDTF">2022-09-02T12:32:51Z</dcterms:modified>
</cp:coreProperties>
</file>