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59" r:id="rId6"/>
    <p:sldId id="261" r:id="rId7"/>
    <p:sldId id="266" r:id="rId8"/>
    <p:sldId id="256" r:id="rId9"/>
    <p:sldId id="257" r:id="rId10"/>
    <p:sldId id="258" r:id="rId11"/>
    <p:sldId id="260" r:id="rId12"/>
    <p:sldId id="272" r:id="rId13"/>
    <p:sldId id="271" r:id="rId14"/>
    <p:sldId id="283" r:id="rId15"/>
    <p:sldId id="269" r:id="rId16"/>
    <p:sldId id="275" r:id="rId17"/>
    <p:sldId id="276" r:id="rId18"/>
    <p:sldId id="277" r:id="rId19"/>
    <p:sldId id="267" r:id="rId20"/>
    <p:sldId id="278" r:id="rId21"/>
    <p:sldId id="279" r:id="rId22"/>
    <p:sldId id="281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A87A3-1B4C-49DA-9925-FE2D23AC77E0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8450A-9369-4C60-9E55-EE3CB0AEA8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3429000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BrowalliaUPC" pitchFamily="34" charset="-34"/>
              </a:rPr>
              <a:t>Культура труда</a:t>
            </a:r>
            <a:endParaRPr lang="ru-RU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BrowalliaUPC" pitchFamily="34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67400"/>
            <a:ext cx="6400800" cy="990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Автор: Синицына О.Е.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2" name="Picture 4" descr="https://sun9-24.userapi.com/impf/rnjO9EmPjpSt3uj4hIFl5YUPK9ohez22oN1vLg/f0PHjglqAsc.jpg?size=604x438&amp;quality=96&amp;sign=afe79bf6bdeb7728f2a792d31bdb142b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0"/>
            <a:ext cx="4419600" cy="320494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1000" y="1905000"/>
            <a:ext cx="4572000" cy="34290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981200"/>
            <a:ext cx="4572000" cy="41449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Строгое соблюдение установленной технологии, последовательности операций, заданных документацией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7" name="Прямоугольник: скругленные углы 7">
            <a:extLst>
              <a:ext uri="{FF2B5EF4-FFF2-40B4-BE49-F238E27FC236}">
                <a16:creationId xmlns="" xmlns:a16="http://schemas.microsoft.com/office/drawing/2014/main" id="{2C8CFB73-FEE8-4389-840B-935C829408A2}"/>
              </a:ext>
            </a:extLst>
          </p:cNvPr>
          <p:cNvSpPr/>
          <p:nvPr/>
        </p:nvSpPr>
        <p:spPr>
          <a:xfrm>
            <a:off x="228600" y="304800"/>
            <a:ext cx="8686800" cy="1285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Book Antiqua" pitchFamily="18" charset="0"/>
              </a:rPr>
              <a:t>3.ТЕХНОЛОГИЧЕСКАЯ </a:t>
            </a:r>
            <a:r>
              <a:rPr lang="ru-RU" sz="3200" b="1" dirty="0">
                <a:solidFill>
                  <a:schemeClr val="bg1"/>
                </a:solidFill>
                <a:latin typeface="Book Antiqua" pitchFamily="18" charset="0"/>
              </a:rPr>
              <a:t>ДИСЦИПЛИНА</a:t>
            </a:r>
          </a:p>
        </p:txBody>
      </p:sp>
      <p:pic>
        <p:nvPicPr>
          <p:cNvPr id="8196" name="Picture 4" descr="https://id.lbrd.ru/fileentry/get/origin/dd/0a/7eb9ca9f295d7b5dc484dc23b66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2514600"/>
            <a:ext cx="3600450" cy="388294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3400" y="1828800"/>
            <a:ext cx="8001000" cy="16764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62000" y="1828800"/>
            <a:ext cx="8077200" cy="39163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Каждый работник заключает  с администрацией трудовой контракт (договор) и обязан его исполнять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="" xmlns:a16="http://schemas.microsoft.com/office/drawing/2014/main" id="{8542F3EF-F0FC-4B42-AA79-CB31215E2F10}"/>
              </a:ext>
            </a:extLst>
          </p:cNvPr>
          <p:cNvSpPr/>
          <p:nvPr/>
        </p:nvSpPr>
        <p:spPr>
          <a:xfrm>
            <a:off x="533400" y="304800"/>
            <a:ext cx="8001000" cy="124900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Book Antiqua" pitchFamily="18" charset="0"/>
              </a:rPr>
              <a:t>4.ДОГОВОРНАЯ </a:t>
            </a:r>
            <a:r>
              <a:rPr lang="ru-RU" sz="3600" b="1" dirty="0">
                <a:solidFill>
                  <a:schemeClr val="bg1"/>
                </a:solidFill>
                <a:latin typeface="Book Antiqua" pitchFamily="18" charset="0"/>
              </a:rPr>
              <a:t>ДИСЦИПЛИНА</a:t>
            </a:r>
          </a:p>
        </p:txBody>
      </p:sp>
      <p:pic>
        <p:nvPicPr>
          <p:cNvPr id="7170" name="Picture 2" descr="https://sc04.alicdn.com/kf/H6a430cd608474df0bab3ef335264d2f0P/248359534/H6a430cd608474df0bab3ef335264d2f0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3668151"/>
            <a:ext cx="3752850" cy="294454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1000" y="1905000"/>
            <a:ext cx="5638800" cy="29718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981200"/>
            <a:ext cx="5562600" cy="41449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Работник должен стремиться производительно трудиться и выполнять распоряжения руководителей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5" name="Блок-схема: альтернативный процесс 4">
            <a:extLst>
              <a:ext uri="{FF2B5EF4-FFF2-40B4-BE49-F238E27FC236}">
                <a16:creationId xmlns="" xmlns:a16="http://schemas.microsoft.com/office/drawing/2014/main" id="{3DDA1A82-A8B7-4189-8EE9-5B5E8248C73B}"/>
              </a:ext>
            </a:extLst>
          </p:cNvPr>
          <p:cNvSpPr/>
          <p:nvPr/>
        </p:nvSpPr>
        <p:spPr>
          <a:xfrm>
            <a:off x="304800" y="228600"/>
            <a:ext cx="8458200" cy="129171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Book Antiqua" pitchFamily="18" charset="0"/>
              </a:rPr>
              <a:t>5.ИНИЦИАТИВА </a:t>
            </a:r>
            <a:r>
              <a:rPr lang="ru-RU" sz="3200" b="1" dirty="0">
                <a:solidFill>
                  <a:schemeClr val="bg1"/>
                </a:solidFill>
                <a:latin typeface="Book Antiqua" pitchFamily="18" charset="0"/>
              </a:rPr>
              <a:t>И ИСПОЛНИТЕЛЬСКАЯ ДИСЦИПЛИНА</a:t>
            </a:r>
          </a:p>
        </p:txBody>
      </p:sp>
      <p:pic>
        <p:nvPicPr>
          <p:cNvPr id="1028" name="Picture 4" descr="https://photos-mt.kcdn.kz/webp/24/2429ddba-22b8-4887-abd9-86a47f8bc067/1-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2286000"/>
            <a:ext cx="2819400" cy="405345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81000" y="1828800"/>
            <a:ext cx="8610600" cy="18288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Создание благоприятных условий труда, организация рабочих мест, рационализация приемов труда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D6EE6B66-CB07-4F7E-B83F-C84E3EE5EDE7}"/>
              </a:ext>
            </a:extLst>
          </p:cNvPr>
          <p:cNvSpPr/>
          <p:nvPr/>
        </p:nvSpPr>
        <p:spPr>
          <a:xfrm>
            <a:off x="457200" y="381000"/>
            <a:ext cx="83058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Book Antiqua" pitchFamily="18" charset="0"/>
              </a:rPr>
              <a:t>6.НАУЧНАЯ </a:t>
            </a:r>
            <a:r>
              <a:rPr lang="ru-RU" sz="3200" b="1" dirty="0">
                <a:solidFill>
                  <a:schemeClr val="bg1"/>
                </a:solidFill>
                <a:latin typeface="Book Antiqua" pitchFamily="18" charset="0"/>
              </a:rPr>
              <a:t>ОРГАНИЗАЦИЯ ТРУДА</a:t>
            </a:r>
          </a:p>
        </p:txBody>
      </p:sp>
      <p:pic>
        <p:nvPicPr>
          <p:cNvPr id="2054" name="Picture 6" descr="https://i1.wp.com/techpatio.com/wp-content/uploads/2021/04/development.jpg?w=535&amp;ssl=1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3505200" y="3810000"/>
            <a:ext cx="3048000" cy="285429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5240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Book Antiqua" pitchFamily="18" charset="0"/>
              </a:rPr>
              <a:t>Культура труда при работе за компьютером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1266" name="Picture 2" descr="https://filearchive.cnews.ru/img/book/2022/07/20/1614548453_14-p-kompyuter-na-belom-fone-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505200"/>
            <a:ext cx="3838881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074" name="Picture 2" descr="https://cf3.ppt-online.org/files3/slide/c/CGNn2Uu6XF1RlKYHJhcL39d5SajoAVQftzmsq8/slide-4.jpg"/>
          <p:cNvPicPr>
            <a:picLocks noChangeAspect="1" noChangeArrowheads="1"/>
          </p:cNvPicPr>
          <p:nvPr/>
        </p:nvPicPr>
        <p:blipFill>
          <a:blip r:embed="rId3"/>
          <a:srcRect l="50781" t="21773" r="3125" b="5215"/>
          <a:stretch>
            <a:fillRect/>
          </a:stretch>
        </p:blipFill>
        <p:spPr bwMode="auto">
          <a:xfrm>
            <a:off x="4876800" y="1566620"/>
            <a:ext cx="4267200" cy="5062780"/>
          </a:xfrm>
          <a:prstGeom prst="rect">
            <a:avLst/>
          </a:prstGeom>
          <a:noFill/>
        </p:spPr>
      </p:pic>
      <p:pic>
        <p:nvPicPr>
          <p:cNvPr id="6" name="Picture 2" descr="https://cf3.ppt-online.org/files3/slide/c/CGNn2Uu6XF1RlKYHJhcL39d5SajoAVQftzmsq8/slide-4.jpg"/>
          <p:cNvPicPr>
            <a:picLocks noChangeAspect="1" noChangeArrowheads="1"/>
          </p:cNvPicPr>
          <p:nvPr/>
        </p:nvPicPr>
        <p:blipFill>
          <a:blip r:embed="rId3"/>
          <a:srcRect l="2344" t="21773" r="51562" b="5215"/>
          <a:stretch>
            <a:fillRect/>
          </a:stretch>
        </p:blipFill>
        <p:spPr bwMode="auto">
          <a:xfrm>
            <a:off x="0" y="1566620"/>
            <a:ext cx="4267200" cy="506278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28600" y="304800"/>
            <a:ext cx="86868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Book Antiqua" pitchFamily="18" charset="0"/>
              </a:rPr>
              <a:t>Так делать нельзя, потому что …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3794" name="AutoShape 2" descr="https://pickimage.ru/wp-content/uploads/images/detskie/rulesbehaviorincomputerclass/pravilapovedeniyavkomputernomklasse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6" name="AutoShape 4" descr="https://pickimage.ru/wp-content/uploads/images/detskie/rulesbehaviorincomputerclass/pravilapovedeniyavkomputernomklasse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0" name="Picture 8" descr="https://fs01.vseosvita.ua/0100c9bo-6967/00b.png"/>
          <p:cNvPicPr>
            <a:picLocks noChangeAspect="1" noChangeArrowheads="1"/>
          </p:cNvPicPr>
          <p:nvPr/>
        </p:nvPicPr>
        <p:blipFill>
          <a:blip r:embed="rId3"/>
          <a:srcRect r="52403"/>
          <a:stretch>
            <a:fillRect/>
          </a:stretch>
        </p:blipFill>
        <p:spPr bwMode="auto">
          <a:xfrm>
            <a:off x="0" y="609600"/>
            <a:ext cx="4360327" cy="481012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9" name="Picture 8" descr="https://fs01.vseosvita.ua/0100c9bo-6967/00b.png"/>
          <p:cNvPicPr>
            <a:picLocks noChangeAspect="1" noChangeArrowheads="1"/>
          </p:cNvPicPr>
          <p:nvPr/>
        </p:nvPicPr>
        <p:blipFill>
          <a:blip r:embed="rId3"/>
          <a:srcRect l="51756"/>
          <a:stretch>
            <a:fillRect/>
          </a:stretch>
        </p:blipFill>
        <p:spPr bwMode="auto">
          <a:xfrm>
            <a:off x="4724400" y="1752600"/>
            <a:ext cx="4419600" cy="4810126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1746" name="AutoShape 2" descr="https://pickimage.ru/wp-content/uploads/images/detskie/rulesbehaviorincomputerclass/pravilapovedeniyavkomputernomklasse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s://pickimage.ru/wp-content/uploads/images/detskie/rulesbehaviorincomputerclass/pravilapovedeniyavkomputernomklasse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s://cf3.ppt-online.org/files3/slide/c/CGNn2Uu6XF1RlKYHJhcL39d5SajoAVQftzmsq8/slide-8.jpg"/>
          <p:cNvPicPr>
            <a:picLocks noChangeAspect="1" noChangeArrowheads="1"/>
          </p:cNvPicPr>
          <p:nvPr/>
        </p:nvPicPr>
        <p:blipFill>
          <a:blip r:embed="rId3"/>
          <a:srcRect l="50781" t="19687" r="1563" b="3129"/>
          <a:stretch>
            <a:fillRect/>
          </a:stretch>
        </p:blipFill>
        <p:spPr bwMode="auto">
          <a:xfrm>
            <a:off x="4648200" y="1099278"/>
            <a:ext cx="4495800" cy="5453921"/>
          </a:xfrm>
          <a:prstGeom prst="rect">
            <a:avLst/>
          </a:prstGeom>
          <a:noFill/>
        </p:spPr>
      </p:pic>
      <p:pic>
        <p:nvPicPr>
          <p:cNvPr id="8" name="Picture 6" descr="https://cf3.ppt-online.org/files3/slide/c/CGNn2Uu6XF1RlKYHJhcL39d5SajoAVQftzmsq8/slide-8.jpg"/>
          <p:cNvPicPr>
            <a:picLocks noChangeAspect="1" noChangeArrowheads="1"/>
          </p:cNvPicPr>
          <p:nvPr/>
        </p:nvPicPr>
        <p:blipFill>
          <a:blip r:embed="rId3"/>
          <a:srcRect t="19687" r="50000" b="3129"/>
          <a:stretch>
            <a:fillRect/>
          </a:stretch>
        </p:blipFill>
        <p:spPr bwMode="auto">
          <a:xfrm>
            <a:off x="-152400" y="304800"/>
            <a:ext cx="4481384" cy="518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0724" name="Picture 4" descr="https://cf2.ppt-online.org/files2/slide/i/IfkMgO0Hz1sZ5ad37pqRncAiTDBxFLePW6w8vyrluN/slide-6.jpg"/>
          <p:cNvPicPr>
            <a:picLocks noChangeAspect="1" noChangeArrowheads="1"/>
          </p:cNvPicPr>
          <p:nvPr/>
        </p:nvPicPr>
        <p:blipFill>
          <a:blip r:embed="rId3"/>
          <a:srcRect l="50781" t="18644" r="1563" b="6258"/>
          <a:stretch>
            <a:fillRect/>
          </a:stretch>
        </p:blipFill>
        <p:spPr bwMode="auto">
          <a:xfrm>
            <a:off x="4800600" y="1426564"/>
            <a:ext cx="4343400" cy="5126636"/>
          </a:xfrm>
          <a:prstGeom prst="rect">
            <a:avLst/>
          </a:prstGeom>
          <a:noFill/>
        </p:spPr>
      </p:pic>
      <p:pic>
        <p:nvPicPr>
          <p:cNvPr id="7" name="Picture 4" descr="https://cf2.ppt-online.org/files2/slide/i/IfkMgO0Hz1sZ5ad37pqRncAiTDBxFLePW6w8vyrluN/slide-6.jpg"/>
          <p:cNvPicPr>
            <a:picLocks noChangeAspect="1" noChangeArrowheads="1"/>
          </p:cNvPicPr>
          <p:nvPr/>
        </p:nvPicPr>
        <p:blipFill>
          <a:blip r:embed="rId3"/>
          <a:srcRect l="1562" t="18644" r="51563" b="6258"/>
          <a:stretch>
            <a:fillRect/>
          </a:stretch>
        </p:blipFill>
        <p:spPr bwMode="auto">
          <a:xfrm>
            <a:off x="0" y="228600"/>
            <a:ext cx="4267200" cy="512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4" name="Picture 2" descr="https://cf3.ppt-online.org/files3/slide/c/CGNn2Uu6XF1RlKYHJhcL39d5SajoAVQftzmsq8/slide-7.jpg"/>
          <p:cNvPicPr>
            <a:picLocks noChangeAspect="1" noChangeArrowheads="1"/>
          </p:cNvPicPr>
          <p:nvPr/>
        </p:nvPicPr>
        <p:blipFill>
          <a:blip r:embed="rId3"/>
          <a:srcRect l="52344" t="25945" r="2344" b="3129"/>
          <a:stretch>
            <a:fillRect/>
          </a:stretch>
        </p:blipFill>
        <p:spPr bwMode="auto">
          <a:xfrm>
            <a:off x="4919382" y="1676400"/>
            <a:ext cx="4224618" cy="495300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6" name="Picture 2" descr="https://cf3.ppt-online.org/files3/slide/c/CGNn2Uu6XF1RlKYHJhcL39d5SajoAVQftzmsq8/slide-7.jpg"/>
          <p:cNvPicPr>
            <a:picLocks noChangeAspect="1" noChangeArrowheads="1"/>
          </p:cNvPicPr>
          <p:nvPr/>
        </p:nvPicPr>
        <p:blipFill>
          <a:blip r:embed="rId3"/>
          <a:srcRect l="3906" t="25945" r="50000" b="3129"/>
          <a:stretch>
            <a:fillRect/>
          </a:stretch>
        </p:blipFill>
        <p:spPr bwMode="auto">
          <a:xfrm>
            <a:off x="0" y="304800"/>
            <a:ext cx="4419600" cy="509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81000" y="1447800"/>
            <a:ext cx="3657600" cy="358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3962400" cy="46482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Book Antiqua" pitchFamily="18" charset="0"/>
              </a:rPr>
              <a:t>Можно ли эффективно и качественно работать, если рабочий стол выглядит так?</a:t>
            </a:r>
            <a:endParaRPr 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4338" name="AutoShape 2" descr="https://banana.by/uploads/posts/2012-10/1351146044_these_disgusting_home_offices_are_more_like_health_hazards_640_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9" name="Picture 3" descr="C:\Users\User\Pictures\2792048.jpg"/>
          <p:cNvPicPr>
            <a:picLocks noChangeAspect="1" noChangeArrowheads="1"/>
          </p:cNvPicPr>
          <p:nvPr/>
        </p:nvPicPr>
        <p:blipFill>
          <a:blip r:embed="rId3"/>
          <a:srcRect r="50000"/>
          <a:stretch>
            <a:fillRect/>
          </a:stretch>
        </p:blipFill>
        <p:spPr bwMode="auto">
          <a:xfrm>
            <a:off x="4419600" y="1066800"/>
            <a:ext cx="4572000" cy="545217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9938" name="Picture 2" descr="https://www.59fbuz.ru/upload/medialibrary/a7e/a7e26a05a6d6f238dd3d30e9b43a29ec.jpeg"/>
          <p:cNvPicPr>
            <a:picLocks noChangeAspect="1" noChangeArrowheads="1"/>
          </p:cNvPicPr>
          <p:nvPr/>
        </p:nvPicPr>
        <p:blipFill>
          <a:blip r:embed="rId3"/>
          <a:srcRect l="49219" t="22947" r="6250" b="8214"/>
          <a:stretch>
            <a:fillRect/>
          </a:stretch>
        </p:blipFill>
        <p:spPr bwMode="auto">
          <a:xfrm>
            <a:off x="4932218" y="1447800"/>
            <a:ext cx="4211782" cy="4876800"/>
          </a:xfrm>
          <a:prstGeom prst="rect">
            <a:avLst/>
          </a:prstGeom>
          <a:noFill/>
        </p:spPr>
      </p:pic>
      <p:pic>
        <p:nvPicPr>
          <p:cNvPr id="8" name="Picture 2" descr="https://www.59fbuz.ru/upload/medialibrary/a7e/a7e26a05a6d6f238dd3d30e9b43a29ec.jpeg"/>
          <p:cNvPicPr>
            <a:picLocks noChangeAspect="1" noChangeArrowheads="1"/>
          </p:cNvPicPr>
          <p:nvPr/>
        </p:nvPicPr>
        <p:blipFill>
          <a:blip r:embed="rId3"/>
          <a:srcRect l="3906" t="21904" r="51563" b="8214"/>
          <a:stretch>
            <a:fillRect/>
          </a:stretch>
        </p:blipFill>
        <p:spPr bwMode="auto">
          <a:xfrm>
            <a:off x="0" y="381000"/>
            <a:ext cx="4278573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8914" name="Picture 2" descr="http://www.eduportal44.ru/Kologriv/IS/2/SiteAssets/SitePages/%D0%94%D0%B8%D1%81%D1%82%D0%B0%D0%BD%D1%86%D0%B8%D0%BE%D0%BD%D0%BD%D0%BE%D0%B5%20%D0%BE%D0%B1%D1%83%D1%87%D0%B5%D0%BD%D0%B8%D0%B5/%D0%BF%D0%BB%D0%B0%D0%BA%D0%B0%D1%82%D0%B4%D0%B8%D1%81%D1%822.jpg"/>
          <p:cNvPicPr>
            <a:picLocks noChangeAspect="1" noChangeArrowheads="1"/>
          </p:cNvPicPr>
          <p:nvPr/>
        </p:nvPicPr>
        <p:blipFill>
          <a:blip r:embed="rId3"/>
          <a:srcRect l="50833" t="3333" r="8333" b="31111"/>
          <a:stretch>
            <a:fillRect/>
          </a:stretch>
        </p:blipFill>
        <p:spPr bwMode="auto">
          <a:xfrm>
            <a:off x="-1" y="457200"/>
            <a:ext cx="4176793" cy="5029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6" name="Picture 2" descr="http://www.eduportal44.ru/Kologriv/IS/2/SiteAssets/SitePages/%D0%94%D0%B8%D1%81%D1%82%D0%B0%D0%BD%D1%86%D0%B8%D0%BE%D0%BD%D0%BD%D0%BE%D0%B5%20%D0%BE%D0%B1%D1%83%D1%87%D0%B5%D0%BD%D0%B8%D0%B5/%D0%BF%D0%BB%D0%B0%D0%BA%D0%B0%D1%82%D0%B4%D0%B8%D1%81%D1%822.jpg"/>
          <p:cNvPicPr>
            <a:picLocks noChangeAspect="1" noChangeArrowheads="1"/>
          </p:cNvPicPr>
          <p:nvPr/>
        </p:nvPicPr>
        <p:blipFill>
          <a:blip r:embed="rId3"/>
          <a:srcRect l="4167" t="30000" r="54167" b="4444"/>
          <a:stretch>
            <a:fillRect/>
          </a:stretch>
        </p:blipFill>
        <p:spPr bwMode="auto">
          <a:xfrm>
            <a:off x="4800600" y="1205484"/>
            <a:ext cx="4343400" cy="5125212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6866" name="Picture 2" descr="https://www.59fbuz.ru/upload/medialibrary/4b1/4b106f54cd333b9c3b2c76c9d3c8bc1d.jpeg"/>
          <p:cNvPicPr>
            <a:picLocks noChangeAspect="1" noChangeArrowheads="1"/>
          </p:cNvPicPr>
          <p:nvPr/>
        </p:nvPicPr>
        <p:blipFill>
          <a:blip r:embed="rId3"/>
          <a:srcRect l="50781" t="26988" r="7813" b="8344"/>
          <a:stretch>
            <a:fillRect/>
          </a:stretch>
        </p:blipFill>
        <p:spPr bwMode="auto">
          <a:xfrm>
            <a:off x="4953000" y="1498121"/>
            <a:ext cx="4191000" cy="4902679"/>
          </a:xfrm>
          <a:prstGeom prst="rect">
            <a:avLst/>
          </a:prstGeom>
          <a:noFill/>
        </p:spPr>
      </p:pic>
      <p:pic>
        <p:nvPicPr>
          <p:cNvPr id="6" name="Picture 2" descr="https://www.59fbuz.ru/upload/medialibrary/4b1/4b106f54cd333b9c3b2c76c9d3c8bc1d.jpeg"/>
          <p:cNvPicPr>
            <a:picLocks noChangeAspect="1" noChangeArrowheads="1"/>
          </p:cNvPicPr>
          <p:nvPr/>
        </p:nvPicPr>
        <p:blipFill>
          <a:blip r:embed="rId3"/>
          <a:srcRect l="7031" t="25945" r="50782" b="8344"/>
          <a:stretch>
            <a:fillRect/>
          </a:stretch>
        </p:blipFill>
        <p:spPr bwMode="auto">
          <a:xfrm>
            <a:off x="-1" y="457200"/>
            <a:ext cx="4310743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40963" name="Picture 3" descr="C:\Users\User\Pictures\pravilapovedeniyavkomputernomklasse12.jpg"/>
          <p:cNvPicPr>
            <a:picLocks noChangeAspect="1" noChangeArrowheads="1"/>
          </p:cNvPicPr>
          <p:nvPr/>
        </p:nvPicPr>
        <p:blipFill>
          <a:blip r:embed="rId3"/>
          <a:srcRect l="51714" t="24905" r="2000" b="2091"/>
          <a:stretch>
            <a:fillRect/>
          </a:stretch>
        </p:blipFill>
        <p:spPr bwMode="auto">
          <a:xfrm>
            <a:off x="5029200" y="1752600"/>
            <a:ext cx="4114800" cy="4876800"/>
          </a:xfrm>
          <a:prstGeom prst="rect">
            <a:avLst/>
          </a:prstGeom>
          <a:noFill/>
        </p:spPr>
      </p:pic>
      <p:pic>
        <p:nvPicPr>
          <p:cNvPr id="7" name="Picture 3" descr="C:\Users\User\Pictures\pravilapovedeniyavkomputernomklasse12.jpg"/>
          <p:cNvPicPr>
            <a:picLocks noChangeAspect="1" noChangeArrowheads="1"/>
          </p:cNvPicPr>
          <p:nvPr/>
        </p:nvPicPr>
        <p:blipFill>
          <a:blip r:embed="rId3"/>
          <a:srcRect l="2857" t="23764" r="50857" b="2091"/>
          <a:stretch>
            <a:fillRect/>
          </a:stretch>
        </p:blipFill>
        <p:spPr bwMode="auto">
          <a:xfrm>
            <a:off x="0" y="457200"/>
            <a:ext cx="41148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28600" y="1219200"/>
            <a:ext cx="3962400" cy="5105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0"/>
            <a:ext cx="3657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latin typeface="Book Antiqua" pitchFamily="18" charset="0"/>
              </a:rPr>
              <a:t>Порядок </a:t>
            </a:r>
            <a:r>
              <a:rPr lang="ru-RU" b="1" dirty="0" smtClean="0">
                <a:latin typeface="Book Antiqua" pitchFamily="18" charset="0"/>
              </a:rPr>
              <a:t> время бережет</a:t>
            </a:r>
          </a:p>
          <a:p>
            <a:r>
              <a:rPr lang="ru-RU" b="1" dirty="0">
                <a:latin typeface="Book Antiqua" pitchFamily="18" charset="0"/>
              </a:rPr>
              <a:t>Что на месте лежит, то само в руки </a:t>
            </a:r>
            <a:r>
              <a:rPr lang="ru-RU" b="1" dirty="0" smtClean="0">
                <a:latin typeface="Book Antiqua" pitchFamily="18" charset="0"/>
              </a:rPr>
              <a:t>бежит (</a:t>
            </a:r>
            <a:r>
              <a:rPr lang="ru-RU" b="1" dirty="0" err="1" smtClean="0">
                <a:latin typeface="Book Antiqua" pitchFamily="18" charset="0"/>
              </a:rPr>
              <a:t>укр</a:t>
            </a:r>
            <a:r>
              <a:rPr lang="ru-RU" b="1" dirty="0" smtClean="0">
                <a:latin typeface="Book Antiqua" pitchFamily="18" charset="0"/>
              </a:rPr>
              <a:t>.)</a:t>
            </a:r>
            <a:endParaRPr lang="ru-RU" b="1" dirty="0">
              <a:latin typeface="Book Antiqua" pitchFamily="18" charset="0"/>
            </a:endParaRPr>
          </a:p>
          <a:p>
            <a:r>
              <a:rPr lang="ru-RU" b="1" dirty="0" smtClean="0">
                <a:latin typeface="Book Antiqua" pitchFamily="18" charset="0"/>
              </a:rPr>
              <a:t>Где порядок - </a:t>
            </a:r>
            <a:r>
              <a:rPr lang="ru-RU" b="1" dirty="0">
                <a:latin typeface="Book Antiqua" pitchFamily="18" charset="0"/>
              </a:rPr>
              <a:t>там </a:t>
            </a:r>
            <a:r>
              <a:rPr lang="ru-RU" b="1" dirty="0" smtClean="0">
                <a:latin typeface="Book Antiqua" pitchFamily="18" charset="0"/>
              </a:rPr>
              <a:t>удача</a:t>
            </a:r>
          </a:p>
          <a:p>
            <a:r>
              <a:rPr lang="ru-RU" b="1" dirty="0" smtClean="0">
                <a:latin typeface="Book Antiqua" pitchFamily="18" charset="0"/>
              </a:rPr>
              <a:t>Кто аккуратен - тот людям приятен</a:t>
            </a:r>
          </a:p>
          <a:p>
            <a:r>
              <a:rPr lang="ru-RU" b="1" dirty="0">
                <a:latin typeface="Book Antiqua" pitchFamily="18" charset="0"/>
              </a:rPr>
              <a:t>Где нет порядка, там не жди успеха. (</a:t>
            </a:r>
            <a:r>
              <a:rPr lang="ru-RU" b="1" dirty="0" smtClean="0">
                <a:latin typeface="Book Antiqua" pitchFamily="18" charset="0"/>
              </a:rPr>
              <a:t>груз.)</a:t>
            </a:r>
            <a:endParaRPr lang="ru-RU" b="1" dirty="0">
              <a:latin typeface="Book Antiqua" pitchFamily="18" charset="0"/>
            </a:endParaRPr>
          </a:p>
          <a:p>
            <a:endParaRPr lang="ru-RU" dirty="0"/>
          </a:p>
        </p:txBody>
      </p:sp>
      <p:pic>
        <p:nvPicPr>
          <p:cNvPr id="13313" name="Picture 1" descr="C:\Users\User\Pictures\2792048.jpg"/>
          <p:cNvPicPr>
            <a:picLocks noChangeAspect="1" noChangeArrowheads="1"/>
          </p:cNvPicPr>
          <p:nvPr/>
        </p:nvPicPr>
        <p:blipFill>
          <a:blip r:embed="rId3"/>
          <a:srcRect l="50833"/>
          <a:stretch>
            <a:fillRect/>
          </a:stretch>
        </p:blipFill>
        <p:spPr bwMode="auto">
          <a:xfrm>
            <a:off x="4419600" y="1066800"/>
            <a:ext cx="4495800" cy="545217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accent4"/>
                </a:solidFill>
                <a:latin typeface="Book Antiqua" pitchFamily="18" charset="0"/>
              </a:rPr>
              <a:t>Культура труда</a:t>
            </a:r>
            <a:r>
              <a:rPr lang="ru-RU" sz="4800" dirty="0" smtClean="0">
                <a:solidFill>
                  <a:schemeClr val="accent4"/>
                </a:solidFill>
                <a:latin typeface="Book Antiqua" pitchFamily="18" charset="0"/>
              </a:rPr>
              <a:t> </a:t>
            </a:r>
            <a:endParaRPr lang="ru-RU" sz="4800" dirty="0">
              <a:solidFill>
                <a:schemeClr val="accent4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1447800"/>
            <a:ext cx="8077200" cy="2362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>
                <a:latin typeface="Book Antiqua" pitchFamily="18" charset="0"/>
              </a:rPr>
              <a:t> </a:t>
            </a:r>
            <a:r>
              <a:rPr lang="ru-RU" b="1" dirty="0" smtClean="0">
                <a:latin typeface="Book Antiqua" pitchFamily="18" charset="0"/>
              </a:rPr>
              <a:t>    От культуры труда  зависит эффективность производства, т.е. количество и качество выпускаемой продукции.</a:t>
            </a:r>
          </a:p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     </a:t>
            </a:r>
          </a:p>
          <a:p>
            <a:endParaRPr lang="ru-RU" b="1" dirty="0">
              <a:latin typeface="Book Antiqua" pitchFamily="18" charset="0"/>
            </a:endParaRPr>
          </a:p>
        </p:txBody>
      </p:sp>
      <p:pic>
        <p:nvPicPr>
          <p:cNvPr id="9" name="Picture 4" descr="http://images.myshared.ru/17/1056084/slide_3.jpg"/>
          <p:cNvPicPr>
            <a:picLocks noChangeAspect="1" noChangeArrowheads="1"/>
          </p:cNvPicPr>
          <p:nvPr/>
        </p:nvPicPr>
        <p:blipFill>
          <a:blip r:embed="rId3"/>
          <a:srcRect t="42411" r="68990" b="9716"/>
          <a:stretch>
            <a:fillRect/>
          </a:stretch>
        </p:blipFill>
        <p:spPr bwMode="auto">
          <a:xfrm>
            <a:off x="3505200" y="3934303"/>
            <a:ext cx="2319327" cy="268535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1000" y="533400"/>
            <a:ext cx="8305800" cy="5867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 Может ли быть выполнено это условие если:</a:t>
            </a:r>
          </a:p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Работники нару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Book Antiqua" pitchFamily="18" charset="0"/>
              </a:rPr>
              <a:t>Могут ли быть высокими показатели культуры труда, если: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533400" y="1905000"/>
            <a:ext cx="4572000" cy="40687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 </a:t>
            </a:r>
            <a:endParaRPr lang="ru-RU" sz="3600" b="1" dirty="0" smtClean="0">
              <a:solidFill>
                <a:srgbClr val="7030A0"/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 - работники нарушают трудовую дисциплину,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Book Antiqua" pitchFamily="18" charset="0"/>
              </a:rPr>
              <a:t>нарушают технологию изготовления продукции,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Book Antiqua" pitchFamily="18" charset="0"/>
              </a:rPr>
              <a:t>ссорятся друг с другом?</a:t>
            </a:r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13318" name="Picture 6" descr="https://avatars.dzeninfra.ru/get-zen_doc/5257032/pub_611b7f2df8cb433d41809504_611b8267b1f1c63a7a679f4c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800600" y="4790251"/>
            <a:ext cx="2819400" cy="2067749"/>
          </a:xfrm>
          <a:prstGeom prst="rect">
            <a:avLst/>
          </a:prstGeom>
          <a:noFill/>
        </p:spPr>
      </p:pic>
      <p:pic>
        <p:nvPicPr>
          <p:cNvPr id="13322" name="Picture 10" descr="https://live.staticflickr.com/7405/15892875164_722a47f5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2514600"/>
            <a:ext cx="3048000" cy="32766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/>
                </a:solidFill>
                <a:latin typeface="Book Antiqua" pitchFamily="18" charset="0"/>
              </a:rPr>
              <a:t>Культура труда способствует:</a:t>
            </a:r>
            <a:r>
              <a:rPr lang="ru-RU" dirty="0" smtClean="0">
                <a:solidFill>
                  <a:schemeClr val="accent4"/>
                </a:solidFill>
                <a:latin typeface="Book Antiqua" pitchFamily="18" charset="0"/>
              </a:rPr>
              <a:t> </a:t>
            </a:r>
            <a:endParaRPr lang="ru-RU" dirty="0">
              <a:solidFill>
                <a:schemeClr val="accent4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1371600"/>
            <a:ext cx="8382000" cy="2743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err="1" smtClean="0">
                <a:latin typeface="Book Antiqua" pitchFamily="18" charset="0"/>
              </a:rPr>
              <a:t>повышению</a:t>
            </a:r>
            <a:r>
              <a:rPr lang="en-US" sz="2800" b="1" dirty="0" smtClean="0">
                <a:latin typeface="Book Antiqua" pitchFamily="18" charset="0"/>
              </a:rPr>
              <a:t> </a:t>
            </a:r>
            <a:r>
              <a:rPr lang="en-US" sz="2800" b="1" dirty="0" err="1" smtClean="0">
                <a:latin typeface="Book Antiqua" pitchFamily="18" charset="0"/>
              </a:rPr>
              <a:t>производительности</a:t>
            </a:r>
            <a:r>
              <a:rPr lang="en-US" sz="2800" b="1" dirty="0" smtClean="0">
                <a:latin typeface="Book Antiqua" pitchFamily="18" charset="0"/>
              </a:rPr>
              <a:t> </a:t>
            </a:r>
            <a:r>
              <a:rPr lang="en-US" sz="2800" b="1" dirty="0" err="1" smtClean="0">
                <a:latin typeface="Book Antiqua" pitchFamily="18" charset="0"/>
              </a:rPr>
              <a:t>труда</a:t>
            </a:r>
            <a:r>
              <a:rPr lang="ru-RU" sz="2800" b="1" dirty="0" smtClean="0">
                <a:latin typeface="Book Antiqua" pitchFamily="18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sz="2800" b="1" dirty="0" err="1" smtClean="0">
                <a:latin typeface="Book Antiqua" pitchFamily="18" charset="0"/>
              </a:rPr>
              <a:t>росту</a:t>
            </a:r>
            <a:r>
              <a:rPr lang="en-US" sz="2800" b="1" dirty="0" smtClean="0">
                <a:latin typeface="Book Antiqua" pitchFamily="18" charset="0"/>
              </a:rPr>
              <a:t> </a:t>
            </a:r>
            <a:r>
              <a:rPr lang="en-US" sz="2800" b="1" dirty="0" err="1" smtClean="0">
                <a:latin typeface="Book Antiqua" pitchFamily="18" charset="0"/>
              </a:rPr>
              <a:t>профессиональной</a:t>
            </a:r>
            <a:r>
              <a:rPr lang="en-US" sz="2800" b="1" dirty="0" smtClean="0">
                <a:latin typeface="Book Antiqua" pitchFamily="18" charset="0"/>
              </a:rPr>
              <a:t> </a:t>
            </a:r>
            <a:r>
              <a:rPr lang="en-US" sz="2800" b="1" dirty="0" err="1" smtClean="0">
                <a:latin typeface="Book Antiqua" pitchFamily="18" charset="0"/>
              </a:rPr>
              <a:t>квалификации</a:t>
            </a:r>
            <a:r>
              <a:rPr lang="en-US" sz="2800" b="1" dirty="0" smtClean="0">
                <a:latin typeface="Book Antiqua" pitchFamily="18" charset="0"/>
              </a:rPr>
              <a:t>;</a:t>
            </a:r>
            <a:endParaRPr lang="ru-RU" sz="2800" b="1" dirty="0" smtClean="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800" b="1" dirty="0" err="1" smtClean="0">
                <a:latin typeface="Book Antiqua" pitchFamily="18" charset="0"/>
              </a:rPr>
              <a:t>профессиональной</a:t>
            </a:r>
            <a:r>
              <a:rPr lang="en-US" sz="2800" b="1" dirty="0" smtClean="0">
                <a:latin typeface="Book Antiqua" pitchFamily="18" charset="0"/>
              </a:rPr>
              <a:t> и </a:t>
            </a:r>
            <a:r>
              <a:rPr lang="en-US" sz="2800" b="1" dirty="0" err="1" smtClean="0">
                <a:latin typeface="Book Antiqua" pitchFamily="18" charset="0"/>
              </a:rPr>
              <a:t>личной</a:t>
            </a:r>
            <a:r>
              <a:rPr lang="en-US" sz="2800" b="1" dirty="0" smtClean="0">
                <a:latin typeface="Book Antiqua" pitchFamily="18" charset="0"/>
              </a:rPr>
              <a:t> </a:t>
            </a:r>
            <a:r>
              <a:rPr lang="en-US" sz="2800" b="1" dirty="0" err="1" smtClean="0">
                <a:latin typeface="Book Antiqua" pitchFamily="18" charset="0"/>
              </a:rPr>
              <a:t>самореализации</a:t>
            </a:r>
            <a:r>
              <a:rPr lang="ru-RU" sz="2800" b="1" dirty="0" smtClean="0">
                <a:latin typeface="Book Antiqua" pitchFamily="18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latin typeface="Book Antiqua" pitchFamily="18" charset="0"/>
              </a:rPr>
              <a:t>сохранению  здоровья работника;</a:t>
            </a:r>
            <a:r>
              <a:rPr lang="en-US" sz="2800" b="1" dirty="0" smtClean="0">
                <a:latin typeface="Book Antiqua" pitchFamily="18" charset="0"/>
              </a:rPr>
              <a:t> </a:t>
            </a:r>
          </a:p>
          <a:p>
            <a:pPr>
              <a:lnSpc>
                <a:spcPct val="90000"/>
              </a:lnSpc>
              <a:buNone/>
            </a:pPr>
            <a:r>
              <a:rPr lang="en-US" sz="2800" b="1" dirty="0" smtClean="0">
                <a:latin typeface="Book Antiqua" pitchFamily="18" charset="0"/>
              </a:rPr>
              <a:t> </a:t>
            </a:r>
            <a:endParaRPr lang="ru-RU" sz="2800" dirty="0">
              <a:latin typeface="Book Antiqua" pitchFamily="18" charset="0"/>
            </a:endParaRPr>
          </a:p>
        </p:txBody>
      </p:sp>
      <p:pic>
        <p:nvPicPr>
          <p:cNvPr id="8" name="Picture 4" descr="https://img2.freepng.ru/20190125/cjo/kisspng-vector-graphics-stock-illustration-royalty-free-5c4ab81d246530.2900601715484006691491.jpg"/>
          <p:cNvPicPr>
            <a:picLocks noChangeAspect="1" noChangeArrowheads="1"/>
          </p:cNvPicPr>
          <p:nvPr/>
        </p:nvPicPr>
        <p:blipFill>
          <a:blip r:embed="rId3"/>
          <a:srcRect t="17143" b="17143"/>
          <a:stretch>
            <a:fillRect/>
          </a:stretch>
        </p:blipFill>
        <p:spPr bwMode="auto">
          <a:xfrm>
            <a:off x="2236720" y="4191000"/>
            <a:ext cx="4435336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альтернативный процесс 2">
            <a:extLst>
              <a:ext uri="{FF2B5EF4-FFF2-40B4-BE49-F238E27FC236}">
                <a16:creationId xmlns="" xmlns:a16="http://schemas.microsoft.com/office/drawing/2014/main" id="{3DDA1A82-A8B7-4189-8EE9-5B5E8248C73B}"/>
              </a:ext>
            </a:extLst>
          </p:cNvPr>
          <p:cNvSpPr/>
          <p:nvPr/>
        </p:nvSpPr>
        <p:spPr>
          <a:xfrm>
            <a:off x="285720" y="1214422"/>
            <a:ext cx="2381281" cy="129171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ИНИЦИАТИВА И ИСПОЛНИТЕЛЬСКАЯ ДИСЦИПЛИНА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536E0089-DDCD-47AC-B73E-DA7ECB455AD1}"/>
              </a:ext>
            </a:extLst>
          </p:cNvPr>
          <p:cNvSpPr/>
          <p:nvPr/>
        </p:nvSpPr>
        <p:spPr>
          <a:xfrm>
            <a:off x="228600" y="4343400"/>
            <a:ext cx="2743200" cy="11775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ТЕХНОЛОГИЧЕСКИЙ РЕЖИМ</a:t>
            </a:r>
          </a:p>
        </p:txBody>
      </p:sp>
      <p:sp>
        <p:nvSpPr>
          <p:cNvPr id="5" name="Блок-схема: альтернативный процесс 4">
            <a:extLst>
              <a:ext uri="{FF2B5EF4-FFF2-40B4-BE49-F238E27FC236}">
                <a16:creationId xmlns="" xmlns:a16="http://schemas.microsoft.com/office/drawing/2014/main" id="{DA5F1561-6E30-4024-A813-9056EDE027FF}"/>
              </a:ext>
            </a:extLst>
          </p:cNvPr>
          <p:cNvSpPr/>
          <p:nvPr/>
        </p:nvSpPr>
        <p:spPr>
          <a:xfrm>
            <a:off x="6477000" y="1214423"/>
            <a:ext cx="2238404" cy="129171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ТРУДОВАЯ ДИСЦИПЛИНА</a:t>
            </a:r>
          </a:p>
        </p:txBody>
      </p:sp>
      <p:sp>
        <p:nvSpPr>
          <p:cNvPr id="6" name="Блок-схема: альтернативный процесс 5">
            <a:extLst>
              <a:ext uri="{FF2B5EF4-FFF2-40B4-BE49-F238E27FC236}">
                <a16:creationId xmlns="" xmlns:a16="http://schemas.microsoft.com/office/drawing/2014/main" id="{8542F3EF-F0FC-4B42-AA79-CB31215E2F10}"/>
              </a:ext>
            </a:extLst>
          </p:cNvPr>
          <p:cNvSpPr/>
          <p:nvPr/>
        </p:nvSpPr>
        <p:spPr>
          <a:xfrm>
            <a:off x="6553200" y="4114800"/>
            <a:ext cx="2381279" cy="124900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ДОГОВОРНАЯ ДИСЦИПЛИНА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D6EE6B66-CB07-4F7E-B83F-C84E3EE5EDE7}"/>
              </a:ext>
            </a:extLst>
          </p:cNvPr>
          <p:cNvSpPr/>
          <p:nvPr/>
        </p:nvSpPr>
        <p:spPr>
          <a:xfrm>
            <a:off x="3505200" y="381000"/>
            <a:ext cx="2357453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НАУЧНАЯ ОРГАНИЗАЦИЯ ТРУДА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2C8CFB73-FEE8-4389-840B-935C829408A2}"/>
              </a:ext>
            </a:extLst>
          </p:cNvPr>
          <p:cNvSpPr/>
          <p:nvPr/>
        </p:nvSpPr>
        <p:spPr>
          <a:xfrm>
            <a:off x="3200400" y="5105400"/>
            <a:ext cx="2962284" cy="1285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ТЕХНОЛОГИЧЕСКАЯ ДИСЦИПЛИНА</a:t>
            </a:r>
          </a:p>
        </p:txBody>
      </p:sp>
      <p:sp>
        <p:nvSpPr>
          <p:cNvPr id="12" name="Стрелка вправо 11"/>
          <p:cNvSpPr/>
          <p:nvPr/>
        </p:nvSpPr>
        <p:spPr>
          <a:xfrm rot="16200000">
            <a:off x="4242816" y="2005584"/>
            <a:ext cx="838200" cy="4846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8960427">
            <a:off x="2655781" y="3761242"/>
            <a:ext cx="838200" cy="4846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1652265">
            <a:off x="5703349" y="3747711"/>
            <a:ext cx="838200" cy="4846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12919231">
            <a:off x="2729952" y="2483700"/>
            <a:ext cx="838200" cy="4846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19531014">
            <a:off x="5626152" y="2404502"/>
            <a:ext cx="838200" cy="4846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4242816" y="4443984"/>
            <a:ext cx="838200" cy="4846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9DF74093-EE9B-446F-9C93-D6925C73861F}"/>
              </a:ext>
            </a:extLst>
          </p:cNvPr>
          <p:cNvSpPr/>
          <p:nvPr/>
        </p:nvSpPr>
        <p:spPr>
          <a:xfrm>
            <a:off x="3429000" y="2714620"/>
            <a:ext cx="2362200" cy="164307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Book Antiqua" pitchFamily="18" charset="0"/>
              </a:rPr>
              <a:t>КУЛЬТУРА </a:t>
            </a:r>
            <a:endParaRPr lang="ru-RU" sz="28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Book Antiqua" pitchFamily="18" charset="0"/>
              </a:rPr>
              <a:t>ТРУДА</a:t>
            </a:r>
            <a:endParaRPr lang="ru-RU" sz="28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717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1000" y="1905000"/>
            <a:ext cx="5105400" cy="32766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Св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133600"/>
            <a:ext cx="4953000" cy="39925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Своевременное начало и окончание работы</a:t>
            </a:r>
          </a:p>
          <a:p>
            <a:r>
              <a:rPr lang="ru-RU" sz="2800" b="1" dirty="0" smtClean="0">
                <a:latin typeface="Book Antiqua" pitchFamily="18" charset="0"/>
              </a:rPr>
              <a:t>Соблюдение правил внутреннего распорядка, утвержденных на предприятии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5" name="Блок-схема: альтернативный процесс 4">
            <a:extLst>
              <a:ext uri="{FF2B5EF4-FFF2-40B4-BE49-F238E27FC236}">
                <a16:creationId xmlns="" xmlns:a16="http://schemas.microsoft.com/office/drawing/2014/main" id="{DA5F1561-6E30-4024-A813-9056EDE027FF}"/>
              </a:ext>
            </a:extLst>
          </p:cNvPr>
          <p:cNvSpPr/>
          <p:nvPr/>
        </p:nvSpPr>
        <p:spPr>
          <a:xfrm>
            <a:off x="914400" y="304800"/>
            <a:ext cx="7467600" cy="129171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Book Antiqua" pitchFamily="18" charset="0"/>
              </a:rPr>
              <a:t>1.ТРУДОВАЯ </a:t>
            </a:r>
            <a:r>
              <a:rPr lang="ru-RU" sz="3600" b="1" dirty="0">
                <a:solidFill>
                  <a:schemeClr val="bg1"/>
                </a:solidFill>
                <a:latin typeface="Book Antiqua" pitchFamily="18" charset="0"/>
              </a:rPr>
              <a:t>ДИСЦИПЛИНА</a:t>
            </a:r>
          </a:p>
        </p:txBody>
      </p:sp>
      <p:pic>
        <p:nvPicPr>
          <p:cNvPr id="10242" name="Picture 2" descr="https://adsstatic.adsfactory.ru/tmp_media/tmp_6510/media_6510m154210469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048000"/>
            <a:ext cx="3200400" cy="32004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7 кл. технология\1. Казакевич\2. Технология\white-abstract-background_23-21488829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" y="1905000"/>
            <a:ext cx="5638800" cy="335280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981200"/>
            <a:ext cx="5562600" cy="42973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В технологии  производства недопустимо изменять  характеристики процессов, порядок действий (скорость, давление, температуру, силу тока и др.)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7" name="Прямоугольник: скругленные углы 3">
            <a:extLst>
              <a:ext uri="{FF2B5EF4-FFF2-40B4-BE49-F238E27FC236}">
                <a16:creationId xmlns="" xmlns:a16="http://schemas.microsoft.com/office/drawing/2014/main" id="{536E0089-DDCD-47AC-B73E-DA7ECB455AD1}"/>
              </a:ext>
            </a:extLst>
          </p:cNvPr>
          <p:cNvSpPr/>
          <p:nvPr/>
        </p:nvSpPr>
        <p:spPr>
          <a:xfrm>
            <a:off x="533400" y="304800"/>
            <a:ext cx="8153400" cy="11775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Book Antiqua" pitchFamily="18" charset="0"/>
              </a:rPr>
              <a:t>2.ТЕХНОЛОГИЧЕСКИЙ </a:t>
            </a:r>
            <a:r>
              <a:rPr lang="ru-RU" sz="3600" b="1" dirty="0">
                <a:solidFill>
                  <a:schemeClr val="bg1"/>
                </a:solidFill>
                <a:latin typeface="Book Antiqua" pitchFamily="18" charset="0"/>
              </a:rPr>
              <a:t>РЕЖИМ</a:t>
            </a:r>
          </a:p>
        </p:txBody>
      </p:sp>
      <p:pic>
        <p:nvPicPr>
          <p:cNvPr id="9218" name="Picture 2" descr="https://st3.depositphotos.com/1738826/12568/i/950/depositphotos_125682950-stock-photo-cute-cartoon-paint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2362200"/>
            <a:ext cx="2457450" cy="412126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261</Words>
  <Application>Microsoft Office PowerPoint</Application>
  <PresentationFormat>Экран (4:3)</PresentationFormat>
  <Paragraphs>48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Культура труда</vt:lpstr>
      <vt:lpstr>Слайд 2</vt:lpstr>
      <vt:lpstr>Слайд 3</vt:lpstr>
      <vt:lpstr>Культура труда </vt:lpstr>
      <vt:lpstr>Могут ли быть высокими показатели культуры труда, если: </vt:lpstr>
      <vt:lpstr>Культура труда способствует: </vt:lpstr>
      <vt:lpstr>Слайд 7</vt:lpstr>
      <vt:lpstr>Св</vt:lpstr>
      <vt:lpstr>Слайд 9</vt:lpstr>
      <vt:lpstr>Слайд 10</vt:lpstr>
      <vt:lpstr>Слайд 11</vt:lpstr>
      <vt:lpstr>Слайд 12</vt:lpstr>
      <vt:lpstr>Слайд 13</vt:lpstr>
      <vt:lpstr>Культура труда при работе за компьютером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Синицына О.Е.</dc:creator>
  <cp:lastModifiedBy>User</cp:lastModifiedBy>
  <cp:revision>53</cp:revision>
  <dcterms:created xsi:type="dcterms:W3CDTF">2022-10-07T06:56:23Z</dcterms:created>
  <dcterms:modified xsi:type="dcterms:W3CDTF">2023-06-08T10:55:53Z</dcterms:modified>
</cp:coreProperties>
</file>