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1" r:id="rId4"/>
  </p:sldMasterIdLst>
  <p:notesMasterIdLst>
    <p:notesMasterId r:id="rId62"/>
  </p:notesMasterIdLst>
  <p:handoutMasterIdLst>
    <p:handoutMasterId r:id="rId63"/>
  </p:handoutMasterIdLst>
  <p:sldIdLst>
    <p:sldId id="256" r:id="rId5"/>
    <p:sldId id="262" r:id="rId6"/>
    <p:sldId id="257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41" r:id="rId59"/>
    <p:sldId id="340" r:id="rId60"/>
    <p:sldId id="339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721" autoAdjust="0"/>
  </p:normalViewPr>
  <p:slideViewPr>
    <p:cSldViewPr snapToGrid="0" showGuides="1">
      <p:cViewPr>
        <p:scale>
          <a:sx n="47" d="100"/>
          <a:sy n="47" d="100"/>
        </p:scale>
        <p:origin x="-730" y="-8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7117E-D58A-422A-A81B-362E9F2EA265}" type="datetimeFigureOut">
              <a:rPr lang="ru-RU" smtClean="0"/>
              <a:pPr/>
              <a:t>11.04.2023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38575-B761-4121-A7E4-457BB626566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964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52672-2D72-42C2-B0B5-4CADDCB794C9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BA502-DDEA-4552-B72A-9C62FF6620C8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213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 noProof="0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астольная иг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32703" y="357393"/>
            <a:ext cx="2099258" cy="914400"/>
          </a:xfr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1</a:t>
            </a:r>
            <a:endParaRPr lang="ru-RU" noProof="0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332703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332703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28" hasCustomPrompt="1"/>
          </p:nvPr>
        </p:nvSpPr>
        <p:spPr>
          <a:xfrm>
            <a:off x="332703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33" hasCustomPrompt="1"/>
          </p:nvPr>
        </p:nvSpPr>
        <p:spPr>
          <a:xfrm>
            <a:off x="332703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332703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6" name="Текст 7"/>
          <p:cNvSpPr>
            <a:spLocks noGrp="1"/>
          </p:cNvSpPr>
          <p:nvPr>
            <p:ph type="body" sz="quarter" idx="14" hasCustomPrompt="1"/>
          </p:nvPr>
        </p:nvSpPr>
        <p:spPr>
          <a:xfrm>
            <a:off x="2689537" y="357393"/>
            <a:ext cx="2099258" cy="91440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2</a:t>
            </a:r>
            <a:endParaRPr lang="ru-RU" noProof="0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2689537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24" hasCustomPrompt="1"/>
          </p:nvPr>
        </p:nvSpPr>
        <p:spPr>
          <a:xfrm>
            <a:off x="2689537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29" hasCustomPrompt="1"/>
          </p:nvPr>
        </p:nvSpPr>
        <p:spPr>
          <a:xfrm>
            <a:off x="2689537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34" hasCustomPrompt="1"/>
          </p:nvPr>
        </p:nvSpPr>
        <p:spPr>
          <a:xfrm>
            <a:off x="2689537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1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2689537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7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5046371" y="357393"/>
            <a:ext cx="2099258" cy="914400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 </a:t>
            </a:r>
            <a:r>
              <a:rPr lang="ru-RU" noProof="0" dirty="0" smtClean="0"/>
              <a:t>3</a:t>
            </a:r>
            <a:endParaRPr lang="ru-RU" noProof="0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5046371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7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5046371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30" hasCustomPrompt="1"/>
          </p:nvPr>
        </p:nvSpPr>
        <p:spPr>
          <a:xfrm>
            <a:off x="5046371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35" hasCustomPrompt="1"/>
          </p:nvPr>
        </p:nvSpPr>
        <p:spPr>
          <a:xfrm>
            <a:off x="5046371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371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8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7403205" y="357393"/>
            <a:ext cx="2099258" cy="914400"/>
          </a:xfr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4</a:t>
            </a:r>
            <a:endParaRPr lang="ru-RU" noProof="0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7403205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8" name="Текст 7"/>
          <p:cNvSpPr>
            <a:spLocks noGrp="1"/>
          </p:cNvSpPr>
          <p:nvPr>
            <p:ph type="body" sz="quarter" idx="26" hasCustomPrompt="1"/>
          </p:nvPr>
        </p:nvSpPr>
        <p:spPr>
          <a:xfrm>
            <a:off x="7403205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31" hasCustomPrompt="1"/>
          </p:nvPr>
        </p:nvSpPr>
        <p:spPr>
          <a:xfrm>
            <a:off x="7403205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36" hasCustomPrompt="1"/>
          </p:nvPr>
        </p:nvSpPr>
        <p:spPr>
          <a:xfrm>
            <a:off x="7403205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3" name="Текст 7"/>
          <p:cNvSpPr>
            <a:spLocks noGrp="1"/>
          </p:cNvSpPr>
          <p:nvPr>
            <p:ph type="body" sz="quarter" idx="41" hasCustomPrompt="1"/>
          </p:nvPr>
        </p:nvSpPr>
        <p:spPr>
          <a:xfrm>
            <a:off x="7403205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9760039" y="357393"/>
            <a:ext cx="2099258" cy="914400"/>
          </a:xfr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22" hasCustomPrompt="1"/>
          </p:nvPr>
        </p:nvSpPr>
        <p:spPr>
          <a:xfrm>
            <a:off x="9760039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9760039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32" hasCustomPrompt="1"/>
          </p:nvPr>
        </p:nvSpPr>
        <p:spPr>
          <a:xfrm>
            <a:off x="9760039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37" hasCustomPrompt="1"/>
          </p:nvPr>
        </p:nvSpPr>
        <p:spPr>
          <a:xfrm>
            <a:off x="9760039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9760039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3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данной игровой панели можно ввести собственные категории и значения в баллах.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вопросы и ответы в предоставленных слайдах.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поле с числовым значением для перехода к соответствующему вопросу,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а затем 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еще раз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для перехода на слайд ответа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. 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левый треугольник для возвращения на данный слайд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76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1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1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71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1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левый треугольник,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1001068" y="5913206"/>
            <a:ext cx="7969542" cy="781394"/>
          </a:xfrm>
        </p:spPr>
        <p:txBody>
          <a:bodyPr/>
          <a:lstStyle>
            <a:lvl1pPr>
              <a:defRPr lang="en-US" sz="2400" b="0" i="0" baseline="0" smtClean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  <p:sp>
        <p:nvSpPr>
          <p:cNvPr id="14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22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1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8406"/>
            <a:ext cx="7969542" cy="781394"/>
          </a:xfrm>
        </p:spPr>
        <p:txBody>
          <a:bodyPr/>
          <a:lstStyle>
            <a:lvl1pPr>
              <a:defRPr lang="ru-RU" sz="2400" b="0" i="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96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2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2: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711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2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6251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3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2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434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37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3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3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1598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3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3318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3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2166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4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4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3065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4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90229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1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4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5185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08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5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5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196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5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5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0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атегория 5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2364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dirty="0" smtClean="0"/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335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F31A184-F35B-4AFC-AC27-402630BF31EA}" type="datetimeFigureOut">
              <a:rPr lang="ru-RU" noProof="0" smtClean="0"/>
              <a:pPr/>
              <a:t>11.04.2023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  <p:sldLayoutId id="2147483781" r:id="rId20"/>
    <p:sldLayoutId id="2147483782" r:id="rId21"/>
    <p:sldLayoutId id="2147483783" r:id="rId22"/>
    <p:sldLayoutId id="2147483784" r:id="rId23"/>
    <p:sldLayoutId id="2147483785" r:id="rId24"/>
    <p:sldLayoutId id="2147483786" r:id="rId25"/>
    <p:sldLayoutId id="2147483787" r:id="rId26"/>
    <p:sldLayoutId id="2147483788" r:id="rId27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7.xml"/><Relationship Id="rId18" Type="http://schemas.openxmlformats.org/officeDocument/2006/relationships/slide" Target="slide38.xml"/><Relationship Id="rId26" Type="http://schemas.openxmlformats.org/officeDocument/2006/relationships/slide" Target="slide56.xml"/><Relationship Id="rId3" Type="http://schemas.openxmlformats.org/officeDocument/2006/relationships/slide" Target="slide5.xml"/><Relationship Id="rId21" Type="http://schemas.openxmlformats.org/officeDocument/2006/relationships/slide" Target="slide44.xml"/><Relationship Id="rId7" Type="http://schemas.openxmlformats.org/officeDocument/2006/relationships/slide" Target="slide14.xml"/><Relationship Id="rId12" Type="http://schemas.openxmlformats.org/officeDocument/2006/relationships/slide" Target="slide25.xml"/><Relationship Id="rId17" Type="http://schemas.openxmlformats.org/officeDocument/2006/relationships/slide" Target="slide36.xml"/><Relationship Id="rId25" Type="http://schemas.openxmlformats.org/officeDocument/2006/relationships/slide" Target="slide53.xml"/><Relationship Id="rId2" Type="http://schemas.openxmlformats.org/officeDocument/2006/relationships/slide" Target="slide3.xml"/><Relationship Id="rId16" Type="http://schemas.openxmlformats.org/officeDocument/2006/relationships/slide" Target="slide33.xml"/><Relationship Id="rId20" Type="http://schemas.openxmlformats.org/officeDocument/2006/relationships/slide" Target="slide4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1.xml"/><Relationship Id="rId11" Type="http://schemas.openxmlformats.org/officeDocument/2006/relationships/slide" Target="slide22.xml"/><Relationship Id="rId24" Type="http://schemas.openxmlformats.org/officeDocument/2006/relationships/slide" Target="slide51.xml"/><Relationship Id="rId5" Type="http://schemas.openxmlformats.org/officeDocument/2006/relationships/slide" Target="slide9.xml"/><Relationship Id="rId15" Type="http://schemas.openxmlformats.org/officeDocument/2006/relationships/slide" Target="slide31.xml"/><Relationship Id="rId23" Type="http://schemas.openxmlformats.org/officeDocument/2006/relationships/slide" Target="slide49.xml"/><Relationship Id="rId10" Type="http://schemas.openxmlformats.org/officeDocument/2006/relationships/slide" Target="slide20.xml"/><Relationship Id="rId19" Type="http://schemas.openxmlformats.org/officeDocument/2006/relationships/slide" Target="slide40.xml"/><Relationship Id="rId4" Type="http://schemas.openxmlformats.org/officeDocument/2006/relationships/slide" Target="slide7.xml"/><Relationship Id="rId9" Type="http://schemas.openxmlformats.org/officeDocument/2006/relationships/slide" Target="slide18.xml"/><Relationship Id="rId14" Type="http://schemas.openxmlformats.org/officeDocument/2006/relationships/slide" Target="slide29.xml"/><Relationship Id="rId22" Type="http://schemas.openxmlformats.org/officeDocument/2006/relationships/slide" Target="slide4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Текст 62"/>
          <p:cNvSpPr>
            <a:spLocks noGrp="1"/>
          </p:cNvSpPr>
          <p:nvPr>
            <p:ph type="body" sz="quarter" idx="13"/>
          </p:nvPr>
        </p:nvSpPr>
        <p:spPr>
          <a:xfrm>
            <a:off x="316374" y="488021"/>
            <a:ext cx="2099258" cy="9144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spc="50" dirty="0" smtClean="0">
                <a:ln w="13500">
                  <a:solidFill>
                    <a:srgbClr val="FFFF00">
                      <a:alpha val="6500"/>
                    </a:srgb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ea typeface="Calibri"/>
                <a:cs typeface="Times New Roman" pitchFamily="18" charset="0"/>
              </a:rPr>
              <a:t>Планеты</a:t>
            </a:r>
            <a:endParaRPr lang="ru-RU" b="1" spc="50" dirty="0">
              <a:ln w="13500">
                <a:solidFill>
                  <a:srgbClr val="FFFF00">
                    <a:alpha val="6500"/>
                  </a:srgb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  <a:ea typeface="Calibri"/>
              <a:cs typeface="Times New Roman" pitchFamily="18" charset="0"/>
            </a:endParaRPr>
          </a:p>
        </p:txBody>
      </p:sp>
      <p:sp>
        <p:nvSpPr>
          <p:cNvPr id="128" name="Текст 12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" action="ppaction://hlinksldjump"/>
              </a:rPr>
              <a:t>10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" action="ppaction://hlinksldjump"/>
            </a:endParaRPr>
          </a:p>
        </p:txBody>
      </p:sp>
      <p:sp>
        <p:nvSpPr>
          <p:cNvPr id="133" name="Текст 13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3" action="ppaction://hlinksldjump"/>
              </a:rPr>
              <a:t>20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3" action="ppaction://hlinksldjump"/>
            </a:endParaRPr>
          </a:p>
        </p:txBody>
      </p:sp>
      <p:sp>
        <p:nvSpPr>
          <p:cNvPr id="138" name="Текст 13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4" action="ppaction://hlinksldjump"/>
              </a:rPr>
              <a:t>30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4" action="ppaction://hlinksldjump"/>
            </a:endParaRPr>
          </a:p>
        </p:txBody>
      </p:sp>
      <p:sp>
        <p:nvSpPr>
          <p:cNvPr id="143" name="Текст 14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5" action="ppaction://hlinksldjump"/>
              </a:rPr>
              <a:t>40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5" action="ppaction://hlinksldjump"/>
            </a:endParaRPr>
          </a:p>
        </p:txBody>
      </p:sp>
      <p:sp>
        <p:nvSpPr>
          <p:cNvPr id="148" name="Текст 147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6" action="ppaction://hlinksldjump"/>
              </a:rPr>
              <a:t>50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6" action="ppaction://hlinksldjump"/>
            </a:endParaRPr>
          </a:p>
        </p:txBody>
      </p:sp>
      <p:sp>
        <p:nvSpPr>
          <p:cNvPr id="64" name="Текст 6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Они были первыми</a:t>
            </a:r>
            <a:endParaRPr lang="ru-RU" i="1" dirty="0">
              <a:solidFill>
                <a:srgbClr val="FFFF0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</p:txBody>
      </p:sp>
      <p:sp>
        <p:nvSpPr>
          <p:cNvPr id="129" name="Текст 12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7" action="ppaction://hlinksldjump"/>
              </a:rPr>
              <a:t>10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7" action="ppaction://hlinksldjump"/>
            </a:endParaRPr>
          </a:p>
        </p:txBody>
      </p:sp>
      <p:sp>
        <p:nvSpPr>
          <p:cNvPr id="134" name="Текст 13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8" action="ppaction://hlinksldjump"/>
              </a:rPr>
              <a:t>20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8" action="ppaction://hlinksldjump"/>
            </a:endParaRPr>
          </a:p>
        </p:txBody>
      </p:sp>
      <p:sp>
        <p:nvSpPr>
          <p:cNvPr id="139" name="Текст 13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9" action="ppaction://hlinksldjump"/>
              </a:rPr>
              <a:t>30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9" action="ppaction://hlinksldjump"/>
            </a:endParaRPr>
          </a:p>
        </p:txBody>
      </p:sp>
      <p:sp>
        <p:nvSpPr>
          <p:cNvPr id="144" name="Текст 14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0" action="ppaction://hlinksldjump"/>
              </a:rPr>
              <a:t>40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0" action="ppaction://hlinksldjump"/>
            </a:endParaRPr>
          </a:p>
        </p:txBody>
      </p:sp>
      <p:sp>
        <p:nvSpPr>
          <p:cNvPr id="149" name="Текст 148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1" action="ppaction://hlinksldjump"/>
              </a:rPr>
              <a:t>50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1" action="ppaction://hlinksldjump"/>
            </a:endParaRPr>
          </a:p>
        </p:txBody>
      </p:sp>
      <p:sp>
        <p:nvSpPr>
          <p:cNvPr id="65" name="Текст 6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sz="2000" b="1" i="1" dirty="0" smtClean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Это </a:t>
            </a:r>
            <a:r>
              <a:rPr lang="ru-RU" sz="2000" b="1" i="1" dirty="0" smtClean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все о нем…</a:t>
            </a:r>
            <a:endParaRPr lang="ru-RU" sz="2400" b="0" i="0" baseline="0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30" name="Текст 12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2" action="ppaction://hlinksldjump"/>
              </a:rPr>
              <a:t>10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2" action="ppaction://hlinksldjump"/>
            </a:endParaRPr>
          </a:p>
        </p:txBody>
      </p:sp>
      <p:sp>
        <p:nvSpPr>
          <p:cNvPr id="135" name="Текст 13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3" action="ppaction://hlinksldjump"/>
              </a:rPr>
              <a:t>20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3" action="ppaction://hlinksldjump"/>
            </a:endParaRPr>
          </a:p>
        </p:txBody>
      </p:sp>
      <p:sp>
        <p:nvSpPr>
          <p:cNvPr id="140" name="Текст 13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4" action="ppaction://hlinksldjump"/>
              </a:rPr>
              <a:t>30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4" action="ppaction://hlinksldjump"/>
            </a:endParaRPr>
          </a:p>
        </p:txBody>
      </p:sp>
      <p:sp>
        <p:nvSpPr>
          <p:cNvPr id="145" name="Текст 14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5" action="ppaction://hlinksldjump"/>
              </a:rPr>
              <a:t>40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5" action="ppaction://hlinksldjump"/>
            </a:endParaRPr>
          </a:p>
        </p:txBody>
      </p:sp>
      <p:sp>
        <p:nvSpPr>
          <p:cNvPr id="150" name="Текст 149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6" action="ppaction://hlinksldjump"/>
              </a:rPr>
              <a:t>50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6" action="ppaction://hlinksldjump"/>
            </a:endParaRPr>
          </a:p>
        </p:txBody>
      </p:sp>
      <p:sp>
        <p:nvSpPr>
          <p:cNvPr id="66" name="Текст 6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endParaRPr lang="ru-RU" b="1" i="1" dirty="0" smtClean="0">
              <a:solidFill>
                <a:srgbClr val="C0000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r>
              <a:rPr lang="ru-RU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Ученые</a:t>
            </a:r>
            <a:r>
              <a:rPr lang="ru-RU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</a:br>
            <a:endParaRPr lang="ru-RU" b="1" i="1" dirty="0" smtClean="0">
              <a:solidFill>
                <a:srgbClr val="C0000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  <a:p>
            <a:pPr marL="0" indent="0" algn="ctr" defTabSz="914400">
              <a:spcBef>
                <a:spcPts val="1000"/>
              </a:spcBef>
              <a:buNone/>
            </a:pPr>
            <a:endParaRPr lang="ru-RU" sz="24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1" name="Текст 13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7" action="ppaction://hlinksldjump"/>
              </a:rPr>
              <a:t>10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7" action="ppaction://hlinksldjump"/>
            </a:endParaRPr>
          </a:p>
        </p:txBody>
      </p:sp>
      <p:sp>
        <p:nvSpPr>
          <p:cNvPr id="136" name="Текст 13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8" action="ppaction://hlinksldjump"/>
              </a:rPr>
              <a:t>20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8" action="ppaction://hlinksldjump"/>
            </a:endParaRPr>
          </a:p>
        </p:txBody>
      </p:sp>
      <p:sp>
        <p:nvSpPr>
          <p:cNvPr id="141" name="Текст 140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9" action="ppaction://hlinksldjump"/>
              </a:rPr>
              <a:t>30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9" action="ppaction://hlinksldjump"/>
            </a:endParaRPr>
          </a:p>
        </p:txBody>
      </p:sp>
      <p:sp>
        <p:nvSpPr>
          <p:cNvPr id="146" name="Текст 14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0" action="ppaction://hlinksldjump"/>
              </a:rPr>
              <a:t>40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0" action="ppaction://hlinksldjump"/>
            </a:endParaRPr>
          </a:p>
        </p:txBody>
      </p:sp>
      <p:sp>
        <p:nvSpPr>
          <p:cNvPr id="151" name="Текст 15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1" action="ppaction://hlinksldjump"/>
              </a:rPr>
              <a:t>50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1" action="ppaction://hlinksldjump"/>
            </a:endParaRPr>
          </a:p>
        </p:txBody>
      </p:sp>
      <p:sp>
        <p:nvSpPr>
          <p:cNvPr id="67" name="Текст 6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Угадай-ка</a:t>
            </a:r>
            <a:endParaRPr lang="ru-RU" b="1" i="1" dirty="0">
              <a:solidFill>
                <a:srgbClr val="FFFF0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</p:txBody>
      </p:sp>
      <p:sp>
        <p:nvSpPr>
          <p:cNvPr id="132" name="Текст 13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2" action="ppaction://hlinksldjump"/>
              </a:rPr>
              <a:t>10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2" action="ppaction://hlinksldjump"/>
            </a:endParaRPr>
          </a:p>
        </p:txBody>
      </p:sp>
      <p:sp>
        <p:nvSpPr>
          <p:cNvPr id="137" name="Текст 13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3" action="ppaction://hlinksldjump"/>
              </a:rPr>
              <a:t>20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3" action="ppaction://hlinksldjump"/>
            </a:endParaRPr>
          </a:p>
        </p:txBody>
      </p:sp>
      <p:sp>
        <p:nvSpPr>
          <p:cNvPr id="142" name="Текст 141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4" action="ppaction://hlinksldjump"/>
              </a:rPr>
              <a:t>30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4" action="ppaction://hlinksldjump"/>
            </a:endParaRPr>
          </a:p>
        </p:txBody>
      </p:sp>
      <p:sp>
        <p:nvSpPr>
          <p:cNvPr id="147" name="Текст 14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5" action="ppaction://hlinksldjump"/>
              </a:rPr>
              <a:t>40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5" action="ppaction://hlinksldjump"/>
            </a:endParaRPr>
          </a:p>
        </p:txBody>
      </p:sp>
      <p:sp>
        <p:nvSpPr>
          <p:cNvPr id="152" name="Текст 15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1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6" action="ppaction://hlinksldjump"/>
              </a:rPr>
              <a:t>50</a:t>
            </a:r>
            <a:endParaRPr lang="ru-RU" sz="4800" b="1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6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418246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028700"/>
            <a:ext cx="8885530" cy="4025900"/>
          </a:xfrm>
        </p:spPr>
        <p:txBody>
          <a:bodyPr/>
          <a:lstStyle/>
          <a:p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Ответ:   </a:t>
            </a:r>
            <a:r>
              <a:rPr lang="ru-RU" sz="2800" b="1" i="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Черепаха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случилось в 1968 году: в советский космический корабль Зонд-5 посадили среднеазиатских степных черепах. Выбор был обоснован тем, что им не требуется большого запаса кислорода, они могут полторы недели ничего не есть и длительное время находиться как бы в летаргическом сне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9134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Вопрос</a:t>
            </a:r>
            <a:r>
              <a:rPr lang="ru-RU" dirty="0" smtClean="0"/>
              <a:t> : </a:t>
            </a:r>
            <a:r>
              <a:rPr lang="ru-RU" b="1" dirty="0" smtClean="0"/>
              <a:t>На поверхности какого небесного тела встречаются такие названия: море Спокойствия, океан Бурь, болото Сна, озеро Смерти?</a:t>
            </a:r>
            <a:endParaRPr lang="ru-RU" sz="32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9080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38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Луна</a:t>
            </a:r>
            <a:endParaRPr lang="ru-RU" sz="138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202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70C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Они были первыми</a:t>
            </a:r>
            <a:endParaRPr lang="ru-RU" b="1" i="1" dirty="0">
              <a:solidFill>
                <a:srgbClr val="0070C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9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Собака, которая самой первой отправилась в космос вместе со вторым искусственным спутником Земли и не вернулась назад? </a:t>
            </a:r>
            <a:endParaRPr lang="ru-RU" sz="4800" b="1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59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1500" b="1" dirty="0" smtClean="0"/>
              <a:t>Лайка</a:t>
            </a:r>
            <a:endParaRPr lang="ru-RU" sz="115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337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151906"/>
            <a:ext cx="8885530" cy="3503221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800" b="1" dirty="0" smtClean="0"/>
              <a:t>Какое название имела ракета-носитель, которая должна была впервые в истории человечества вывести в космос корабль с человеком на борту?</a:t>
            </a:r>
            <a:br>
              <a:rPr lang="ru-RU" sz="4800" b="1" dirty="0" smtClean="0"/>
            </a:br>
            <a:endParaRPr lang="ru-RU" sz="48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Категория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8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11500" b="1" dirty="0" smtClean="0"/>
              <a:t>«Восток»</a:t>
            </a:r>
            <a:endParaRPr lang="ru-RU" sz="115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727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246908"/>
            <a:ext cx="8885530" cy="4533405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6000" b="1" dirty="0" smtClean="0"/>
              <a:t>Что представлял собой завтрак первого космонавта Гагарина перед полётом?</a:t>
            </a:r>
            <a:br>
              <a:rPr lang="ru-RU" sz="60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5265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b="1" dirty="0" smtClean="0"/>
              <a:t>Завтрак из туб: мясное пюре, черносмородиновый джем, кофе </a:t>
            </a:r>
            <a:endParaRPr lang="ru-RU" sz="44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3114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117" y="3555601"/>
            <a:ext cx="10828224" cy="158362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8800" b="1" i="1" dirty="0" smtClean="0">
                <a:solidFill>
                  <a:srgbClr val="0070C0"/>
                </a:solidFill>
              </a:rPr>
              <a:t>Планеты</a:t>
            </a:r>
            <a:endParaRPr lang="ru-RU" sz="8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0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425038"/>
            <a:ext cx="8885530" cy="3669475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800" b="1" dirty="0" smtClean="0"/>
              <a:t>Когда состоялся исторический старт корабля «Восток» с первым космонавтом Юрием Алексеевичем Гагариным на борту?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13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 </a:t>
            </a:r>
            <a:r>
              <a:rPr lang="ru-RU" sz="6000" b="1" dirty="0" smtClean="0"/>
              <a:t>12 апреля 1961 года.</a:t>
            </a:r>
            <a:endParaRPr lang="ru-RU" sz="6000" b="1" dirty="0"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612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685800"/>
            <a:ext cx="8885530" cy="5568043"/>
          </a:xfrm>
        </p:spPr>
        <p:txBody>
          <a:bodyPr/>
          <a:lstStyle/>
          <a:p>
            <a:pPr algn="ctr"/>
            <a:r>
              <a:rPr lang="ru-RU" sz="4800" b="1" dirty="0" smtClean="0"/>
              <a:t>Кто был первой женщиной-космонавтом и на каком корабле она выходила в космос? Кому из космонавтов принадлежит фраза: «Эй! Небо, сними шляпу!»</a:t>
            </a:r>
            <a:endParaRPr lang="ru-RU" sz="48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704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algn="ctr"/>
            <a:r>
              <a:rPr lang="ru-RU" sz="4400" b="1" dirty="0" smtClean="0"/>
              <a:t>Валентина Владимировна Терешкова на космическом корабле «Восток-6».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2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6000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rgbClr val="0070C0"/>
                </a:solidFill>
              </a:rPr>
              <a:t>Это все о нем…</a:t>
            </a:r>
            <a:endParaRPr lang="ru-RU" sz="9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0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72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Кто был дублером Гагарина? Этот человек стал вторым космонавтом.</a:t>
            </a:r>
            <a:endParaRPr lang="ru-RU" sz="72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820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15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Герман Титов</a:t>
            </a:r>
            <a:endParaRPr lang="ru-RU" sz="115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2369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Знаменитая фраза Юрия Гагарина</a:t>
            </a:r>
            <a:endParaRPr lang="ru-RU" sz="88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21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algn="ctr"/>
            <a:r>
              <a:rPr lang="ru-RU" sz="9600" b="1" dirty="0" smtClean="0"/>
              <a:t>«Поехали!»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239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Где и когда родился первый космонавт?</a:t>
            </a:r>
            <a:endParaRPr lang="ru-RU" sz="88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1784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Самая </a:t>
            </a:r>
            <a:r>
              <a:rPr lang="ru-RU" sz="5400" b="1" dirty="0" smtClean="0"/>
              <a:t>ближайшая к солнцу планета</a:t>
            </a:r>
          </a:p>
          <a:p>
            <a:pPr algn="ctr"/>
            <a:r>
              <a:rPr lang="ru-RU" sz="5400" b="1" dirty="0" smtClean="0"/>
              <a:t>Названа она в честь римского бога торговли</a:t>
            </a:r>
            <a:r>
              <a:rPr lang="ru-RU" dirty="0" smtClean="0"/>
              <a:t>.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5163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algn="ctr">
              <a:buClrTx/>
              <a:defRPr/>
            </a:pPr>
            <a:r>
              <a:rPr lang="ru-RU" sz="3600" b="1" dirty="0" smtClean="0">
                <a:latin typeface="Calibri"/>
              </a:rPr>
              <a:t>Юрий  Гагарин  родился  9 марта  1934 г.</a:t>
            </a:r>
          </a:p>
          <a:p>
            <a:pPr algn="ctr">
              <a:buClrTx/>
              <a:defRPr/>
            </a:pPr>
            <a:r>
              <a:rPr lang="ru-RU" sz="3600" b="1" dirty="0" smtClean="0">
                <a:latin typeface="Calibri"/>
              </a:rPr>
              <a:t> в городе </a:t>
            </a:r>
            <a:r>
              <a:rPr lang="ru-RU" sz="3600" b="1" dirty="0" err="1" smtClean="0">
                <a:latin typeface="Calibri"/>
              </a:rPr>
              <a:t>Гжатске</a:t>
            </a:r>
            <a:r>
              <a:rPr lang="ru-RU" sz="3600" b="1" dirty="0" smtClean="0">
                <a:latin typeface="Calibri"/>
              </a:rPr>
              <a:t> Смоленской области. </a:t>
            </a:r>
          </a:p>
          <a:p>
            <a:pPr marL="0" indent="0" algn="ctr" defTabSz="914400">
              <a:spcBef>
                <a:spcPts val="1000"/>
              </a:spcBef>
              <a:buNone/>
            </a:pPr>
            <a:endParaRPr lang="ru-RU" sz="36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601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3790" y="1873957"/>
            <a:ext cx="8883419" cy="2001892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6000" b="1" dirty="0" smtClean="0"/>
              <a:t>Какое звание получил старший лейтенант Гагарин, находясь в космосе? </a:t>
            </a:r>
            <a:endParaRPr lang="ru-RU" sz="60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724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8000" b="1" dirty="0" smtClean="0"/>
              <a:t>Майор авиации </a:t>
            </a:r>
            <a:endParaRPr lang="ru-RU" sz="80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2655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257300" y="239843"/>
            <a:ext cx="10711543" cy="580119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произошла во время торжественной встречи, когда Гагарин шёл по красной дорожке, вернувшись в Москву после полёта?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Ветер сорвал с него фуражку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него развязался шнурок на ботинке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него оторвалась пуговица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Ему на плечо сел голубь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3720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259174"/>
            <a:ext cx="8885530" cy="2616675"/>
          </a:xfrm>
          <a:solidFill>
            <a:srgbClr val="00B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endParaRPr lang="ru-RU" sz="5400" b="1" dirty="0" smtClean="0"/>
          </a:p>
          <a:p>
            <a:pPr algn="ctr">
              <a:spcBef>
                <a:spcPts val="1000"/>
              </a:spcBef>
            </a:pPr>
            <a:r>
              <a:rPr lang="ru-RU" sz="5400" b="1" dirty="0" smtClean="0"/>
              <a:t>У </a:t>
            </a:r>
            <a:r>
              <a:rPr lang="ru-RU" sz="5400" b="1" dirty="0" smtClean="0"/>
              <a:t>него развязался шнурок на ботинке</a:t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3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2346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3356" y="3282846"/>
            <a:ext cx="7779895" cy="1618938"/>
          </a:xfrm>
        </p:spPr>
        <p:txBody>
          <a:bodyPr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/>
            </a:r>
            <a:br>
              <a:rPr lang="ru-RU" sz="6600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</a:br>
            <a:r>
              <a:rPr lang="ru-RU" sz="6600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Ученые</a:t>
            </a:r>
            <a:br>
              <a:rPr lang="ru-RU" sz="6600" b="1" i="1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</a:br>
            <a:endParaRPr lang="ru-RU" sz="6600" b="1" i="1" dirty="0" smtClean="0">
              <a:solidFill>
                <a:srgbClr val="C00000"/>
              </a:solidFill>
              <a:latin typeface="Arial Black" pitchFamily="34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8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5400" b="1" i="0" baseline="0" dirty="0" smtClean="0">
                <a:solidFill>
                  <a:schemeClr val="tx1"/>
                </a:solidFill>
                <a:latin typeface="Calibri"/>
              </a:rPr>
              <a:t>Н</a:t>
            </a:r>
            <a:r>
              <a:rPr lang="ru-RU" sz="5400" b="1" dirty="0" smtClean="0"/>
              <a:t>азовите важный для космической эры год 20 столетия, который, если перевернуть, будет читаться одинаково. </a:t>
            </a:r>
            <a:endParaRPr lang="ru-RU" sz="54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669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15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1961</a:t>
            </a:r>
            <a:endParaRPr lang="ru-RU" sz="115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4065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4212771" y="1873957"/>
            <a:ext cx="6514438" cy="2001892"/>
          </a:xfrm>
        </p:spPr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dirty="0" smtClean="0">
                <a:latin typeface="Calibri"/>
              </a:rPr>
              <a:t>          </a:t>
            </a: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4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Сколько</a:t>
            </a:r>
            <a:r>
              <a:rPr lang="ru-RU" sz="4400" b="1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раз написано слово пилот?</a:t>
            </a:r>
            <a:endParaRPr lang="ru-RU" sz="4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sp>
        <p:nvSpPr>
          <p:cNvPr id="20482" name="AutoShape 2" descr="https://urok.1sept.ru/articles/418194/Image739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0" name="Picture 10" descr="C:\Users\дом\Desktop\Image73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2640" y="1337497"/>
            <a:ext cx="2311153" cy="30933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73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96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7</a:t>
            </a:r>
            <a:endParaRPr lang="ru-RU" sz="96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8369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645736" y="1808643"/>
            <a:ext cx="8885530" cy="2001892"/>
          </a:xfrm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8000" b="1" dirty="0" smtClean="0">
                <a:latin typeface="Calibri"/>
              </a:rPr>
              <a:t>М</a:t>
            </a:r>
            <a:r>
              <a:rPr lang="ru-RU" sz="8000" b="1" i="0" baseline="0" dirty="0" smtClean="0">
                <a:solidFill>
                  <a:schemeClr val="tx1"/>
                </a:solidFill>
                <a:latin typeface="Calibri"/>
              </a:rPr>
              <a:t>еркурий</a:t>
            </a:r>
            <a:endParaRPr lang="ru-RU" sz="80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291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5400" b="1" dirty="0" smtClean="0"/>
              <a:t>Российский и советский учёный самоучка. Один из родоначальников космонавтики</a:t>
            </a:r>
            <a:endParaRPr lang="ru-RU" sz="54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4623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6600" b="1" dirty="0" smtClean="0"/>
              <a:t>К. Э. Циолковский</a:t>
            </a:r>
            <a:endParaRPr lang="ru-RU" sz="66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6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Как  назывался самоходный аппарат, совершивший путешествие</a:t>
            </a:r>
            <a:r>
              <a:rPr lang="ru-RU" sz="6000" b="1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по поверхности Луны?</a:t>
            </a:r>
            <a:endParaRPr lang="ru-RU" sz="60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24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922942"/>
            <a:ext cx="8885530" cy="2001892"/>
          </a:xfrm>
          <a:solidFill>
            <a:srgbClr val="00B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38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Луноход</a:t>
            </a:r>
            <a:endParaRPr lang="ru-RU" sz="138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4461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47157" y="581890"/>
            <a:ext cx="10238014" cy="5533901"/>
          </a:xfrm>
        </p:spPr>
        <p:txBody>
          <a:bodyPr/>
          <a:lstStyle/>
          <a:p>
            <a:endParaRPr lang="ru-RU" sz="14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endParaRPr lang="ru-RU" sz="1400" dirty="0" smtClean="0">
              <a:latin typeface="Calibri"/>
            </a:endParaRPr>
          </a:p>
          <a:p>
            <a:endParaRPr lang="ru-RU" sz="14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r>
              <a:rPr lang="ru-RU" sz="14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2000" i="1" dirty="0" smtClean="0"/>
              <a:t>Вы </a:t>
            </a:r>
            <a:r>
              <a:rPr lang="ru-RU" sz="2000" i="1" dirty="0" smtClean="0"/>
              <a:t>совершили </a:t>
            </a:r>
            <a:r>
              <a:rPr lang="ru-RU" sz="2000" i="1" dirty="0" smtClean="0"/>
              <a:t>вынужденную посадку на стороне Луны. До запасного </a:t>
            </a:r>
            <a:r>
              <a:rPr lang="ru-RU" sz="2000" i="1" dirty="0" err="1" smtClean="0"/>
              <a:t>ракетоплана</a:t>
            </a:r>
            <a:r>
              <a:rPr lang="ru-RU" sz="2000" i="1" dirty="0" smtClean="0"/>
              <a:t> 100 км. На борту есть следующие предметы:</a:t>
            </a:r>
            <a:endParaRPr lang="ru-RU" sz="2400" i="1" dirty="0" smtClean="0"/>
          </a:p>
          <a:p>
            <a:r>
              <a:rPr lang="ru-RU" sz="2400" i="1" dirty="0" smtClean="0"/>
              <a:t>                                     1</a:t>
            </a:r>
            <a:r>
              <a:rPr lang="ru-RU" sz="2400" i="1" dirty="0" smtClean="0"/>
              <a:t>) Коробка спичек;</a:t>
            </a:r>
          </a:p>
          <a:p>
            <a:r>
              <a:rPr lang="ru-RU" sz="2400" i="1" dirty="0" smtClean="0"/>
              <a:t>                                    2</a:t>
            </a:r>
            <a:r>
              <a:rPr lang="ru-RU" sz="2400" i="1" dirty="0" smtClean="0"/>
              <a:t>) Тюбики с едой;</a:t>
            </a:r>
          </a:p>
          <a:p>
            <a:r>
              <a:rPr lang="ru-RU" sz="2400" i="1" dirty="0" smtClean="0"/>
              <a:t>                                     3</a:t>
            </a:r>
            <a:r>
              <a:rPr lang="ru-RU" sz="2400" i="1" dirty="0" smtClean="0"/>
              <a:t>) 20 м веревки;</a:t>
            </a:r>
          </a:p>
          <a:p>
            <a:r>
              <a:rPr lang="ru-RU" sz="2400" i="1" dirty="0" smtClean="0"/>
              <a:t>                                      4</a:t>
            </a:r>
            <a:r>
              <a:rPr lang="ru-RU" sz="2400" i="1" dirty="0" smtClean="0"/>
              <a:t>) парашют;</a:t>
            </a:r>
          </a:p>
          <a:p>
            <a:r>
              <a:rPr lang="ru-RU" sz="2400" i="1" dirty="0" smtClean="0"/>
              <a:t>                                   5</a:t>
            </a:r>
            <a:r>
              <a:rPr lang="ru-RU" sz="2400" i="1" dirty="0" smtClean="0"/>
              <a:t>) баллоны с кислородом;</a:t>
            </a:r>
          </a:p>
          <a:p>
            <a:r>
              <a:rPr lang="ru-RU" sz="2400" i="1" dirty="0" smtClean="0"/>
              <a:t>                                  6</a:t>
            </a:r>
            <a:r>
              <a:rPr lang="ru-RU" sz="2400" i="1" dirty="0" smtClean="0"/>
              <a:t>) надувная лодка;</a:t>
            </a:r>
          </a:p>
          <a:p>
            <a:r>
              <a:rPr lang="ru-RU" sz="2400" i="1" dirty="0" smtClean="0"/>
              <a:t>                                   7</a:t>
            </a:r>
            <a:r>
              <a:rPr lang="ru-RU" sz="2400" i="1" dirty="0" smtClean="0"/>
              <a:t>) 25 л воды;</a:t>
            </a:r>
          </a:p>
          <a:p>
            <a:r>
              <a:rPr lang="ru-RU" sz="2400" i="1" dirty="0" smtClean="0"/>
              <a:t>                                    8</a:t>
            </a:r>
            <a:r>
              <a:rPr lang="ru-RU" sz="2400" i="1" dirty="0" smtClean="0"/>
              <a:t>) компас;</a:t>
            </a:r>
          </a:p>
          <a:p>
            <a:r>
              <a:rPr lang="ru-RU" sz="2400" i="1" dirty="0" smtClean="0"/>
              <a:t>                                   9</a:t>
            </a:r>
            <a:r>
              <a:rPr lang="ru-RU" sz="2400" i="1" dirty="0" smtClean="0"/>
              <a:t>) аптечка;</a:t>
            </a:r>
          </a:p>
          <a:p>
            <a:r>
              <a:rPr lang="ru-RU" sz="2400" i="1" dirty="0" smtClean="0"/>
              <a:t>                                  10</a:t>
            </a:r>
            <a:r>
              <a:rPr lang="ru-RU" sz="2400" i="1" dirty="0" smtClean="0"/>
              <a:t>) звездная карта Луны;</a:t>
            </a:r>
          </a:p>
          <a:p>
            <a:r>
              <a:rPr lang="ru-RU" sz="2400" i="1" dirty="0" smtClean="0"/>
              <a:t>                                 11</a:t>
            </a:r>
            <a:r>
              <a:rPr lang="ru-RU" sz="2400" i="1" dirty="0" smtClean="0"/>
              <a:t>) приемопередатчик на солнечных батареях;</a:t>
            </a:r>
          </a:p>
          <a:p>
            <a:r>
              <a:rPr lang="ru-RU" sz="2400" i="1" dirty="0" smtClean="0"/>
              <a:t>                                  12</a:t>
            </a:r>
            <a:r>
              <a:rPr lang="ru-RU" sz="2400" i="1" dirty="0" smtClean="0"/>
              <a:t>) сигнальные ракеты.</a:t>
            </a:r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656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641268"/>
            <a:ext cx="8885530" cy="4049485"/>
          </a:xfrm>
        </p:spPr>
        <p:txBody>
          <a:bodyPr/>
          <a:lstStyle/>
          <a:p>
            <a:r>
              <a:rPr lang="ru-RU" sz="1800" b="1" i="1" dirty="0" smtClean="0"/>
              <a:t> </a:t>
            </a:r>
            <a:r>
              <a:rPr lang="ru-RU" sz="2000" b="1" dirty="0" smtClean="0"/>
              <a:t>надо</a:t>
            </a:r>
          </a:p>
          <a:p>
            <a:r>
              <a:rPr lang="ru-RU" sz="2000" b="1" dirty="0" smtClean="0"/>
              <a:t>5) баллоны с кислородом;</a:t>
            </a:r>
          </a:p>
          <a:p>
            <a:r>
              <a:rPr lang="ru-RU" sz="2000" b="1" dirty="0" smtClean="0"/>
              <a:t>7) 25 л воды;</a:t>
            </a:r>
          </a:p>
          <a:p>
            <a:r>
              <a:rPr lang="ru-RU" sz="2000" b="1" dirty="0" smtClean="0"/>
              <a:t>10) звездная карта Луны</a:t>
            </a:r>
          </a:p>
          <a:p>
            <a:r>
              <a:rPr lang="ru-RU" sz="2000" b="1" dirty="0" smtClean="0"/>
              <a:t>2) Тюбики с едой;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4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83927" y="913318"/>
            <a:ext cx="50826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3200" i="1" dirty="0" smtClean="0"/>
              <a:t>Коробка спичек;</a:t>
            </a:r>
          </a:p>
          <a:p>
            <a:r>
              <a:rPr lang="ru-RU" sz="3200" i="1" dirty="0" smtClean="0"/>
              <a:t>9</a:t>
            </a:r>
            <a:r>
              <a:rPr lang="ru-RU" sz="3200" i="1" dirty="0" smtClean="0"/>
              <a:t>) аптечка;</a:t>
            </a:r>
          </a:p>
          <a:p>
            <a:r>
              <a:rPr lang="ru-RU" sz="3200" i="1" dirty="0" smtClean="0"/>
              <a:t>11) приемопередатчик на солнечных батареях;</a:t>
            </a:r>
          </a:p>
          <a:p>
            <a:r>
              <a:rPr lang="ru-RU" sz="3200" i="1" dirty="0" smtClean="0"/>
              <a:t>12) сигнальные ракеты</a:t>
            </a:r>
            <a:r>
              <a:rPr lang="ru-RU" i="1" dirty="0" smtClean="0"/>
              <a:t>.</a:t>
            </a:r>
          </a:p>
          <a:p>
            <a:endParaRPr lang="ru-RU" i="1" dirty="0" smtClean="0"/>
          </a:p>
          <a:p>
            <a:r>
              <a:rPr lang="ru-RU" b="1" i="1" dirty="0" smtClean="0"/>
              <a:t>Не надо</a:t>
            </a:r>
          </a:p>
        </p:txBody>
      </p:sp>
    </p:spTree>
    <p:extLst>
      <p:ext uri="{BB962C8B-B14F-4D97-AF65-F5344CB8AC3E}">
        <p14:creationId xmlns:p14="http://schemas.microsoft.com/office/powerpoint/2010/main" val="46692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Autofit/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11500" b="1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Угадай -</a:t>
            </a:r>
            <a:r>
              <a:rPr lang="ru-RU" sz="11500" b="1" i="0" baseline="0" dirty="0" err="1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</a:t>
            </a:r>
            <a:endParaRPr lang="ru-RU" sz="11500" b="1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102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873957"/>
            <a:ext cx="8885530" cy="2952876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dirty="0" smtClean="0"/>
              <a:t>Обгоняя ночь и день, вкруг земли бежит олень.</a:t>
            </a:r>
            <a:br>
              <a:rPr lang="ru-RU" dirty="0" smtClean="0"/>
            </a:br>
            <a:r>
              <a:rPr lang="ru-RU" dirty="0" smtClean="0"/>
              <a:t>Задевая звезды рогом, в небе выбрал он дорогу.</a:t>
            </a:r>
            <a:br>
              <a:rPr lang="ru-RU" dirty="0" smtClean="0"/>
            </a:br>
            <a:r>
              <a:rPr lang="ru-RU" dirty="0" smtClean="0"/>
              <a:t>Слышен стук его копыт, он Вселенной следопыт</a:t>
            </a: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07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906994" y="1873957"/>
            <a:ext cx="8885530" cy="2001892"/>
          </a:xfrm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66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Спутник</a:t>
            </a:r>
            <a:endParaRPr lang="ru-RU" sz="166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18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Ни начала, ни конца,</a:t>
            </a:r>
            <a:br>
              <a:rPr lang="ru-RU" sz="5400" b="1" dirty="0" smtClean="0"/>
            </a:br>
            <a:r>
              <a:rPr lang="ru-RU" sz="5400" b="1" dirty="0" smtClean="0"/>
              <a:t>Ни затылка, ни лица.</a:t>
            </a:r>
            <a:br>
              <a:rPr lang="ru-RU" sz="5400" b="1" dirty="0" smtClean="0"/>
            </a:br>
            <a:r>
              <a:rPr lang="ru-RU" sz="5400" b="1" dirty="0" smtClean="0"/>
              <a:t>Знают все: и млад, и стар,</a:t>
            </a:r>
            <a:br>
              <a:rPr lang="ru-RU" sz="5400" b="1" dirty="0" smtClean="0"/>
            </a:br>
            <a:r>
              <a:rPr lang="ru-RU" sz="5400" b="1" dirty="0" smtClean="0"/>
              <a:t>Что она – большущий шар.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382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Эта планета носит имя римской богини любви и</a:t>
            </a:r>
            <a:r>
              <a:rPr lang="ru-RU" sz="3600" b="1" i="1" dirty="0" smtClean="0"/>
              <a:t> </a:t>
            </a:r>
            <a:r>
              <a:rPr lang="ru-RU" sz="3600" b="1" dirty="0" smtClean="0"/>
              <a:t>красоты.</a:t>
            </a:r>
          </a:p>
          <a:p>
            <a:pPr algn="ctr"/>
            <a:r>
              <a:rPr lang="ru-RU" sz="3600" b="1" dirty="0" smtClean="0"/>
              <a:t>Выглядит, как яркая звезда, ее так и называют «Утренняя звезда».</a:t>
            </a:r>
          </a:p>
          <a:p>
            <a:pPr algn="ctr"/>
            <a:r>
              <a:rPr lang="ru-RU" sz="3600" b="1" dirty="0" smtClean="0"/>
              <a:t>Окружена толстым слоем облаков, под облачным покровом невыносимая жара</a:t>
            </a:r>
            <a:endParaRPr lang="ru-RU" sz="36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839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solidFill>
            <a:srgbClr val="00B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138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Земля</a:t>
            </a:r>
            <a:endParaRPr lang="ru-RU" sz="138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46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96707" y="389931"/>
            <a:ext cx="8885530" cy="1124076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Они сделали это первыми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712942"/>
              </p:ext>
            </p:extLst>
          </p:nvPr>
        </p:nvGraphicFramePr>
        <p:xfrm>
          <a:off x="2556655" y="967015"/>
          <a:ext cx="8128000" cy="3844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61445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В.Терешкова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Конструктор первого космического корабля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С.Королёв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Первый шаг на Луне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С.Савицкая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Первый выход в открытый космос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 А. Леонов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Первый полёт женщины в космос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91849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Н. </a:t>
                      </a:r>
                      <a:r>
                        <a:rPr lang="ru-RU" sz="2400" dirty="0" err="1" smtClean="0">
                          <a:latin typeface="+mn-lt"/>
                        </a:rPr>
                        <a:t>Армстронг</a:t>
                      </a:r>
                      <a:r>
                        <a:rPr lang="ru-RU" sz="2400" dirty="0" smtClean="0">
                          <a:latin typeface="+mn-lt"/>
                        </a:rPr>
                        <a:t>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</a:pPr>
                      <a:r>
                        <a:rPr lang="ru-RU" sz="2400" dirty="0" smtClean="0">
                          <a:latin typeface="+mn-lt"/>
                        </a:rPr>
                        <a:t>Первая </a:t>
                      </a:r>
                      <a:r>
                        <a:rPr lang="ru-RU" sz="2400" dirty="0" smtClean="0">
                          <a:latin typeface="+mn-lt"/>
                        </a:rPr>
                        <a:t>женщина в открытом космосе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850417"/>
              </p:ext>
            </p:extLst>
          </p:nvPr>
        </p:nvGraphicFramePr>
        <p:xfrm>
          <a:off x="134566" y="0"/>
          <a:ext cx="41656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208280"/>
              </a:tblGrid>
              <a:tr h="1926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26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26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26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26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4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034321"/>
            <a:ext cx="8885530" cy="284152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32000" y="719666"/>
          <a:ext cx="8128000" cy="533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61445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В.Терешкова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Первый полёт женщины в космос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С.Королёв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+mn-lt"/>
                        </a:rPr>
                        <a:t>Конструктор первого космического корабля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С.Савицкая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+mn-lt"/>
                        </a:rPr>
                        <a:t>Первая женщина в открытом космосе</a:t>
                      </a:r>
                    </a:p>
                    <a:p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 А. Леонов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+mn-lt"/>
                        </a:rPr>
                        <a:t>Первый выход в открытый космос </a:t>
                      </a:r>
                    </a:p>
                    <a:p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n-lt"/>
                        </a:rPr>
                        <a:t>Н. </a:t>
                      </a:r>
                      <a:r>
                        <a:rPr lang="ru-RU" sz="2400" dirty="0" err="1" smtClean="0">
                          <a:latin typeface="+mn-lt"/>
                        </a:rPr>
                        <a:t>Армстронг</a:t>
                      </a:r>
                      <a:r>
                        <a:rPr lang="ru-RU" sz="2400" dirty="0" smtClean="0">
                          <a:latin typeface="+mn-lt"/>
                        </a:rPr>
                        <a:t> </a:t>
                      </a:r>
                      <a:endParaRPr lang="ru-RU" sz="2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+mn-lt"/>
                        </a:rPr>
                        <a:t>Первый шаг на Луне</a:t>
                      </a:r>
                    </a:p>
                    <a:p>
                      <a:pPr>
                        <a:spcBef>
                          <a:spcPts val="1000"/>
                        </a:spcBef>
                      </a:pPr>
                      <a:endParaRPr lang="ru-RU" sz="240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7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6600" b="1" dirty="0" smtClean="0"/>
              <a:t>По каким критериям шел отбор кандидатов в космонавты?</a:t>
            </a:r>
            <a:endParaRPr lang="ru-RU" sz="6600" b="1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0152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665515" y="1094014"/>
            <a:ext cx="9061694" cy="2781835"/>
          </a:xfrm>
          <a:solidFill>
            <a:srgbClr val="92D050"/>
          </a:solidFill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600" b="1" dirty="0" smtClean="0"/>
              <a:t>Важен был возраст – не старше 30 лет, вес – не должен превышать 72 кг, рост не более 170 см., кандидат обязательно должен был быть членом КПСС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02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47157" y="581890"/>
            <a:ext cx="10238014" cy="5533901"/>
          </a:xfrm>
        </p:spPr>
        <p:txBody>
          <a:bodyPr/>
          <a:lstStyle/>
          <a:p>
            <a:endParaRPr lang="ru-RU" sz="14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endParaRPr lang="ru-RU" sz="1400" dirty="0" smtClean="0">
              <a:latin typeface="Calibri"/>
            </a:endParaRPr>
          </a:p>
          <a:p>
            <a:endParaRPr lang="ru-RU" sz="14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</a:t>
            </a: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86843" y="75452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srgbClr val="FFFF00"/>
                </a:solidFill>
              </a:rPr>
              <a:t>Соотнесите фамилию, фото и позывной космонавтов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811" y="1355725"/>
            <a:ext cx="3548063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843" y="1389062"/>
            <a:ext cx="3779837" cy="407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27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 l="2532" t="8036" r="42240" b="11364"/>
          <a:stretch>
            <a:fillRect/>
          </a:stretch>
        </p:blipFill>
        <p:spPr bwMode="auto">
          <a:xfrm>
            <a:off x="1693537" y="1402485"/>
            <a:ext cx="3547548" cy="414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/>
          <a:srcRect t="6930" r="41883" b="11861"/>
          <a:stretch>
            <a:fillRect/>
          </a:stretch>
        </p:blipFill>
        <p:spPr bwMode="auto">
          <a:xfrm>
            <a:off x="6564086" y="1549728"/>
            <a:ext cx="3779322" cy="407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2532" t="8036" r="42240" b="11364"/>
          <a:stretch>
            <a:fillRect/>
          </a:stretch>
        </p:blipFill>
        <p:spPr bwMode="auto">
          <a:xfrm>
            <a:off x="1693537" y="1348965"/>
            <a:ext cx="3547548" cy="414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71659" y="344773"/>
            <a:ext cx="8885530" cy="4721901"/>
          </a:xfrm>
        </p:spPr>
        <p:txBody>
          <a:bodyPr/>
          <a:lstStyle/>
          <a:p>
            <a:r>
              <a:rPr lang="ru-RU" dirty="0" smtClean="0"/>
              <a:t>Гагарин Ю.А.) 6– 5 </a:t>
            </a:r>
          </a:p>
          <a:p>
            <a:r>
              <a:rPr lang="ru-RU" dirty="0" smtClean="0"/>
              <a:t>(Леонов А.А.)– 1– 3</a:t>
            </a:r>
          </a:p>
          <a:p>
            <a:r>
              <a:rPr lang="ru-RU" dirty="0" smtClean="0"/>
              <a:t>(Комаров В.М.)– 4– 4</a:t>
            </a:r>
          </a:p>
          <a:p>
            <a:r>
              <a:rPr lang="ru-RU" dirty="0" smtClean="0"/>
              <a:t>(Терешкова В.В.) – 3– 1</a:t>
            </a:r>
          </a:p>
          <a:p>
            <a:r>
              <a:rPr lang="ru-RU" dirty="0" smtClean="0"/>
              <a:t>(Попович П.Р.) – 5– 2 </a:t>
            </a:r>
          </a:p>
          <a:p>
            <a:r>
              <a:rPr lang="ru-RU" dirty="0" smtClean="0"/>
              <a:t>(Гречко М.Г.) – 2– 6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5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4847" y="35256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24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74336" y="1939271"/>
            <a:ext cx="8885530" cy="2001892"/>
          </a:xfrm>
          <a:solidFill>
            <a:srgbClr val="92D050"/>
          </a:solidFill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96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Венера</a:t>
            </a:r>
            <a:endParaRPr lang="ru-RU" sz="96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0675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Какая из планет самая большая?</a:t>
            </a:r>
            <a:endParaRPr lang="ru-RU" sz="60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1092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l" defTabSz="914400">
              <a:spcBef>
                <a:spcPts val="1000"/>
              </a:spcBef>
              <a:buNone/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Юпитер</a:t>
            </a: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06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206500"/>
            <a:ext cx="8885530" cy="35306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b="1" dirty="0" smtClean="0"/>
              <a:t>Первыми животными, возвратившимися на Землю живыми после полёта в космос, были, как известно, собаки. А вот первенство в облёте Луны принадлежит этим животным.</a:t>
            </a: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2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Категория 1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92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9d035d7d-02e5-4a00-8b62-9a556aabc7b5">english</DirectSourceMarket>
    <AssetId xmlns="9d035d7d-02e5-4a00-8b62-9a556aabc7b5">TP104001205</AssetId>
    <TPFriendlyName xmlns="9d035d7d-02e5-4a00-8b62-9a556aabc7b5" xsi:nil="true"/>
    <SourceTitle xmlns="9d035d7d-02e5-4a00-8b62-9a556aabc7b5" xsi:nil="true"/>
    <TPApplication xmlns="9d035d7d-02e5-4a00-8b62-9a556aabc7b5" xsi:nil="true"/>
    <TPLaunchHelpLink xmlns="9d035d7d-02e5-4a00-8b62-9a556aabc7b5" xsi:nil="true"/>
    <OpenTemplate xmlns="9d035d7d-02e5-4a00-8b62-9a556aabc7b5">true</OpenTemplate>
    <CrawlForDependencies xmlns="9d035d7d-02e5-4a00-8b62-9a556aabc7b5">false</CrawlForDependencies>
    <TrustLevel xmlns="9d035d7d-02e5-4a00-8b62-9a556aabc7b5">1 Microsoft Managed Content</TrustLevel>
    <FeatureTagsTaxHTField0 xmlns="9d035d7d-02e5-4a00-8b62-9a556aabc7b5">
      <Terms xmlns="http://schemas.microsoft.com/office/infopath/2007/PartnerControls"/>
    </FeatureTagsTaxHTField0>
    <PublishStatusLookup xmlns="9d035d7d-02e5-4a00-8b62-9a556aabc7b5">
      <Value>488401</Value>
    </PublishStatusLookup>
    <LocLastLocAttemptVersionLookup xmlns="9d035d7d-02e5-4a00-8b62-9a556aabc7b5" xsi:nil="true"/>
    <CampaignTagsTaxHTField0 xmlns="9d035d7d-02e5-4a00-8b62-9a556aabc7b5">
      <Terms xmlns="http://schemas.microsoft.com/office/infopath/2007/PartnerControls"/>
    </CampaignTagsTaxHTField0>
    <IsSearchable xmlns="9d035d7d-02e5-4a00-8b62-9a556aabc7b5">true</IsSearchable>
    <TPNamespace xmlns="9d035d7d-02e5-4a00-8b62-9a556aabc7b5" xsi:nil="true"/>
    <TemplateTemplateType xmlns="9d035d7d-02e5-4a00-8b62-9a556aabc7b5">PowerPoint Presentation Template</TemplateTemplateType>
    <Markets xmlns="9d035d7d-02e5-4a00-8b62-9a556aabc7b5"/>
    <OriginalSourceMarket xmlns="9d035d7d-02e5-4a00-8b62-9a556aabc7b5">english</OriginalSourceMarket>
    <TPInstallLocation xmlns="9d035d7d-02e5-4a00-8b62-9a556aabc7b5" xsi:nil="true"/>
    <LocMarketGroupTiers2 xmlns="9d035d7d-02e5-4a00-8b62-9a556aabc7b5" xsi:nil="true"/>
    <TPAppVersion xmlns="9d035d7d-02e5-4a00-8b62-9a556aabc7b5" xsi:nil="true"/>
    <TPCommandLine xmlns="9d035d7d-02e5-4a00-8b62-9a556aabc7b5" xsi:nil="true"/>
    <APAuthor xmlns="9d035d7d-02e5-4a00-8b62-9a556aabc7b5">
      <UserInfo>
        <DisplayName>System Account</DisplayName>
        <AccountId>1073741823</AccountId>
        <AccountType/>
      </UserInfo>
    </APAuthor>
    <EditorialStatus xmlns="9d035d7d-02e5-4a00-8b62-9a556aabc7b5">Complete</EditorialStatus>
    <PublishTargets xmlns="9d035d7d-02e5-4a00-8b62-9a556aabc7b5">OfficeOnlineVNext</PublishTargets>
    <TPLaunchHelpLinkType xmlns="9d035d7d-02e5-4a00-8b62-9a556aabc7b5">Template</TPLaunchHelpLinkType>
    <ScenarioTagsTaxHTField0 xmlns="9d035d7d-02e5-4a00-8b62-9a556aabc7b5">
      <Terms xmlns="http://schemas.microsoft.com/office/infopath/2007/PartnerControls"/>
    </ScenarioTagsTaxHTField0>
    <OriginalRelease xmlns="9d035d7d-02e5-4a00-8b62-9a556aabc7b5">15</OriginalRelease>
    <AssetStart xmlns="9d035d7d-02e5-4a00-8b62-9a556aabc7b5">2013-01-21T09:35:00+00:00</AssetStart>
    <LocalizationTagsTaxHTField0 xmlns="9d035d7d-02e5-4a00-8b62-9a556aabc7b5">
      <Terms xmlns="http://schemas.microsoft.com/office/infopath/2007/PartnerControls"/>
    </LocalizationTagsTaxHTField0>
    <TPClientViewer xmlns="9d035d7d-02e5-4a00-8b62-9a556aabc7b5" xsi:nil="true"/>
    <CSXHash xmlns="9d035d7d-02e5-4a00-8b62-9a556aabc7b5" xsi:nil="true"/>
    <IsDeleted xmlns="9d035d7d-02e5-4a00-8b62-9a556aabc7b5">false</IsDeleted>
    <ShowIn xmlns="9d035d7d-02e5-4a00-8b62-9a556aabc7b5">Show everywhere</ShowIn>
    <UANotes xmlns="9d035d7d-02e5-4a00-8b62-9a556aabc7b5" xsi:nil="true"/>
    <TemplateStatus xmlns="9d035d7d-02e5-4a00-8b62-9a556aabc7b5">Complete</TemplateStatus>
    <Downloads xmlns="9d035d7d-02e5-4a00-8b62-9a556aabc7b5">0</Downloads>
    <InternalTagsTaxHTField0 xmlns="9d035d7d-02e5-4a00-8b62-9a556aabc7b5">
      <Terms xmlns="http://schemas.microsoft.com/office/infopath/2007/PartnerControls"/>
    </InternalTagsTaxHTField0>
    <TPExecutable xmlns="9d035d7d-02e5-4a00-8b62-9a556aabc7b5" xsi:nil="true"/>
    <AssetType xmlns="9d035d7d-02e5-4a00-8b62-9a556aabc7b5">TP</AssetType>
    <Milestone xmlns="9d035d7d-02e5-4a00-8b62-9a556aabc7b5" xsi:nil="true"/>
    <OriginAsset xmlns="9d035d7d-02e5-4a00-8b62-9a556aabc7b5" xsi:nil="true"/>
    <TPComponent xmlns="9d035d7d-02e5-4a00-8b62-9a556aabc7b5" xsi:nil="true"/>
    <ApprovalStatus xmlns="9d035d7d-02e5-4a00-8b62-9a556aabc7b5">InProgress</ApprovalStatus>
    <BlockPublish xmlns="9d035d7d-02e5-4a00-8b62-9a556aabc7b5">false</BlockPublish>
    <EditorialTags xmlns="9d035d7d-02e5-4a00-8b62-9a556aabc7b5" xsi:nil="true"/>
    <MarketSpecific xmlns="9d035d7d-02e5-4a00-8b62-9a556aabc7b5">false</MarketSpecific>
    <LocComments xmlns="9d035d7d-02e5-4a00-8b62-9a556aabc7b5" xsi:nil="true"/>
    <VoteCount xmlns="9d035d7d-02e5-4a00-8b62-9a556aabc7b5" xsi:nil="true"/>
    <HandoffToMSDN xmlns="9d035d7d-02e5-4a00-8b62-9a556aabc7b5" xsi:nil="true"/>
    <IntlLangReview xmlns="9d035d7d-02e5-4a00-8b62-9a556aabc7b5">false</IntlLangReview>
    <NumericId xmlns="9d035d7d-02e5-4a00-8b62-9a556aabc7b5" xsi:nil="true"/>
    <OOCacheId xmlns="9d035d7d-02e5-4a00-8b62-9a556aabc7b5" xsi:nil="true"/>
    <ClipArtFilename xmlns="9d035d7d-02e5-4a00-8b62-9a556aabc7b5" xsi:nil="true"/>
    <LastHandOff xmlns="9d035d7d-02e5-4a00-8b62-9a556aabc7b5" xsi:nil="true"/>
    <Providers xmlns="9d035d7d-02e5-4a00-8b62-9a556aabc7b5" xsi:nil="true"/>
    <UALocComments xmlns="9d035d7d-02e5-4a00-8b62-9a556aabc7b5" xsi:nil="true"/>
    <DSATActionTaken xmlns="9d035d7d-02e5-4a00-8b62-9a556aabc7b5" xsi:nil="true"/>
    <PolicheckWords xmlns="9d035d7d-02e5-4a00-8b62-9a556aabc7b5" xsi:nil="true"/>
    <TaxCatchAll xmlns="9d035d7d-02e5-4a00-8b62-9a556aabc7b5"/>
    <BugNumber xmlns="9d035d7d-02e5-4a00-8b62-9a556aabc7b5" xsi:nil="true"/>
    <LocRecommendedHandoff xmlns="9d035d7d-02e5-4a00-8b62-9a556aabc7b5" xsi:nil="true"/>
    <ThumbnailAssetId xmlns="9d035d7d-02e5-4a00-8b62-9a556aabc7b5" xsi:nil="true"/>
    <UALocRecommendation xmlns="9d035d7d-02e5-4a00-8b62-9a556aabc7b5">Localize</UALocRecommendation>
    <APEditor xmlns="9d035d7d-02e5-4a00-8b62-9a556aabc7b5">
      <UserInfo>
        <DisplayName/>
        <AccountId xsi:nil="true"/>
        <AccountType/>
      </UserInfo>
    </APEditor>
    <PrimaryImageGen xmlns="9d035d7d-02e5-4a00-8b62-9a556aabc7b5">false</PrimaryImageGen>
    <Manager xmlns="9d035d7d-02e5-4a00-8b62-9a556aabc7b5" xsi:nil="true"/>
    <ParentAssetId xmlns="9d035d7d-02e5-4a00-8b62-9a556aabc7b5" xsi:nil="true"/>
    <SubmitterId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BusinessGroup xmlns="9d035d7d-02e5-4a00-8b62-9a556aabc7b5" xsi:nil="true"/>
    <RecommendationsModifier xmlns="9d035d7d-02e5-4a00-8b62-9a556aabc7b5" xsi:nil="true"/>
    <Component xmlns="91e8d559-4d54-460d-ba58-5d5027f88b4d" xsi:nil="true"/>
    <AcquiredFrom xmlns="9d035d7d-02e5-4a00-8b62-9a556aabc7b5">Internal MS</AcquiredFrom>
    <CSXSubmissionMarket xmlns="9d035d7d-02e5-4a00-8b62-9a556aabc7b5" xsi:nil="true"/>
    <ArtSampleDocs xmlns="9d035d7d-02e5-4a00-8b62-9a556aabc7b5" xsi:nil="true"/>
    <IntlLangReviewDate xmlns="9d035d7d-02e5-4a00-8b62-9a556aabc7b5" xsi:nil="true"/>
    <AverageRating xmlns="9d035d7d-02e5-4a00-8b62-9a556aabc7b5" xsi:nil="true"/>
    <FriendlyTitle xmlns="9d035d7d-02e5-4a00-8b62-9a556aabc7b5" xsi:nil="true"/>
    <LastModifiedDateTime xmlns="9d035d7d-02e5-4a00-8b62-9a556aabc7b5" xsi:nil="true"/>
    <LegacyData xmlns="9d035d7d-02e5-4a00-8b62-9a556aabc7b5" xsi:nil="true"/>
    <LocManualTestRequired xmlns="9d035d7d-02e5-4a00-8b62-9a556aabc7b5">false</LocManualTestRequired>
    <TimesCloned xmlns="9d035d7d-02e5-4a00-8b62-9a556aabc7b5" xsi:nil="true"/>
    <ContentItem xmlns="9d035d7d-02e5-4a00-8b62-9a556aabc7b5" xsi:nil="true"/>
    <UACurrentWords xmlns="9d035d7d-02e5-4a00-8b62-9a556aabc7b5" xsi:nil="true"/>
    <AssetExpire xmlns="9d035d7d-02e5-4a00-8b62-9a556aabc7b5">2029-01-01T00:00:00+00:00</AssetExpire>
    <MachineTranslated xmlns="9d035d7d-02e5-4a00-8b62-9a556aabc7b5">false</MachineTranslated>
    <OutputCachingOn xmlns="9d035d7d-02e5-4a00-8b62-9a556aabc7b5">false</OutputCachingOn>
    <PlannedPubDate xmlns="9d035d7d-02e5-4a00-8b62-9a556aabc7b5" xsi:nil="true"/>
    <Description0 xmlns="91e8d559-4d54-460d-ba58-5d5027f88b4d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3AB556-06BF-4F6C-964D-E4806431F6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58C1A-7571-4329-8967-6E3570B9F2C5}">
  <ds:schemaRefs>
    <ds:schemaRef ds:uri="91e8d559-4d54-460d-ba58-5d5027f88b4d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9d035d7d-02e5-4a00-8b62-9a556aabc7b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284E6C3-FD31-4292-A16D-85C68137AC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927</Words>
  <Application>Microsoft Office PowerPoint</Application>
  <PresentationFormat>Произвольный</PresentationFormat>
  <Paragraphs>250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Городская</vt:lpstr>
      <vt:lpstr>Презентация PowerPoint</vt:lpstr>
      <vt:lpstr>Планеты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Они были первыми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Это все о нем…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 Ученые 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Угадай -ка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Презентация PowerPoint</vt:lpstr>
      <vt:lpstr>Категория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2023-04-03T13:47:25Z</dcterms:created>
  <dcterms:modified xsi:type="dcterms:W3CDTF">2023-04-11T08:43:08Z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CategoryTags">
    <vt:lpwstr/>
  </property>
  <property fmtid="{D5CDD505-2E9C-101B-9397-08002B2CF9AE}" pid="3" name="InternalTags">
    <vt:lpwstr/>
  </property>
  <property fmtid="{D5CDD505-2E9C-101B-9397-08002B2CF9AE}" pid="4" name="CampaignTags">
    <vt:lpwstr/>
  </property>
  <property fmtid="{D5CDD505-2E9C-101B-9397-08002B2CF9AE}" pid="5" name="ContentTypeId">
    <vt:lpwstr>0x010100BB2780C3CC07BD4BAA623FF9571645580400D1570604EA743043A2641365C0E91715</vt:lpwstr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HiddenCategoryTagsTaxHTField0">
    <vt:lpwstr/>
  </property>
  <property fmtid="{D5CDD505-2E9C-101B-9397-08002B2CF9AE}" pid="9" name="CategoryTags">
    <vt:lpwstr/>
  </property>
  <property fmtid="{D5CDD505-2E9C-101B-9397-08002B2CF9AE}" pid="10" name="ScenarioTags">
    <vt:lpwstr/>
  </property>
  <property fmtid="{D5CDD505-2E9C-101B-9397-08002B2CF9AE}" pid="11" name="CategoryTagsTaxHTField0">
    <vt:lpwstr/>
  </property>
</Properties>
</file>