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7" r:id="rId9"/>
    <p:sldId id="268" r:id="rId10"/>
    <p:sldId id="269" r:id="rId11"/>
    <p:sldId id="265" r:id="rId12"/>
    <p:sldId id="266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5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Rg st="1" end="20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CC044-0F12-41A3-BA04-37695A568E2A}" type="datetimeFigureOut">
              <a:rPr lang="ru-RU" smtClean="0"/>
              <a:t>16.07.2022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4B25-163D-4138-8316-D93EEBC0760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CC044-0F12-41A3-BA04-37695A568E2A}" type="datetimeFigureOut">
              <a:rPr lang="ru-RU" smtClean="0"/>
              <a:t>16.07.2022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4B25-163D-4138-8316-D93EEBC076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CC044-0F12-41A3-BA04-37695A568E2A}" type="datetimeFigureOut">
              <a:rPr lang="ru-RU" smtClean="0"/>
              <a:t>16.07.2022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4B25-163D-4138-8316-D93EEBC076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CC044-0F12-41A3-BA04-37695A568E2A}" type="datetimeFigureOut">
              <a:rPr lang="ru-RU" smtClean="0"/>
              <a:t>16.07.2022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4B25-163D-4138-8316-D93EEBC076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CC044-0F12-41A3-BA04-37695A568E2A}" type="datetimeFigureOut">
              <a:rPr lang="ru-RU" smtClean="0"/>
              <a:t>16.07.2022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4B25-163D-4138-8316-D93EEBC0760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CC044-0F12-41A3-BA04-37695A568E2A}" type="datetimeFigureOut">
              <a:rPr lang="ru-RU" smtClean="0"/>
              <a:t>16.07.2022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4B25-163D-4138-8316-D93EEBC076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CC044-0F12-41A3-BA04-37695A568E2A}" type="datetimeFigureOut">
              <a:rPr lang="ru-RU" smtClean="0"/>
              <a:t>16.07.2022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4B25-163D-4138-8316-D93EEBC076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CC044-0F12-41A3-BA04-37695A568E2A}" type="datetimeFigureOut">
              <a:rPr lang="ru-RU" smtClean="0"/>
              <a:t>16.07.2022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4B25-163D-4138-8316-D93EEBC076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CC044-0F12-41A3-BA04-37695A568E2A}" type="datetimeFigureOut">
              <a:rPr lang="ru-RU" smtClean="0"/>
              <a:t>16.07.2022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4B25-163D-4138-8316-D93EEBC076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CC044-0F12-41A3-BA04-37695A568E2A}" type="datetimeFigureOut">
              <a:rPr lang="ru-RU" smtClean="0"/>
              <a:t>16.07.2022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4B25-163D-4138-8316-D93EEBC076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CC044-0F12-41A3-BA04-37695A568E2A}" type="datetimeFigureOut">
              <a:rPr lang="ru-RU" smtClean="0"/>
              <a:t>16.07.2022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85D4B25-163D-4138-8316-D93EEBC07604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59CC044-0F12-41A3-BA04-37695A568E2A}" type="datetimeFigureOut">
              <a:rPr lang="ru-RU" smtClean="0"/>
              <a:t>16.07.2022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85D4B25-163D-4138-8316-D93EEBC07604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9" name="Picture 5" descr="C:\Users\Наталья\AppData\Local\Microsoft\Windows\Temporary Internet Files\Content.IE5\6K0YU26D\spring-grass-2233276_1280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2028" y="1478280"/>
            <a:ext cx="2599944" cy="3901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Наталья\AppData\Local\Microsoft\Windows\Temporary Internet Files\Content.IE5\6K0YU26D\spring-grass-2233276_1280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89960" y="0"/>
            <a:ext cx="11923920" cy="9998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764704"/>
            <a:ext cx="8007462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80000"/>
              </a:lnSpc>
              <a:defRPr/>
            </a:pPr>
            <a:r>
              <a:rPr lang="ru-RU" sz="4800" dirty="0" smtClean="0">
                <a:solidFill>
                  <a:srgbClr val="250698"/>
                </a:solidFill>
                <a:latin typeface="Bookman Old Style" pitchFamily="18" charset="0"/>
              </a:rPr>
              <a:t>  Презентация проекта</a:t>
            </a:r>
          </a:p>
          <a:p>
            <a:pPr lvl="0" algn="ctr">
              <a:lnSpc>
                <a:spcPct val="80000"/>
              </a:lnSpc>
              <a:defRPr/>
            </a:pPr>
            <a:r>
              <a:rPr lang="ru-RU" sz="4800" dirty="0" smtClean="0">
                <a:solidFill>
                  <a:srgbClr val="250698"/>
                </a:solidFill>
                <a:latin typeface="Bookman Old Style" pitchFamily="18" charset="0"/>
              </a:rPr>
              <a:t> </a:t>
            </a:r>
            <a:endParaRPr lang="ru-RU" sz="4800" dirty="0">
              <a:solidFill>
                <a:srgbClr val="250698"/>
              </a:solidFill>
              <a:latin typeface="Bookman Old Style" pitchFamily="18" charset="0"/>
            </a:endParaRPr>
          </a:p>
          <a:p>
            <a:pPr lvl="0" algn="ctr">
              <a:lnSpc>
                <a:spcPct val="80000"/>
              </a:lnSpc>
              <a:defRPr/>
            </a:pPr>
            <a:r>
              <a:rPr lang="ru-RU" sz="4800" dirty="0" smtClean="0">
                <a:solidFill>
                  <a:srgbClr val="250698"/>
                </a:solidFill>
                <a:latin typeface="Bookman Old Style" pitchFamily="18" charset="0"/>
              </a:rPr>
              <a:t> «</a:t>
            </a:r>
            <a:r>
              <a:rPr lang="ru-RU" sz="4800" dirty="0">
                <a:solidFill>
                  <a:srgbClr val="250698"/>
                </a:solidFill>
                <a:latin typeface="Bookman Old Style" pitchFamily="18" charset="0"/>
              </a:rPr>
              <a:t>Огород на окне»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51720" y="4869160"/>
            <a:ext cx="61926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Презентацию подготовила</a:t>
            </a:r>
          </a:p>
          <a:p>
            <a:r>
              <a:rPr lang="ru-RU" sz="3600" dirty="0" smtClean="0">
                <a:solidFill>
                  <a:srgbClr val="FFFF00"/>
                </a:solidFill>
              </a:rPr>
              <a:t>Воспитатель МБДОУ №35 </a:t>
            </a:r>
            <a:endParaRPr lang="ru-RU" sz="3600" dirty="0">
              <a:solidFill>
                <a:srgbClr val="FFFF00"/>
              </a:solidFill>
            </a:endParaRPr>
          </a:p>
          <a:p>
            <a:r>
              <a:rPr lang="ru-RU" sz="3600" dirty="0" smtClean="0">
                <a:solidFill>
                  <a:srgbClr val="FFFF00"/>
                </a:solidFill>
              </a:rPr>
              <a:t>Матвиенко Н.В</a:t>
            </a:r>
            <a:r>
              <a:rPr lang="ru-RU" sz="3600" dirty="0">
                <a:solidFill>
                  <a:srgbClr val="FFFF00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12831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i="1" dirty="0" smtClean="0"/>
              <a:t>Наблюдение за всходами петрушки и укропа,      посадка ипомеи.</a:t>
            </a:r>
            <a:endParaRPr lang="ru-RU" sz="3600" i="1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792" y="1920875"/>
            <a:ext cx="3325416" cy="443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060848"/>
            <a:ext cx="4402832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16572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i="1" dirty="0"/>
              <a:t>Дети смогут различать некоторые виды растений, узнают много интересного из жизни растений, исследуют опытным путем условия, </a:t>
            </a:r>
            <a:r>
              <a:rPr lang="ru-RU" sz="2400" b="1" i="1" dirty="0" smtClean="0"/>
              <a:t>необходимые </a:t>
            </a:r>
            <a:r>
              <a:rPr lang="ru-RU" sz="2400" b="1" i="1" dirty="0"/>
              <a:t>для их </a:t>
            </a:r>
            <a:r>
              <a:rPr lang="ru-RU" sz="2400" b="1" i="1" dirty="0" smtClean="0"/>
              <a:t>роста.</a:t>
            </a:r>
            <a:endParaRPr lang="ru-RU" sz="2400" b="1" i="1" dirty="0"/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7883" y="1920875"/>
            <a:ext cx="3559234" cy="443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792" y="1920875"/>
            <a:ext cx="3325416" cy="443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69225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52128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400" b="1" i="1" dirty="0" smtClean="0"/>
              <a:t>Луковица золотая</a:t>
            </a:r>
            <a:r>
              <a:rPr lang="ru-RU" sz="2400" b="1" i="1" dirty="0"/>
              <a:t> </a:t>
            </a:r>
            <a:r>
              <a:rPr lang="ru-RU" sz="2400" b="1" i="1" dirty="0" smtClean="0"/>
              <a:t> -Круглая</a:t>
            </a:r>
            <a:r>
              <a:rPr lang="ru-RU" sz="2400" b="1" i="1" dirty="0"/>
              <a:t>, литая.</a:t>
            </a:r>
            <a:br>
              <a:rPr lang="ru-RU" sz="2400" b="1" i="1" dirty="0"/>
            </a:br>
            <a:r>
              <a:rPr lang="ru-RU" sz="2400" b="1" i="1" dirty="0"/>
              <a:t>Есть у неё один секрет –</a:t>
            </a:r>
            <a:br>
              <a:rPr lang="ru-RU" sz="2400" b="1" i="1" dirty="0"/>
            </a:br>
            <a:r>
              <a:rPr lang="ru-RU" sz="2400" b="1" i="1" dirty="0"/>
              <a:t>Нас спасет она от бед</a:t>
            </a:r>
            <a:br>
              <a:rPr lang="ru-RU" sz="2400" b="1" i="1" dirty="0"/>
            </a:br>
            <a:endParaRPr lang="ru-RU" sz="2400" b="1" i="1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844824"/>
            <a:ext cx="4392488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3782078" cy="4653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67981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080120"/>
          </a:xfrm>
        </p:spPr>
        <p:txBody>
          <a:bodyPr>
            <a:normAutofit/>
          </a:bodyPr>
          <a:lstStyle/>
          <a:p>
            <a:r>
              <a:rPr lang="ru-RU" b="1" i="1" dirty="0" smtClean="0"/>
              <a:t>         ВЕСЕЛЫЙ ОГОРОД </a:t>
            </a:r>
            <a:endParaRPr lang="ru-RU" b="1" i="1" dirty="0"/>
          </a:p>
        </p:txBody>
      </p:sp>
      <p:pic>
        <p:nvPicPr>
          <p:cNvPr id="1331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29581"/>
            <a:ext cx="7488831" cy="5239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89329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305800" cy="864096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                    </a:t>
            </a:r>
            <a:r>
              <a:rPr lang="ru-RU" sz="3600" b="1" i="1" dirty="0" smtClean="0"/>
              <a:t>Веселый огород</a:t>
            </a:r>
            <a:endParaRPr lang="ru-RU" sz="3600" b="1" i="1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68760"/>
            <a:ext cx="7272808" cy="5454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3961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305800" cy="1368152"/>
          </a:xfrm>
        </p:spPr>
        <p:txBody>
          <a:bodyPr>
            <a:noAutofit/>
          </a:bodyPr>
          <a:lstStyle/>
          <a:p>
            <a:r>
              <a:rPr lang="ru-RU" sz="1800" i="1" dirty="0" smtClean="0"/>
              <a:t>                            И </a:t>
            </a:r>
            <a:r>
              <a:rPr lang="ru-RU" sz="1800" i="1" dirty="0"/>
              <a:t>в деревне, и на даче</a:t>
            </a:r>
            <a:br>
              <a:rPr lang="ru-RU" sz="1800" i="1" dirty="0"/>
            </a:br>
            <a:r>
              <a:rPr lang="ru-RU" sz="1800" i="1" dirty="0" smtClean="0"/>
              <a:t>                            Все </a:t>
            </a:r>
            <a:r>
              <a:rPr lang="ru-RU" sz="1800" i="1" dirty="0"/>
              <a:t>сажают огород</a:t>
            </a:r>
            <a:br>
              <a:rPr lang="ru-RU" sz="1800" i="1" dirty="0"/>
            </a:br>
            <a:r>
              <a:rPr lang="ru-RU" sz="1800" i="1" dirty="0" smtClean="0"/>
              <a:t>                            Потому</a:t>
            </a:r>
            <a:r>
              <a:rPr lang="ru-RU" sz="1800" i="1" dirty="0"/>
              <a:t>, что </a:t>
            </a:r>
            <a:r>
              <a:rPr lang="ru-RU" sz="1800" i="1" dirty="0" smtClean="0"/>
              <a:t>витамины </a:t>
            </a:r>
            <a:br>
              <a:rPr lang="ru-RU" sz="1800" i="1" dirty="0" smtClean="0"/>
            </a:br>
            <a:r>
              <a:rPr lang="ru-RU" sz="1800" i="1" dirty="0" smtClean="0"/>
              <a:t>                            Нужны </a:t>
            </a:r>
            <a:r>
              <a:rPr lang="ru-RU" sz="1800" i="1" dirty="0"/>
              <a:t>людям круглый год</a:t>
            </a:r>
            <a:r>
              <a:rPr lang="ru-RU" sz="2800" dirty="0" smtClean="0"/>
              <a:t>. </a:t>
            </a:r>
            <a:endParaRPr lang="ru-RU" sz="28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7920880" cy="5274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48430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305800" cy="1152128"/>
          </a:xfrm>
        </p:spPr>
        <p:txBody>
          <a:bodyPr>
            <a:normAutofit fontScale="90000"/>
          </a:bodyPr>
          <a:lstStyle/>
          <a:p>
            <a:r>
              <a:rPr lang="ru-RU" sz="2800" b="1" i="1" dirty="0" smtClean="0"/>
              <a:t>                        А </a:t>
            </a:r>
            <a:r>
              <a:rPr lang="ru-RU" sz="2800" b="1" i="1" dirty="0"/>
              <a:t>петрушка, лук, укроп</a:t>
            </a:r>
            <a:br>
              <a:rPr lang="ru-RU" sz="2800" b="1" i="1" dirty="0"/>
            </a:br>
            <a:r>
              <a:rPr lang="ru-RU" sz="2800" b="1" i="1" dirty="0" smtClean="0"/>
              <a:t>                         Зимой </a:t>
            </a:r>
            <a:r>
              <a:rPr lang="ru-RU" sz="2800" b="1" i="1" dirty="0"/>
              <a:t>на </a:t>
            </a:r>
            <a:r>
              <a:rPr lang="ru-RU" sz="2800" b="1" i="1" dirty="0" smtClean="0"/>
              <a:t>окне у нас растет!</a:t>
            </a:r>
            <a:r>
              <a:rPr lang="ru-RU" sz="2800" b="1" i="1" dirty="0"/>
              <a:t/>
            </a:r>
            <a:br>
              <a:rPr lang="ru-RU" sz="2800" b="1" i="1" dirty="0"/>
            </a:br>
            <a:endParaRPr lang="ru-RU" sz="2800" b="1" i="1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599260"/>
            <a:ext cx="7020272" cy="5142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59466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305800" cy="1296144"/>
          </a:xfrm>
        </p:spPr>
        <p:txBody>
          <a:bodyPr>
            <a:normAutofit/>
          </a:bodyPr>
          <a:lstStyle/>
          <a:p>
            <a:r>
              <a:rPr lang="ru-RU" sz="2400" b="1" i="1" dirty="0"/>
              <a:t>Что смогли же на окне вырастить мы с вами?</a:t>
            </a:r>
            <a:br>
              <a:rPr lang="ru-RU" sz="2400" b="1" i="1" dirty="0"/>
            </a:br>
            <a:r>
              <a:rPr lang="ru-RU" sz="2400" b="1" i="1" dirty="0"/>
              <a:t>Это Вы увидите – посмотрев все сами.</a:t>
            </a:r>
            <a:br>
              <a:rPr lang="ru-RU" sz="2400" b="1" i="1" dirty="0"/>
            </a:br>
            <a:endParaRPr lang="ru-RU" sz="2400" b="1" i="1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46802"/>
            <a:ext cx="7632848" cy="5094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7229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305800" cy="1224136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/>
              <a:t>Это наш огород,</a:t>
            </a:r>
            <a:br>
              <a:rPr lang="ru-RU" sz="2800" b="1" i="1" dirty="0"/>
            </a:br>
            <a:r>
              <a:rPr lang="ru-RU" sz="2800" b="1" i="1" dirty="0"/>
              <a:t>здесь растут чеснок и лук</a:t>
            </a:r>
            <a:br>
              <a:rPr lang="ru-RU" sz="2800" b="1" i="1" dirty="0"/>
            </a:br>
            <a:r>
              <a:rPr lang="ru-RU" sz="2800" b="1" i="1" dirty="0"/>
              <a:t>Они помогут от недуг.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8064896" cy="5215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29730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8064896" cy="158417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2700" i="1" dirty="0"/>
              <a:t>Наш зеленый огород</a:t>
            </a:r>
            <a:br>
              <a:rPr lang="ru-RU" sz="2700" i="1" dirty="0"/>
            </a:br>
            <a:r>
              <a:rPr lang="ru-RU" sz="2700" i="1" dirty="0"/>
              <a:t>Нас прокормит целый год.</a:t>
            </a:r>
            <a:br>
              <a:rPr lang="ru-RU" sz="2700" i="1" dirty="0"/>
            </a:br>
            <a:r>
              <a:rPr lang="ru-RU" sz="2700" i="1" dirty="0"/>
              <a:t>Мы его сажали вместе – было очень интересно.</a:t>
            </a:r>
            <a:br>
              <a:rPr lang="ru-RU" sz="2700" i="1" dirty="0"/>
            </a:br>
            <a:endParaRPr lang="ru-RU" sz="2700" i="1" dirty="0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8568952" cy="5445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68944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i="1" dirty="0" smtClean="0"/>
              <a:t>Цель</a:t>
            </a:r>
            <a:endParaRPr lang="ru-RU" sz="4400" i="1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>
            <a:normAutofit fontScale="775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sz="3300" i="1" dirty="0" smtClean="0"/>
              <a:t>формирование </a:t>
            </a:r>
            <a:r>
              <a:rPr lang="ru-RU" sz="3300" i="1" dirty="0"/>
              <a:t>у детей интереса к опытнической и исследовательской деятельности по выращиванию культурных растений в комнатных условиях</a:t>
            </a:r>
            <a:r>
              <a:rPr lang="ru-RU" dirty="0"/>
              <a:t>.</a:t>
            </a: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050" y="2045494"/>
            <a:ext cx="5111750" cy="383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51622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/>
              <a:t>«Огород на окне» были получены следующие результаты: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1</a:t>
            </a:r>
            <a:r>
              <a:rPr lang="ru-RU" dirty="0"/>
              <a:t>.	Дети познакомились с  культурными растениями.</a:t>
            </a:r>
          </a:p>
          <a:p>
            <a:r>
              <a:rPr lang="ru-RU" dirty="0"/>
              <a:t>2.	У детей формируется интерес к опытнической и исследовательской деятельности по выращиванию культурных растений в комнатных условиях.</a:t>
            </a:r>
          </a:p>
          <a:p>
            <a:r>
              <a:rPr lang="ru-RU" dirty="0"/>
              <a:t>3.	В результате практической и опытнической деятельности дети получили необходимые </a:t>
            </a:r>
            <a:r>
              <a:rPr lang="ru-RU" dirty="0" smtClean="0"/>
              <a:t>знания об условиях </a:t>
            </a:r>
            <a:r>
              <a:rPr lang="ru-RU" dirty="0" err="1" smtClean="0"/>
              <a:t>необхоимых</a:t>
            </a:r>
            <a:r>
              <a:rPr lang="ru-RU" smtClean="0"/>
              <a:t>  </a:t>
            </a:r>
            <a:r>
              <a:rPr lang="ru-RU" dirty="0"/>
              <a:t>для роста растений.</a:t>
            </a:r>
          </a:p>
          <a:p>
            <a:r>
              <a:rPr lang="ru-RU" dirty="0"/>
              <a:t>4.	Дети увидели многообразие посевного материала.</a:t>
            </a:r>
          </a:p>
          <a:p>
            <a:r>
              <a:rPr lang="ru-RU" dirty="0"/>
              <a:t>5.	Дети стали бережнее относиться к растительному миру.</a:t>
            </a:r>
          </a:p>
          <a:p>
            <a:r>
              <a:rPr lang="ru-RU" dirty="0"/>
              <a:t>6.	В группе был создан огород на окне.</a:t>
            </a:r>
          </a:p>
          <a:p>
            <a:r>
              <a:rPr lang="ru-RU" dirty="0"/>
              <a:t>7.	Дети стали более уважительно относиться к труду.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33797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1556792"/>
            <a:ext cx="61369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FF00"/>
                </a:solidFill>
              </a:rPr>
              <a:t>СПАСИБО ЗА ВНИМАНИЕ   </a:t>
            </a:r>
            <a:r>
              <a:rPr lang="ru-RU" sz="4400" dirty="0" smtClean="0">
                <a:solidFill>
                  <a:srgbClr val="FFFF00"/>
                </a:solidFill>
              </a:rPr>
              <a:t>!</a:t>
            </a:r>
            <a:endParaRPr lang="ru-RU" sz="4400" dirty="0">
              <a:solidFill>
                <a:srgbClr val="FFFF00"/>
              </a:solidFill>
            </a:endParaRPr>
          </a:p>
        </p:txBody>
      </p:sp>
      <p:sp>
        <p:nvSpPr>
          <p:cNvPr id="3" name="Дуга 2"/>
          <p:cNvSpPr/>
          <p:nvPr/>
        </p:nvSpPr>
        <p:spPr>
          <a:xfrm>
            <a:off x="9324528" y="1268760"/>
            <a:ext cx="914400" cy="91440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0701808"/>
            <a:ext cx="7452320" cy="7920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138" t="-50459" r="6138" b="50459"/>
          <a:stretch/>
        </p:blipFill>
        <p:spPr bwMode="auto">
          <a:xfrm>
            <a:off x="-1089000" y="-7588224"/>
            <a:ext cx="10233000" cy="14761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59832" y="14878272"/>
            <a:ext cx="482453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i="1" dirty="0" smtClean="0">
              <a:solidFill>
                <a:srgbClr val="FFFF00"/>
              </a:solidFill>
            </a:endParaRPr>
          </a:p>
          <a:p>
            <a:endParaRPr lang="ru-RU" sz="3200" b="1" i="1" dirty="0">
              <a:solidFill>
                <a:srgbClr val="FFFF00"/>
              </a:solidFill>
            </a:endParaRPr>
          </a:p>
          <a:p>
            <a:endParaRPr lang="ru-RU" sz="3200" b="1" i="1" dirty="0" smtClean="0">
              <a:solidFill>
                <a:srgbClr val="FFFF00"/>
              </a:solidFill>
            </a:endParaRPr>
          </a:p>
          <a:p>
            <a:r>
              <a:rPr lang="ru-RU" sz="3600" b="1" i="1" dirty="0" smtClean="0">
                <a:solidFill>
                  <a:srgbClr val="FFFF00"/>
                </a:solidFill>
              </a:rPr>
              <a:t>СПАСИБО ЗА ВНИМАНИЕ !</a:t>
            </a:r>
            <a:endParaRPr lang="ru-RU" sz="3600" b="1" i="1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1920" y="116632"/>
            <a:ext cx="55548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 smtClean="0">
                <a:solidFill>
                  <a:srgbClr val="FFFF00"/>
                </a:solidFill>
              </a:rPr>
              <a:t>СПАСИБО ЗА ВНИМАНИЕ! </a:t>
            </a:r>
            <a:endParaRPr lang="ru-RU" sz="3200" i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5733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i="1" dirty="0">
                <a:solidFill>
                  <a:srgbClr val="000000"/>
                </a:solidFill>
                <a:latin typeface="Times New Roman"/>
                <a:ea typeface="Times New Roman"/>
              </a:rPr>
              <a:t>Этапы работы над проектом</a:t>
            </a:r>
            <a:endParaRPr lang="ru-RU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0" algn="l"/>
              </a:tabLst>
            </a:pPr>
            <a:r>
              <a:rPr lang="ru-RU" sz="24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 этап - подготовительный</a:t>
            </a:r>
            <a:r>
              <a:rPr lang="ru-RU" sz="24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2000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(</a:t>
            </a:r>
            <a:r>
              <a:rPr lang="ru-RU" sz="20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 недели).</a:t>
            </a:r>
            <a:endParaRPr lang="ru-RU" sz="1800" i="1" dirty="0">
              <a:latin typeface="Calibri"/>
              <a:ea typeface="Calibri"/>
              <a:cs typeface="Times New Roman"/>
            </a:endParaRPr>
          </a:p>
          <a:p>
            <a:pPr>
              <a:tabLst>
                <a:tab pos="0" algn="l"/>
              </a:tabLst>
            </a:pPr>
            <a:r>
              <a:rPr lang="ru-RU" sz="2000" i="1" dirty="0">
                <a:solidFill>
                  <a:srgbClr val="000000"/>
                </a:solidFill>
                <a:latin typeface="Times New Roman"/>
                <a:ea typeface="Times New Roman"/>
              </a:rPr>
              <a:t>В группе детского сада разбили огород на подоконнике. Изготовили таблицы-указатели с названиями растений .</a:t>
            </a:r>
            <a:endParaRPr lang="ru-RU" sz="2000" i="1" dirty="0"/>
          </a:p>
        </p:txBody>
      </p:sp>
      <p:pic>
        <p:nvPicPr>
          <p:cNvPr id="2055" name="Picture 7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6425" y="1676400"/>
            <a:ext cx="3429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7256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2736304" cy="1343746"/>
          </a:xfrm>
        </p:spPr>
        <p:txBody>
          <a:bodyPr/>
          <a:lstStyle/>
          <a:p>
            <a:r>
              <a:rPr lang="ru-RU" sz="2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2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2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2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2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2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2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400" b="1" i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2 этап -</a:t>
            </a:r>
            <a:r>
              <a:rPr lang="ru-RU" sz="2400" b="1" i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2400" b="1" i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400" b="1" i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исследовательский</a:t>
            </a:r>
            <a:br>
              <a:rPr lang="ru-RU" sz="2400" b="1" i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400" i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 (4 недели).</a:t>
            </a:r>
            <a:r>
              <a:rPr lang="ru-RU" sz="2400" i="1" dirty="0">
                <a:solidFill>
                  <a:srgbClr val="0070C0"/>
                </a:solidFill>
                <a:ea typeface="Calibri"/>
                <a:cs typeface="Times New Roman"/>
              </a:rPr>
              <a:t/>
            </a:r>
            <a:br>
              <a:rPr lang="ru-RU" sz="2400" i="1" dirty="0">
                <a:solidFill>
                  <a:srgbClr val="0070C0"/>
                </a:solidFill>
                <a:ea typeface="Calibri"/>
                <a:cs typeface="Times New Roman"/>
              </a:rPr>
            </a:br>
            <a:endParaRPr lang="ru-RU" sz="2400" i="1" dirty="0">
              <a:solidFill>
                <a:srgbClr val="0070C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2060848"/>
            <a:ext cx="2743200" cy="4187552"/>
          </a:xfrm>
        </p:spPr>
        <p:txBody>
          <a:bodyPr>
            <a:normAutofit/>
          </a:bodyPr>
          <a:lstStyle/>
          <a:p>
            <a:endParaRPr lang="ru-RU" sz="2000" i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endParaRPr lang="ru-RU" sz="2000" i="1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r>
              <a:rPr lang="ru-RU" sz="2000" i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Дети </a:t>
            </a:r>
            <a:r>
              <a:rPr lang="ru-RU" sz="2000" i="1" dirty="0">
                <a:solidFill>
                  <a:srgbClr val="000000"/>
                </a:solidFill>
                <a:latin typeface="Times New Roman"/>
                <a:ea typeface="Times New Roman"/>
              </a:rPr>
              <a:t>наблюдали за ростом растений, проводили опыты, эксперименты. Устанавливали связи: растения -земля, растения -вода, растения-человек</a:t>
            </a:r>
            <a:endParaRPr lang="ru-RU" sz="2000" i="1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874" y="1676400"/>
            <a:ext cx="3670101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31932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i="1" dirty="0" smtClean="0">
                <a:solidFill>
                  <a:srgbClr val="0070C0"/>
                </a:solidFill>
              </a:rPr>
              <a:t>Закрепляем знания по средствам художественной литературы</a:t>
            </a:r>
            <a:endParaRPr lang="ru-RU" sz="2000" b="1" i="1" dirty="0">
              <a:solidFill>
                <a:srgbClr val="0070C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sz="2000" i="1" dirty="0"/>
              <a:t>В процессе исследований дети познакомились с художественной литературой об овощах: поговорки, стихи, сказки, загадки. Рассматривали иллюстрации, картины. Проводились занятия, дидактические игры, беседы</a:t>
            </a:r>
            <a:r>
              <a:rPr lang="ru-RU" dirty="0"/>
              <a:t>.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6425" y="1676400"/>
            <a:ext cx="3429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50599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i="1" dirty="0"/>
              <a:t>3 этап - заключительный </a:t>
            </a: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>(</a:t>
            </a:r>
            <a:r>
              <a:rPr lang="ru-RU" sz="2400" b="1" i="1" dirty="0"/>
              <a:t>2 недели).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endParaRPr lang="ru-RU" sz="2000" i="1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2000" i="1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Проводили </a:t>
            </a:r>
            <a:r>
              <a:rPr lang="ru-RU" sz="20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анализ и обобщение результатов, полученных в процессе исследовательской деятельности детей. Оформили выставку рисунков «Овощи с нашей грядки".</a:t>
            </a:r>
            <a:endParaRPr lang="ru-RU" sz="2000" i="1" dirty="0">
              <a:latin typeface="Calibri"/>
              <a:ea typeface="Calibri"/>
              <a:cs typeface="Times New Roman"/>
            </a:endParaRPr>
          </a:p>
          <a:p>
            <a:endParaRPr lang="ru-RU" sz="2000" i="1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6425" y="3429000"/>
            <a:ext cx="211455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628800"/>
            <a:ext cx="2097155" cy="2796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04749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44242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2200" b="1" i="1" dirty="0"/>
              <a:t>Из семечки, луковицы, зернышка можно вырастить растение. Создав огород на окне, мы вырастим лук, петрушку, чеснок </a:t>
            </a:r>
            <a:r>
              <a:rPr lang="ru-RU" sz="2200" b="1" i="1" dirty="0" smtClean="0"/>
              <a:t>, укроп, огурец, помидор </a:t>
            </a:r>
            <a:r>
              <a:rPr lang="ru-RU" sz="2200" b="1" i="1" dirty="0"/>
              <a:t>горох и цветы (василек и ипомею). У детей появится интерес к растениям.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44824"/>
            <a:ext cx="4042792" cy="669776"/>
          </a:xfrm>
        </p:spPr>
        <p:txBody>
          <a:bodyPr/>
          <a:lstStyle/>
          <a:p>
            <a:endParaRPr lang="ru-RU" sz="16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916832"/>
            <a:ext cx="4032448" cy="4444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44824"/>
            <a:ext cx="4104456" cy="4516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36117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Рассматривание всходов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132856"/>
            <a:ext cx="4176464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132857"/>
            <a:ext cx="3614192" cy="4221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59707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i="1" dirty="0" smtClean="0"/>
              <a:t>Оживление  веточек березы,   наблюдение за первыми листочками .</a:t>
            </a:r>
            <a:endParaRPr lang="ru-RU" sz="2800" i="1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920875"/>
            <a:ext cx="3744416" cy="443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792" y="1920875"/>
            <a:ext cx="3758208" cy="443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148492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299</TotalTime>
  <Words>280</Words>
  <Application>Microsoft Office PowerPoint</Application>
  <PresentationFormat>Экран (4:3)</PresentationFormat>
  <Paragraphs>51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Поток</vt:lpstr>
      <vt:lpstr>Презентация PowerPoint</vt:lpstr>
      <vt:lpstr>Цель</vt:lpstr>
      <vt:lpstr>Этапы работы над проектом</vt:lpstr>
      <vt:lpstr>        2 этап - исследовательский  (4 недели). </vt:lpstr>
      <vt:lpstr>Закрепляем знания по средствам художественной литературы</vt:lpstr>
      <vt:lpstr>3 этап - заключительный  (2 недели).</vt:lpstr>
      <vt:lpstr> Из семечки, луковицы, зернышка можно вырастить растение. Создав огород на окне, мы вырастим лук, петрушку, чеснок , укроп, огурец, помидор горох и цветы (василек и ипомею). У детей появится интерес к растениям. </vt:lpstr>
      <vt:lpstr>Рассматривание всходов</vt:lpstr>
      <vt:lpstr>Оживление  веточек березы,   наблюдение за первыми листочками .</vt:lpstr>
      <vt:lpstr>Наблюдение за всходами петрушки и укропа,      посадка ипомеи.</vt:lpstr>
      <vt:lpstr>Дети смогут различать некоторые виды растений, узнают много интересного из жизни растений, исследуют опытным путем условия, необходимые для их роста.</vt:lpstr>
      <vt:lpstr> Луковица золотая  -Круглая, литая. Есть у неё один секрет – Нас спасет она от бед </vt:lpstr>
      <vt:lpstr>         ВЕСЕЛЫЙ ОГОРОД </vt:lpstr>
      <vt:lpstr>                    Веселый огород</vt:lpstr>
      <vt:lpstr>                            И в деревне, и на даче                             Все сажают огород                             Потому, что витамины                              Нужны людям круглый год. </vt:lpstr>
      <vt:lpstr>                        А петрушка, лук, укроп                          Зимой на окне у нас растет! </vt:lpstr>
      <vt:lpstr>Что смогли же на окне вырастить мы с вами? Это Вы увидите – посмотрев все сами. </vt:lpstr>
      <vt:lpstr>Это наш огород, здесь растут чеснок и лук Они помогут от недуг.</vt:lpstr>
      <vt:lpstr>                              Наш зеленый огород Нас прокормит целый год. Мы его сажали вместе – было очень интересно. </vt:lpstr>
      <vt:lpstr>«Огород на окне» были получены следующие результаты: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Наталья</cp:lastModifiedBy>
  <cp:revision>21</cp:revision>
  <dcterms:created xsi:type="dcterms:W3CDTF">2022-04-13T17:57:14Z</dcterms:created>
  <dcterms:modified xsi:type="dcterms:W3CDTF">2022-07-16T18:15:42Z</dcterms:modified>
</cp:coreProperties>
</file>