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2" r:id="rId4"/>
    <p:sldId id="263" r:id="rId5"/>
    <p:sldId id="264" r:id="rId6"/>
    <p:sldId id="265" r:id="rId7"/>
    <p:sldId id="270" r:id="rId8"/>
    <p:sldId id="266" r:id="rId9"/>
    <p:sldId id="271" r:id="rId10"/>
    <p:sldId id="267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104" d="100"/>
          <a:sy n="104" d="100"/>
        </p:scale>
        <p:origin x="114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A82D02-FC65-44EE-A623-685BD4AD8F0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92E4C42A-6678-4879-B14A-D7830C0A2A4B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а) </a:t>
              </a:r>
              <a14:m>
                <m:oMath xmlns:m="http://schemas.openxmlformats.org/officeDocument/2006/math">
                  <m:sSub>
                    <m:sSub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ru-RU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=−2, </m:t>
                  </m:r>
                  <m:r>
                    <a:rPr lang="ru-RU" i="1">
                      <a:latin typeface="Cambria Math" panose="02040503050406030204" pitchFamily="18" charset="0"/>
                    </a:rPr>
                    <m:t>𝑑</m:t>
                  </m:r>
                  <m:r>
                    <a:rPr lang="ru-RU" i="1">
                      <a:latin typeface="Cambria Math" panose="02040503050406030204" pitchFamily="18" charset="0"/>
                    </a:rPr>
                    <m:t>=−2</m:t>
                  </m:r>
                </m:oMath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−2,  </m:t>
                    </m:r>
                  </m:oMath>
                </m:oMathPara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ru-RU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=−2</m:t>
                  </m:r>
                  <m:r>
                    <a:rPr lang="ru-RU" i="1">
                      <a:latin typeface="Cambria Math" panose="02040503050406030204" pitchFamily="18" charset="0"/>
                    </a:rPr>
                    <m:t>𝑛</m:t>
                  </m:r>
                  <m:r>
                    <a:rPr lang="ru-RU" i="1">
                      <a:latin typeface="Cambria Math" panose="02040503050406030204" pitchFamily="18" charset="0"/>
                    </a:rPr>
                    <m:t>,  </m:t>
                  </m:r>
                </m:oMath>
              </a14:m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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ru-RU" dirty="0"/>
            </a:p>
          </dgm:t>
        </dgm:pt>
      </mc:Choice>
      <mc:Fallback xmlns="">
        <dgm:pt modelId="{92E4C42A-6678-4879-B14A-D7830C0A2A4B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а) </a:t>
              </a:r>
              <a:r>
                <a:rPr lang="ru-RU" i="0">
                  <a:latin typeface="Cambria Math" panose="02040503050406030204" pitchFamily="18" charset="0"/>
                </a:rPr>
                <a:t>𝑎_1=−2, 𝑑=−2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_(</a:t>
              </a:r>
              <a:r>
                <a:rPr lang="ru-RU" i="0">
                  <a:latin typeface="Cambria Math" panose="02040503050406030204" pitchFamily="18" charset="0"/>
                </a:rPr>
                <a:t>𝑛+1</a:t>
              </a:r>
              <a:r>
                <a:rPr lang="ru-RU" i="0" smtClean="0">
                  <a:latin typeface="Cambria Math" panose="02040503050406030204" pitchFamily="18" charset="0"/>
                </a:rPr>
                <a:t>)</a:t>
              </a:r>
              <a:r>
                <a:rPr lang="ru-RU" i="0">
                  <a:latin typeface="Cambria Math" panose="02040503050406030204" pitchFamily="18" charset="0"/>
                </a:rPr>
                <a:t>=𝑎_𝑛−2, 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</a:t>
              </a:r>
              <a:r>
                <a:rPr lang="ru-RU" i="0">
                  <a:latin typeface="Cambria Math" panose="02040503050406030204" pitchFamily="18" charset="0"/>
                </a:rPr>
                <a:t>𝑛=−2𝑛, 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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ru-RU" dirty="0"/>
            </a:p>
          </dgm:t>
        </dgm:pt>
      </mc:Fallback>
    </mc:AlternateContent>
    <dgm:pt modelId="{BB01769D-36AA-4BD2-9F1E-F0FE5189424B}" type="parTrans" cxnId="{CA006EF8-F23E-4430-A213-C5B37C7F3FFD}">
      <dgm:prSet/>
      <dgm:spPr/>
      <dgm:t>
        <a:bodyPr/>
        <a:lstStyle/>
        <a:p>
          <a:endParaRPr lang="ru-RU"/>
        </a:p>
      </dgm:t>
    </dgm:pt>
    <dgm:pt modelId="{D140781E-D980-40F1-AACA-B18145500250}" type="sibTrans" cxnId="{CA006EF8-F23E-4430-A213-C5B37C7F3F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B44B4E8A-04A1-46CC-B69D-0C76E11E31E4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в) </a:t>
              </a:r>
              <a14:m>
                <m:oMath xmlns:m="http://schemas.openxmlformats.org/officeDocument/2006/math">
                  <m:sSub>
                    <m:sSub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ru-RU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=2,6, </m:t>
                  </m:r>
                  <m:r>
                    <a:rPr lang="ru-RU" i="1">
                      <a:latin typeface="Cambria Math" panose="02040503050406030204" pitchFamily="18" charset="0"/>
                    </a:rPr>
                    <m:t>𝑑</m:t>
                  </m:r>
                  <m:r>
                    <a:rPr lang="ru-RU" i="1">
                      <a:latin typeface="Cambria Math" panose="02040503050406030204" pitchFamily="18" charset="0"/>
                    </a:rPr>
                    <m:t>=0,4</m:t>
                  </m:r>
                </m:oMath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+0,4,  </m:t>
                    </m:r>
                  </m:oMath>
                </m:oMathPara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ru-RU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=0,4</m:t>
                  </m:r>
                  <m:r>
                    <a:rPr lang="ru-RU" i="1">
                      <a:latin typeface="Cambria Math" panose="02040503050406030204" pitchFamily="18" charset="0"/>
                    </a:rPr>
                    <m:t>𝑛</m:t>
                  </m:r>
                  <m:r>
                    <a:rPr lang="ru-RU" i="1">
                      <a:latin typeface="Cambria Math" panose="02040503050406030204" pitchFamily="18" charset="0"/>
                    </a:rPr>
                    <m:t>+2,2</m:t>
                  </m:r>
                </m:oMath>
              </a14:m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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ru-RU" dirty="0"/>
            </a:p>
          </dgm:t>
        </dgm:pt>
      </mc:Choice>
      <mc:Fallback xmlns="">
        <dgm:pt modelId="{B44B4E8A-04A1-46CC-B69D-0C76E11E31E4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</a:t>
              </a:r>
              <a:r>
                <a:rPr lang="ru-RU" i="0">
                  <a:latin typeface="Cambria Math" panose="02040503050406030204" pitchFamily="18" charset="0"/>
                </a:rPr>
                <a:t>𝑎_1=2,6, 𝑑=0,4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_(</a:t>
              </a:r>
              <a:r>
                <a:rPr lang="ru-RU" i="0">
                  <a:latin typeface="Cambria Math" panose="02040503050406030204" pitchFamily="18" charset="0"/>
                </a:rPr>
                <a:t>𝑛+1</a:t>
              </a:r>
              <a:r>
                <a:rPr lang="ru-RU" i="0" smtClean="0">
                  <a:latin typeface="Cambria Math" panose="02040503050406030204" pitchFamily="18" charset="0"/>
                </a:rPr>
                <a:t>)</a:t>
              </a:r>
              <a:r>
                <a:rPr lang="ru-RU" i="0">
                  <a:latin typeface="Cambria Math" panose="02040503050406030204" pitchFamily="18" charset="0"/>
                </a:rPr>
                <a:t>=𝑎_𝑛+0,4, 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</a:t>
              </a:r>
              <a:r>
                <a:rPr lang="ru-RU" i="0">
                  <a:latin typeface="Cambria Math" panose="02040503050406030204" pitchFamily="18" charset="0"/>
                </a:rPr>
                <a:t>𝑛=0,4𝑛+2,2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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ru-RU" dirty="0"/>
            </a:p>
          </dgm:t>
        </dgm:pt>
      </mc:Fallback>
    </mc:AlternateContent>
    <dgm:pt modelId="{1CFC0657-BEF8-4C10-BC24-802FCD1406D6}" type="parTrans" cxnId="{6E2FF63E-1F35-40FD-ACD3-0D80A8C26EAA}">
      <dgm:prSet/>
      <dgm:spPr/>
      <dgm:t>
        <a:bodyPr/>
        <a:lstStyle/>
        <a:p>
          <a:endParaRPr lang="ru-RU"/>
        </a:p>
      </dgm:t>
    </dgm:pt>
    <dgm:pt modelId="{3979FFE9-FD2F-4F0C-8E40-BC4226AC2633}" type="sibTrans" cxnId="{6E2FF63E-1F35-40FD-ACD3-0D80A8C26EAA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AE95E2E3-77E8-4B9A-9638-5655157F8684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</a:t>
              </a:r>
              <a14:m>
                <m:oMath xmlns:m="http://schemas.openxmlformats.org/officeDocument/2006/math">
                  <m:sSub>
                    <m:sSub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ru-RU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=0,85, </m:t>
                  </m:r>
                  <m:r>
                    <a:rPr lang="ru-RU" i="1">
                      <a:latin typeface="Cambria Math" panose="02040503050406030204" pitchFamily="18" charset="0"/>
                    </a:rPr>
                    <m:t>𝑑</m:t>
                  </m:r>
                  <m:r>
                    <a:rPr lang="ru-RU" i="1">
                      <a:latin typeface="Cambria Math" panose="02040503050406030204" pitchFamily="18" charset="0"/>
                    </a:rPr>
                    <m:t>=0</m:t>
                  </m:r>
                </m:oMath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+0,  </m:t>
                    </m:r>
                  </m:oMath>
                </m:oMathPara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=0,85</m:t>
                    </m:r>
                  </m:oMath>
                </m:oMathPara>
              </a14:m>
              <a:endParaRPr lang="ru-RU" dirty="0"/>
            </a:p>
          </dgm:t>
        </dgm:pt>
      </mc:Choice>
      <mc:Fallback xmlns="">
        <dgm:pt modelId="{AE95E2E3-77E8-4B9A-9638-5655157F8684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</a:t>
              </a:r>
              <a:r>
                <a:rPr lang="ru-RU" i="0">
                  <a:latin typeface="Cambria Math" panose="02040503050406030204" pitchFamily="18" charset="0"/>
                </a:rPr>
                <a:t>𝑎_1=0,85, 𝑑=0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_(</a:t>
              </a:r>
              <a:r>
                <a:rPr lang="ru-RU" i="0">
                  <a:latin typeface="Cambria Math" panose="02040503050406030204" pitchFamily="18" charset="0"/>
                </a:rPr>
                <a:t>𝑛+1</a:t>
              </a:r>
              <a:r>
                <a:rPr lang="ru-RU" i="0" smtClean="0">
                  <a:latin typeface="Cambria Math" panose="02040503050406030204" pitchFamily="18" charset="0"/>
                </a:rPr>
                <a:t>)</a:t>
              </a:r>
              <a:r>
                <a:rPr lang="ru-RU" i="0">
                  <a:latin typeface="Cambria Math" panose="02040503050406030204" pitchFamily="18" charset="0"/>
                </a:rPr>
                <a:t>=𝑎_𝑛+0, 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</a:t>
              </a:r>
              <a:r>
                <a:rPr lang="ru-RU" i="0">
                  <a:latin typeface="Cambria Math" panose="02040503050406030204" pitchFamily="18" charset="0"/>
                </a:rPr>
                <a:t>𝑛=0,85</a:t>
              </a:r>
              <a:endParaRPr lang="ru-RU" dirty="0"/>
            </a:p>
          </dgm:t>
        </dgm:pt>
      </mc:Fallback>
    </mc:AlternateContent>
    <dgm:pt modelId="{C2E1539F-B419-45B4-9C50-89D70013774A}" type="parTrans" cxnId="{7A03E85D-285F-4C59-8B79-65B86FE1CEE9}">
      <dgm:prSet/>
      <dgm:spPr/>
      <dgm:t>
        <a:bodyPr/>
        <a:lstStyle/>
        <a:p>
          <a:endParaRPr lang="ru-RU"/>
        </a:p>
      </dgm:t>
    </dgm:pt>
    <dgm:pt modelId="{13EBCACB-EC6F-4C13-AA48-B1074D489F80}" type="sibTrans" cxnId="{7A03E85D-285F-4C59-8B79-65B86FE1CEE9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4603621C-018F-4345-853F-5B04846FDA85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е)  </a:t>
              </a:r>
              <a14:m>
                <m:oMath xmlns:m="http://schemas.openxmlformats.org/officeDocument/2006/math">
                  <m:sSub>
                    <m:sSub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ru-RU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=2, </m:t>
                  </m:r>
                  <m:r>
                    <a:rPr lang="ru-RU" i="1">
                      <a:latin typeface="Cambria Math" panose="02040503050406030204" pitchFamily="18" charset="0"/>
                    </a:rPr>
                    <m:t>𝑑</m:t>
                  </m:r>
                  <m:r>
                    <a:rPr lang="ru-RU" i="1"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ru-RU" i="1">
                          <a:latin typeface="Cambria Math" panose="02040503050406030204" pitchFamily="18" charset="0"/>
                        </a:rPr>
                        <m:t>2</m:t>
                      </m:r>
                    </m:num>
                    <m:den>
                      <m:r>
                        <a:rPr lang="ru-RU" i="1">
                          <a:latin typeface="Cambria Math" panose="02040503050406030204" pitchFamily="18" charset="0"/>
                        </a:rPr>
                        <m:t>3</m:t>
                      </m:r>
                    </m:den>
                  </m:f>
                </m:oMath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,  </m:t>
                    </m:r>
                  </m:oMath>
                </m:oMathPara>
              </a14:m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ru-RU" i="1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i="1">
                          <a:latin typeface="Cambria Math" panose="02040503050406030204" pitchFamily="18" charset="0"/>
                        </a:rPr>
                        <m:t>𝑎</m:t>
                      </m:r>
                    </m:e>
                    <m:sub>
                      <m:r>
                        <a:rPr lang="ru-RU" i="1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  <m:r>
                    <a:rPr lang="ru-RU" i="1"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ru-RU" i="1">
                          <a:latin typeface="Cambria Math" panose="02040503050406030204" pitchFamily="18" charset="0"/>
                        </a:rPr>
                        <m:t>2</m:t>
                      </m:r>
                    </m:num>
                    <m:den>
                      <m:r>
                        <a:rPr lang="ru-RU" i="1">
                          <a:latin typeface="Cambria Math" panose="02040503050406030204" pitchFamily="18" charset="0"/>
                        </a:rPr>
                        <m:t>3</m:t>
                      </m:r>
                    </m:den>
                  </m:f>
                  <m:r>
                    <a:rPr lang="ru-RU" i="1">
                      <a:latin typeface="Cambria Math" panose="02040503050406030204" pitchFamily="18" charset="0"/>
                    </a:rPr>
                    <m:t>𝑛</m:t>
                  </m:r>
                  <m:r>
                    <a:rPr lang="ru-RU" i="1">
                      <a:latin typeface="Cambria Math" panose="02040503050406030204" pitchFamily="18" charset="0"/>
                    </a:rPr>
                    <m:t>+1</m:t>
                  </m:r>
                  <m:f>
                    <m:fPr>
                      <m:ctrlPr>
                        <a:rPr lang="ru-RU" i="1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ru-RU" i="1">
                          <a:latin typeface="Cambria Math" panose="02040503050406030204" pitchFamily="18" charset="0"/>
                        </a:rPr>
                        <m:t>1</m:t>
                      </m:r>
                    </m:num>
                    <m:den>
                      <m:r>
                        <a:rPr lang="ru-RU" i="1">
                          <a:latin typeface="Cambria Math" panose="02040503050406030204" pitchFamily="18" charset="0"/>
                        </a:rPr>
                        <m:t>3</m:t>
                      </m:r>
                    </m:den>
                  </m:f>
                </m:oMath>
              </a14:m>
              <a:r>
                <a:rPr lang="ru-RU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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ru-RU" dirty="0"/>
            </a:p>
          </dgm:t>
        </dgm:pt>
      </mc:Choice>
      <mc:Fallback xmlns="">
        <dgm:pt modelId="{4603621C-018F-4345-853F-5B04846FDA85}">
          <dgm:prSet phldrT="[Текст]">
            <dgm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dgm:style>
          </dgm:prSet>
          <dgm:spPr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dgm:spPr>
          <dgm:t>
            <a:bodyPr/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 </a:t>
              </a:r>
              <a:r>
                <a:rPr lang="ru-RU" i="0">
                  <a:latin typeface="Cambria Math" panose="02040503050406030204" pitchFamily="18" charset="0"/>
                </a:rPr>
                <a:t>𝑎_1=2, 𝑑=2/3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_(</a:t>
              </a:r>
              <a:r>
                <a:rPr lang="ru-RU" i="0">
                  <a:latin typeface="Cambria Math" panose="02040503050406030204" pitchFamily="18" charset="0"/>
                </a:rPr>
                <a:t>𝑛+1</a:t>
              </a:r>
              <a:r>
                <a:rPr lang="ru-RU" i="0" smtClean="0">
                  <a:latin typeface="Cambria Math" panose="02040503050406030204" pitchFamily="18" charset="0"/>
                </a:rPr>
                <a:t>)</a:t>
              </a:r>
              <a:r>
                <a:rPr lang="ru-RU" i="0">
                  <a:latin typeface="Cambria Math" panose="02040503050406030204" pitchFamily="18" charset="0"/>
                </a:rPr>
                <a:t>=𝑎_𝑛+2/3, 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i="0">
                  <a:latin typeface="Cambria Math" panose="02040503050406030204" pitchFamily="18" charset="0"/>
                </a:rPr>
                <a:t>𝑎</a:t>
              </a:r>
              <a:r>
                <a:rPr lang="ru-RU" i="0" smtClean="0">
                  <a:latin typeface="Cambria Math" panose="02040503050406030204" pitchFamily="18" charset="0"/>
                </a:rPr>
                <a:t>_</a:t>
              </a:r>
              <a:r>
                <a:rPr lang="ru-RU" i="0">
                  <a:latin typeface="Cambria Math" panose="02040503050406030204" pitchFamily="18" charset="0"/>
                </a:rPr>
                <a:t>𝑛=2/3 𝑛+1 1/3</a:t>
              </a:r>
              <a:r>
                <a:rPr lang="ru-RU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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ru-RU" dirty="0"/>
            </a:p>
          </dgm:t>
        </dgm:pt>
      </mc:Fallback>
    </mc:AlternateContent>
    <dgm:pt modelId="{7BB976C9-F0A7-41D9-87BA-A0F444034606}" type="parTrans" cxnId="{CED04936-576D-4733-B3FF-F84ADB0D9A07}">
      <dgm:prSet/>
      <dgm:spPr/>
      <dgm:t>
        <a:bodyPr/>
        <a:lstStyle/>
        <a:p>
          <a:endParaRPr lang="ru-RU"/>
        </a:p>
      </dgm:t>
    </dgm:pt>
    <dgm:pt modelId="{53801429-5672-44C1-AF96-60F2C5F9A37D}" type="sibTrans" cxnId="{CED04936-576D-4733-B3FF-F84ADB0D9A07}">
      <dgm:prSet/>
      <dgm:spPr/>
      <dgm:t>
        <a:bodyPr/>
        <a:lstStyle/>
        <a:p>
          <a:endParaRPr lang="ru-RU"/>
        </a:p>
      </dgm:t>
    </dgm:pt>
    <dgm:pt modelId="{88A55132-B5C1-42D0-8F9B-EF7A1107F0B5}" type="pres">
      <dgm:prSet presAssocID="{7EA82D02-FC65-44EE-A623-685BD4AD8F0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2808A5-1370-422D-BB1B-2856497F3064}" type="pres">
      <dgm:prSet presAssocID="{92E4C42A-6678-4879-B14A-D7830C0A2A4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158DE-9CED-4389-8058-A74520A008CA}" type="pres">
      <dgm:prSet presAssocID="{D140781E-D980-40F1-AACA-B18145500250}" presName="sibTrans" presStyleCnt="0"/>
      <dgm:spPr/>
    </dgm:pt>
    <dgm:pt modelId="{690D577B-2E80-4A49-88DA-F71C5EB7A05C}" type="pres">
      <dgm:prSet presAssocID="{B44B4E8A-04A1-46CC-B69D-0C76E11E31E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C5EA1-998D-4B1C-B21F-BE597003A8B4}" type="pres">
      <dgm:prSet presAssocID="{3979FFE9-FD2F-4F0C-8E40-BC4226AC2633}" presName="sibTrans" presStyleCnt="0"/>
      <dgm:spPr/>
    </dgm:pt>
    <dgm:pt modelId="{BF1EBD34-4944-44AE-AFF2-BB313A85338B}" type="pres">
      <dgm:prSet presAssocID="{AE95E2E3-77E8-4B9A-9638-5655157F868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CF2DE-1569-4747-BD38-F04A233BA2B5}" type="pres">
      <dgm:prSet presAssocID="{13EBCACB-EC6F-4C13-AA48-B1074D489F80}" presName="sibTrans" presStyleCnt="0"/>
      <dgm:spPr/>
    </dgm:pt>
    <dgm:pt modelId="{2C2968DE-6A8B-45D4-8FA4-3284C5F05162}" type="pres">
      <dgm:prSet presAssocID="{4603621C-018F-4345-853F-5B04846FDA8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FF63E-1F35-40FD-ACD3-0D80A8C26EAA}" srcId="{7EA82D02-FC65-44EE-A623-685BD4AD8F03}" destId="{B44B4E8A-04A1-46CC-B69D-0C76E11E31E4}" srcOrd="1" destOrd="0" parTransId="{1CFC0657-BEF8-4C10-BC24-802FCD1406D6}" sibTransId="{3979FFE9-FD2F-4F0C-8E40-BC4226AC2633}"/>
    <dgm:cxn modelId="{4764B8FD-F33F-472A-8D13-6ADF64F67AD0}" type="presOf" srcId="{AE95E2E3-77E8-4B9A-9638-5655157F8684}" destId="{BF1EBD34-4944-44AE-AFF2-BB313A85338B}" srcOrd="0" destOrd="0" presId="urn:microsoft.com/office/officeart/2005/8/layout/default"/>
    <dgm:cxn modelId="{89921FEF-0380-4C66-85B1-1DC4E2276205}" type="presOf" srcId="{4603621C-018F-4345-853F-5B04846FDA85}" destId="{2C2968DE-6A8B-45D4-8FA4-3284C5F05162}" srcOrd="0" destOrd="0" presId="urn:microsoft.com/office/officeart/2005/8/layout/default"/>
    <dgm:cxn modelId="{2F1415F7-5CC2-469E-8ADA-EB2F0DDB8A15}" type="presOf" srcId="{7EA82D02-FC65-44EE-A623-685BD4AD8F03}" destId="{88A55132-B5C1-42D0-8F9B-EF7A1107F0B5}" srcOrd="0" destOrd="0" presId="urn:microsoft.com/office/officeart/2005/8/layout/default"/>
    <dgm:cxn modelId="{CED04936-576D-4733-B3FF-F84ADB0D9A07}" srcId="{7EA82D02-FC65-44EE-A623-685BD4AD8F03}" destId="{4603621C-018F-4345-853F-5B04846FDA85}" srcOrd="3" destOrd="0" parTransId="{7BB976C9-F0A7-41D9-87BA-A0F444034606}" sibTransId="{53801429-5672-44C1-AF96-60F2C5F9A37D}"/>
    <dgm:cxn modelId="{D23BB524-0759-4D8B-B732-8D336E249CCD}" type="presOf" srcId="{B44B4E8A-04A1-46CC-B69D-0C76E11E31E4}" destId="{690D577B-2E80-4A49-88DA-F71C5EB7A05C}" srcOrd="0" destOrd="0" presId="urn:microsoft.com/office/officeart/2005/8/layout/default"/>
    <dgm:cxn modelId="{CA006EF8-F23E-4430-A213-C5B37C7F3FFD}" srcId="{7EA82D02-FC65-44EE-A623-685BD4AD8F03}" destId="{92E4C42A-6678-4879-B14A-D7830C0A2A4B}" srcOrd="0" destOrd="0" parTransId="{BB01769D-36AA-4BD2-9F1E-F0FE5189424B}" sibTransId="{D140781E-D980-40F1-AACA-B18145500250}"/>
    <dgm:cxn modelId="{7A03E85D-285F-4C59-8B79-65B86FE1CEE9}" srcId="{7EA82D02-FC65-44EE-A623-685BD4AD8F03}" destId="{AE95E2E3-77E8-4B9A-9638-5655157F8684}" srcOrd="2" destOrd="0" parTransId="{C2E1539F-B419-45B4-9C50-89D70013774A}" sibTransId="{13EBCACB-EC6F-4C13-AA48-B1074D489F80}"/>
    <dgm:cxn modelId="{DF9EA3EA-41B0-4526-9BE5-235AC2806185}" type="presOf" srcId="{92E4C42A-6678-4879-B14A-D7830C0A2A4B}" destId="{D52808A5-1370-422D-BB1B-2856497F3064}" srcOrd="0" destOrd="0" presId="urn:microsoft.com/office/officeart/2005/8/layout/default"/>
    <dgm:cxn modelId="{103DFBFB-9AFF-4CFC-9D73-552A9747AD24}" type="presParOf" srcId="{88A55132-B5C1-42D0-8F9B-EF7A1107F0B5}" destId="{D52808A5-1370-422D-BB1B-2856497F3064}" srcOrd="0" destOrd="0" presId="urn:microsoft.com/office/officeart/2005/8/layout/default"/>
    <dgm:cxn modelId="{F8061790-665F-49BF-8029-DF232F103662}" type="presParOf" srcId="{88A55132-B5C1-42D0-8F9B-EF7A1107F0B5}" destId="{F36158DE-9CED-4389-8058-A74520A008CA}" srcOrd="1" destOrd="0" presId="urn:microsoft.com/office/officeart/2005/8/layout/default"/>
    <dgm:cxn modelId="{9945ED6C-5394-4552-A956-B675DC39175D}" type="presParOf" srcId="{88A55132-B5C1-42D0-8F9B-EF7A1107F0B5}" destId="{690D577B-2E80-4A49-88DA-F71C5EB7A05C}" srcOrd="2" destOrd="0" presId="urn:microsoft.com/office/officeart/2005/8/layout/default"/>
    <dgm:cxn modelId="{01FD8E37-8B69-4F38-9DF4-AB6EFBBFF938}" type="presParOf" srcId="{88A55132-B5C1-42D0-8F9B-EF7A1107F0B5}" destId="{C33C5EA1-998D-4B1C-B21F-BE597003A8B4}" srcOrd="3" destOrd="0" presId="urn:microsoft.com/office/officeart/2005/8/layout/default"/>
    <dgm:cxn modelId="{9F4A73C8-0535-473C-891D-16724575359B}" type="presParOf" srcId="{88A55132-B5C1-42D0-8F9B-EF7A1107F0B5}" destId="{BF1EBD34-4944-44AE-AFF2-BB313A85338B}" srcOrd="4" destOrd="0" presId="urn:microsoft.com/office/officeart/2005/8/layout/default"/>
    <dgm:cxn modelId="{16C0AEBF-170E-422E-97AC-B114F6E8A6E1}" type="presParOf" srcId="{88A55132-B5C1-42D0-8F9B-EF7A1107F0B5}" destId="{B1CCF2DE-1569-4747-BD38-F04A233BA2B5}" srcOrd="5" destOrd="0" presId="urn:microsoft.com/office/officeart/2005/8/layout/default"/>
    <dgm:cxn modelId="{C8C52394-B4C1-40EC-861C-713376E23EF1}" type="presParOf" srcId="{88A55132-B5C1-42D0-8F9B-EF7A1107F0B5}" destId="{2C2968DE-6A8B-45D4-8FA4-3284C5F0516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A82D02-FC65-44EE-A623-685BD4AD8F0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E4C42A-6678-4879-B14A-D7830C0A2A4B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BB01769D-36AA-4BD2-9F1E-F0FE5189424B}" type="parTrans" cxnId="{CA006EF8-F23E-4430-A213-C5B37C7F3FFD}">
      <dgm:prSet/>
      <dgm:spPr/>
      <dgm:t>
        <a:bodyPr/>
        <a:lstStyle/>
        <a:p>
          <a:endParaRPr lang="ru-RU"/>
        </a:p>
      </dgm:t>
    </dgm:pt>
    <dgm:pt modelId="{D140781E-D980-40F1-AACA-B18145500250}" type="sibTrans" cxnId="{CA006EF8-F23E-4430-A213-C5B37C7F3FFD}">
      <dgm:prSet/>
      <dgm:spPr/>
      <dgm:t>
        <a:bodyPr/>
        <a:lstStyle/>
        <a:p>
          <a:endParaRPr lang="ru-RU"/>
        </a:p>
      </dgm:t>
    </dgm:pt>
    <dgm:pt modelId="{B44B4E8A-04A1-46CC-B69D-0C76E11E31E4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1CFC0657-BEF8-4C10-BC24-802FCD1406D6}" type="parTrans" cxnId="{6E2FF63E-1F35-40FD-ACD3-0D80A8C26EAA}">
      <dgm:prSet/>
      <dgm:spPr/>
      <dgm:t>
        <a:bodyPr/>
        <a:lstStyle/>
        <a:p>
          <a:endParaRPr lang="ru-RU"/>
        </a:p>
      </dgm:t>
    </dgm:pt>
    <dgm:pt modelId="{3979FFE9-FD2F-4F0C-8E40-BC4226AC2633}" type="sibTrans" cxnId="{6E2FF63E-1F35-40FD-ACD3-0D80A8C26EAA}">
      <dgm:prSet/>
      <dgm:spPr/>
      <dgm:t>
        <a:bodyPr/>
        <a:lstStyle/>
        <a:p>
          <a:endParaRPr lang="ru-RU"/>
        </a:p>
      </dgm:t>
    </dgm:pt>
    <dgm:pt modelId="{AE95E2E3-77E8-4B9A-9638-5655157F8684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C2E1539F-B419-45B4-9C50-89D70013774A}" type="parTrans" cxnId="{7A03E85D-285F-4C59-8B79-65B86FE1CEE9}">
      <dgm:prSet/>
      <dgm:spPr/>
      <dgm:t>
        <a:bodyPr/>
        <a:lstStyle/>
        <a:p>
          <a:endParaRPr lang="ru-RU"/>
        </a:p>
      </dgm:t>
    </dgm:pt>
    <dgm:pt modelId="{13EBCACB-EC6F-4C13-AA48-B1074D489F80}" type="sibTrans" cxnId="{7A03E85D-285F-4C59-8B79-65B86FE1CEE9}">
      <dgm:prSet/>
      <dgm:spPr/>
      <dgm:t>
        <a:bodyPr/>
        <a:lstStyle/>
        <a:p>
          <a:endParaRPr lang="ru-RU"/>
        </a:p>
      </dgm:t>
    </dgm:pt>
    <dgm:pt modelId="{4603621C-018F-4345-853F-5B04846FDA85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blipFill rotWithShape="0">
          <a:blip xmlns:r="http://schemas.openxmlformats.org/officeDocument/2006/relationships" r:embed="rId4"/>
          <a:stretch>
            <a:fillRect/>
          </a:stretch>
        </a:blip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7BB976C9-F0A7-41D9-87BA-A0F444034606}" type="parTrans" cxnId="{CED04936-576D-4733-B3FF-F84ADB0D9A07}">
      <dgm:prSet/>
      <dgm:spPr/>
      <dgm:t>
        <a:bodyPr/>
        <a:lstStyle/>
        <a:p>
          <a:endParaRPr lang="ru-RU"/>
        </a:p>
      </dgm:t>
    </dgm:pt>
    <dgm:pt modelId="{53801429-5672-44C1-AF96-60F2C5F9A37D}" type="sibTrans" cxnId="{CED04936-576D-4733-B3FF-F84ADB0D9A07}">
      <dgm:prSet/>
      <dgm:spPr/>
      <dgm:t>
        <a:bodyPr/>
        <a:lstStyle/>
        <a:p>
          <a:endParaRPr lang="ru-RU"/>
        </a:p>
      </dgm:t>
    </dgm:pt>
    <dgm:pt modelId="{88A55132-B5C1-42D0-8F9B-EF7A1107F0B5}" type="pres">
      <dgm:prSet presAssocID="{7EA82D02-FC65-44EE-A623-685BD4AD8F03}" presName="diagram" presStyleCnt="0">
        <dgm:presLayoutVars>
          <dgm:dir/>
          <dgm:resizeHandles val="exact"/>
        </dgm:presLayoutVars>
      </dgm:prSet>
      <dgm:spPr/>
    </dgm:pt>
    <dgm:pt modelId="{D52808A5-1370-422D-BB1B-2856497F3064}" type="pres">
      <dgm:prSet presAssocID="{92E4C42A-6678-4879-B14A-D7830C0A2A4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158DE-9CED-4389-8058-A74520A008CA}" type="pres">
      <dgm:prSet presAssocID="{D140781E-D980-40F1-AACA-B18145500250}" presName="sibTrans" presStyleCnt="0"/>
      <dgm:spPr/>
    </dgm:pt>
    <dgm:pt modelId="{690D577B-2E80-4A49-88DA-F71C5EB7A05C}" type="pres">
      <dgm:prSet presAssocID="{B44B4E8A-04A1-46CC-B69D-0C76E11E31E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C5EA1-998D-4B1C-B21F-BE597003A8B4}" type="pres">
      <dgm:prSet presAssocID="{3979FFE9-FD2F-4F0C-8E40-BC4226AC2633}" presName="sibTrans" presStyleCnt="0"/>
      <dgm:spPr/>
    </dgm:pt>
    <dgm:pt modelId="{BF1EBD34-4944-44AE-AFF2-BB313A85338B}" type="pres">
      <dgm:prSet presAssocID="{AE95E2E3-77E8-4B9A-9638-5655157F868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CF2DE-1569-4747-BD38-F04A233BA2B5}" type="pres">
      <dgm:prSet presAssocID="{13EBCACB-EC6F-4C13-AA48-B1074D489F80}" presName="sibTrans" presStyleCnt="0"/>
      <dgm:spPr/>
    </dgm:pt>
    <dgm:pt modelId="{2C2968DE-6A8B-45D4-8FA4-3284C5F05162}" type="pres">
      <dgm:prSet presAssocID="{4603621C-018F-4345-853F-5B04846FDA8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FF63E-1F35-40FD-ACD3-0D80A8C26EAA}" srcId="{7EA82D02-FC65-44EE-A623-685BD4AD8F03}" destId="{B44B4E8A-04A1-46CC-B69D-0C76E11E31E4}" srcOrd="1" destOrd="0" parTransId="{1CFC0657-BEF8-4C10-BC24-802FCD1406D6}" sibTransId="{3979FFE9-FD2F-4F0C-8E40-BC4226AC2633}"/>
    <dgm:cxn modelId="{4764B8FD-F33F-472A-8D13-6ADF64F67AD0}" type="presOf" srcId="{AE95E2E3-77E8-4B9A-9638-5655157F8684}" destId="{BF1EBD34-4944-44AE-AFF2-BB313A85338B}" srcOrd="0" destOrd="0" presId="urn:microsoft.com/office/officeart/2005/8/layout/default"/>
    <dgm:cxn modelId="{89921FEF-0380-4C66-85B1-1DC4E2276205}" type="presOf" srcId="{4603621C-018F-4345-853F-5B04846FDA85}" destId="{2C2968DE-6A8B-45D4-8FA4-3284C5F05162}" srcOrd="0" destOrd="0" presId="urn:microsoft.com/office/officeart/2005/8/layout/default"/>
    <dgm:cxn modelId="{2F1415F7-5CC2-469E-8ADA-EB2F0DDB8A15}" type="presOf" srcId="{7EA82D02-FC65-44EE-A623-685BD4AD8F03}" destId="{88A55132-B5C1-42D0-8F9B-EF7A1107F0B5}" srcOrd="0" destOrd="0" presId="urn:microsoft.com/office/officeart/2005/8/layout/default"/>
    <dgm:cxn modelId="{CED04936-576D-4733-B3FF-F84ADB0D9A07}" srcId="{7EA82D02-FC65-44EE-A623-685BD4AD8F03}" destId="{4603621C-018F-4345-853F-5B04846FDA85}" srcOrd="3" destOrd="0" parTransId="{7BB976C9-F0A7-41D9-87BA-A0F444034606}" sibTransId="{53801429-5672-44C1-AF96-60F2C5F9A37D}"/>
    <dgm:cxn modelId="{D23BB524-0759-4D8B-B732-8D336E249CCD}" type="presOf" srcId="{B44B4E8A-04A1-46CC-B69D-0C76E11E31E4}" destId="{690D577B-2E80-4A49-88DA-F71C5EB7A05C}" srcOrd="0" destOrd="0" presId="urn:microsoft.com/office/officeart/2005/8/layout/default"/>
    <dgm:cxn modelId="{CA006EF8-F23E-4430-A213-C5B37C7F3FFD}" srcId="{7EA82D02-FC65-44EE-A623-685BD4AD8F03}" destId="{92E4C42A-6678-4879-B14A-D7830C0A2A4B}" srcOrd="0" destOrd="0" parTransId="{BB01769D-36AA-4BD2-9F1E-F0FE5189424B}" sibTransId="{D140781E-D980-40F1-AACA-B18145500250}"/>
    <dgm:cxn modelId="{7A03E85D-285F-4C59-8B79-65B86FE1CEE9}" srcId="{7EA82D02-FC65-44EE-A623-685BD4AD8F03}" destId="{AE95E2E3-77E8-4B9A-9638-5655157F8684}" srcOrd="2" destOrd="0" parTransId="{C2E1539F-B419-45B4-9C50-89D70013774A}" sibTransId="{13EBCACB-EC6F-4C13-AA48-B1074D489F80}"/>
    <dgm:cxn modelId="{DF9EA3EA-41B0-4526-9BE5-235AC2806185}" type="presOf" srcId="{92E4C42A-6678-4879-B14A-D7830C0A2A4B}" destId="{D52808A5-1370-422D-BB1B-2856497F3064}" srcOrd="0" destOrd="0" presId="urn:microsoft.com/office/officeart/2005/8/layout/default"/>
    <dgm:cxn modelId="{103DFBFB-9AFF-4CFC-9D73-552A9747AD24}" type="presParOf" srcId="{88A55132-B5C1-42D0-8F9B-EF7A1107F0B5}" destId="{D52808A5-1370-422D-BB1B-2856497F3064}" srcOrd="0" destOrd="0" presId="urn:microsoft.com/office/officeart/2005/8/layout/default"/>
    <dgm:cxn modelId="{F8061790-665F-49BF-8029-DF232F103662}" type="presParOf" srcId="{88A55132-B5C1-42D0-8F9B-EF7A1107F0B5}" destId="{F36158DE-9CED-4389-8058-A74520A008CA}" srcOrd="1" destOrd="0" presId="urn:microsoft.com/office/officeart/2005/8/layout/default"/>
    <dgm:cxn modelId="{9945ED6C-5394-4552-A956-B675DC39175D}" type="presParOf" srcId="{88A55132-B5C1-42D0-8F9B-EF7A1107F0B5}" destId="{690D577B-2E80-4A49-88DA-F71C5EB7A05C}" srcOrd="2" destOrd="0" presId="urn:microsoft.com/office/officeart/2005/8/layout/default"/>
    <dgm:cxn modelId="{01FD8E37-8B69-4F38-9DF4-AB6EFBBFF938}" type="presParOf" srcId="{88A55132-B5C1-42D0-8F9B-EF7A1107F0B5}" destId="{C33C5EA1-998D-4B1C-B21F-BE597003A8B4}" srcOrd="3" destOrd="0" presId="urn:microsoft.com/office/officeart/2005/8/layout/default"/>
    <dgm:cxn modelId="{9F4A73C8-0535-473C-891D-16724575359B}" type="presParOf" srcId="{88A55132-B5C1-42D0-8F9B-EF7A1107F0B5}" destId="{BF1EBD34-4944-44AE-AFF2-BB313A85338B}" srcOrd="4" destOrd="0" presId="urn:microsoft.com/office/officeart/2005/8/layout/default"/>
    <dgm:cxn modelId="{16C0AEBF-170E-422E-97AC-B114F6E8A6E1}" type="presParOf" srcId="{88A55132-B5C1-42D0-8F9B-EF7A1107F0B5}" destId="{B1CCF2DE-1569-4747-BD38-F04A233BA2B5}" srcOrd="5" destOrd="0" presId="urn:microsoft.com/office/officeart/2005/8/layout/default"/>
    <dgm:cxn modelId="{C8C52394-B4C1-40EC-861C-713376E23EF1}" type="presParOf" srcId="{88A55132-B5C1-42D0-8F9B-EF7A1107F0B5}" destId="{2C2968DE-6A8B-45D4-8FA4-3284C5F0516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2808A5-1370-422D-BB1B-2856497F3064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а)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ru-RU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=−2, </m:t>
              </m:r>
              <m:r>
                <a:rPr lang="ru-RU" sz="1900" i="1" kern="1200">
                  <a:latin typeface="Cambria Math" panose="02040503050406030204" pitchFamily="18" charset="0"/>
                </a:rPr>
                <m:t>𝑑</m:t>
              </m:r>
              <m:r>
                <a:rPr lang="ru-RU" sz="1900" i="1" kern="1200">
                  <a:latin typeface="Cambria Math" panose="02040503050406030204" pitchFamily="18" charset="0"/>
                </a:rPr>
                <m:t>=−2</m:t>
              </m:r>
            </m:oMath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ru-RU" sz="1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 kern="1200">
                        <a:latin typeface="Cambria Math" panose="02040503050406030204" pitchFamily="18" charset="0"/>
                      </a:rPr>
                      <m:t>+1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ru-RU" sz="19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−2,  </m:t>
                </m:r>
              </m:oMath>
            </m:oMathPara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𝑛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=−2</m:t>
              </m:r>
              <m:r>
                <a:rPr lang="ru-RU" sz="1900" i="1" kern="1200">
                  <a:latin typeface="Cambria Math" panose="02040503050406030204" pitchFamily="18" charset="0"/>
                </a:rPr>
                <m:t>𝑛</m:t>
              </m:r>
              <m:r>
                <a:rPr lang="ru-RU" sz="1900" i="1" kern="1200">
                  <a:latin typeface="Cambria Math" panose="02040503050406030204" pitchFamily="18" charset="0"/>
                </a:rPr>
                <m:t>,  </m:t>
              </m:r>
            </m:oMath>
          </a14:m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rPr>
            <a:t>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endParaRPr lang="ru-RU" sz="1900" kern="1200" dirty="0"/>
        </a:p>
      </dsp:txBody>
      <dsp:txXfrm>
        <a:off x="744" y="145603"/>
        <a:ext cx="2902148" cy="1741289"/>
      </dsp:txXfrm>
    </dsp:sp>
    <dsp:sp modelId="{690D577B-2E80-4A49-88DA-F71C5EB7A05C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в)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ru-RU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=2,6, </m:t>
              </m:r>
              <m:r>
                <a:rPr lang="ru-RU" sz="1900" i="1" kern="1200">
                  <a:latin typeface="Cambria Math" panose="02040503050406030204" pitchFamily="18" charset="0"/>
                </a:rPr>
                <m:t>𝑑</m:t>
              </m:r>
              <m:r>
                <a:rPr lang="ru-RU" sz="1900" i="1" kern="1200">
                  <a:latin typeface="Cambria Math" panose="02040503050406030204" pitchFamily="18" charset="0"/>
                </a:rPr>
                <m:t>=0,4</m:t>
              </m:r>
            </m:oMath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ru-RU" sz="1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 kern="1200">
                        <a:latin typeface="Cambria Math" panose="02040503050406030204" pitchFamily="18" charset="0"/>
                      </a:rPr>
                      <m:t>+1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ru-RU" sz="19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+0,4,  </m:t>
                </m:r>
              </m:oMath>
            </m:oMathPara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𝑛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=0,4</m:t>
              </m:r>
              <m:r>
                <a:rPr lang="ru-RU" sz="1900" i="1" kern="1200">
                  <a:latin typeface="Cambria Math" panose="02040503050406030204" pitchFamily="18" charset="0"/>
                </a:rPr>
                <m:t>𝑛</m:t>
              </m:r>
              <m:r>
                <a:rPr lang="ru-RU" sz="1900" i="1" kern="1200">
                  <a:latin typeface="Cambria Math" panose="02040503050406030204" pitchFamily="18" charset="0"/>
                </a:rPr>
                <m:t>+2,2</m:t>
              </m:r>
            </m:oMath>
          </a14:m>
          <a:r>
            <a:rPr lang="en-US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rPr>
            <a:t>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endParaRPr lang="ru-RU" sz="1900" kern="1200" dirty="0"/>
        </a:p>
      </dsp:txBody>
      <dsp:txXfrm>
        <a:off x="3193107" y="145603"/>
        <a:ext cx="2902148" cy="1741289"/>
      </dsp:txXfrm>
    </dsp:sp>
    <dsp:sp modelId="{BF1EBD34-4944-44AE-AFF2-BB313A85338B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 </a:t>
          </a: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ru-RU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=0,85, </m:t>
              </m:r>
              <m:r>
                <a:rPr lang="ru-RU" sz="1900" i="1" kern="1200">
                  <a:latin typeface="Cambria Math" panose="02040503050406030204" pitchFamily="18" charset="0"/>
                </a:rPr>
                <m:t>𝑑</m:t>
              </m:r>
              <m:r>
                <a:rPr lang="ru-RU" sz="1900" i="1" kern="1200">
                  <a:latin typeface="Cambria Math" panose="02040503050406030204" pitchFamily="18" charset="0"/>
                </a:rPr>
                <m:t>=0</m:t>
              </m:r>
            </m:oMath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ru-RU" sz="1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 kern="1200">
                        <a:latin typeface="Cambria Math" panose="02040503050406030204" pitchFamily="18" charset="0"/>
                      </a:rPr>
                      <m:t>+1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ru-RU" sz="19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+0,  </m:t>
                </m:r>
              </m:oMath>
            </m:oMathPara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ru-RU" sz="1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en-US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=0,85</m:t>
                </m:r>
              </m:oMath>
            </m:oMathPara>
          </a14:m>
          <a:endParaRPr lang="ru-RU" sz="1900" kern="1200" dirty="0"/>
        </a:p>
      </dsp:txBody>
      <dsp:txXfrm>
        <a:off x="744" y="2177107"/>
        <a:ext cx="2902148" cy="1741289"/>
      </dsp:txXfrm>
    </dsp:sp>
    <dsp:sp modelId="{2C2968DE-6A8B-45D4-8FA4-3284C5F05162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е) 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ru-RU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=2, </m:t>
              </m:r>
              <m:r>
                <a:rPr lang="ru-RU" sz="1900" i="1" kern="1200">
                  <a:latin typeface="Cambria Math" panose="02040503050406030204" pitchFamily="18" charset="0"/>
                </a:rPr>
                <m:t>𝑑</m:t>
              </m:r>
              <m:r>
                <a:rPr lang="ru-RU" sz="1900" i="1" kern="1200">
                  <a:latin typeface="Cambria Math" panose="02040503050406030204" pitchFamily="18" charset="0"/>
                </a:rPr>
                <m:t>=</m:t>
              </m:r>
              <m:f>
                <m:f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ru-RU" sz="1900" i="1" kern="1200">
                      <a:latin typeface="Cambria Math" panose="02040503050406030204" pitchFamily="18" charset="0"/>
                    </a:rPr>
                    <m:t>2</m:t>
                  </m:r>
                </m:num>
                <m:den>
                  <m:r>
                    <a:rPr lang="ru-RU" sz="1900" i="1" kern="1200">
                      <a:latin typeface="Cambria Math" panose="02040503050406030204" pitchFamily="18" charset="0"/>
                    </a:rPr>
                    <m:t>3</m:t>
                  </m:r>
                </m:den>
              </m:f>
            </m:oMath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ru-RU" sz="1900" i="1" kern="1200" smtClean="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 kern="1200">
                        <a:latin typeface="Cambria Math" panose="02040503050406030204" pitchFamily="18" charset="0"/>
                      </a:rPr>
                      <m:t>+1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=</m:t>
                </m:r>
                <m:sSub>
                  <m:sSubPr>
                    <m:ctrlPr>
                      <a:rPr lang="ru-RU" sz="1900" i="1" kern="1200">
                        <a:latin typeface="Cambria Math" panose="02040503050406030204" pitchFamily="18" charset="0"/>
                      </a:rPr>
                    </m:ctrlPr>
                  </m:sSubPr>
                  <m:e>
                    <m:r>
                      <a:rPr lang="ru-RU" sz="1900" i="1" kern="1200">
                        <a:latin typeface="Cambria Math" panose="02040503050406030204" pitchFamily="18" charset="0"/>
                      </a:rPr>
                      <m:t>𝑎</m:t>
                    </m:r>
                  </m:e>
                  <m:sub>
                    <m:r>
                      <a:rPr lang="ru-RU" sz="1900" i="1" kern="1200">
                        <a:latin typeface="Cambria Math" panose="02040503050406030204" pitchFamily="18" charset="0"/>
                      </a:rPr>
                      <m:t>𝑛</m:t>
                    </m:r>
                  </m:sub>
                </m:sSub>
                <m:r>
                  <a:rPr lang="ru-RU" sz="1900" i="1" kern="1200">
                    <a:latin typeface="Cambria Math" panose="02040503050406030204" pitchFamily="18" charset="0"/>
                  </a:rPr>
                  <m:t>+</m:t>
                </m:r>
                <m:f>
                  <m:fPr>
                    <m:ctrlPr>
                      <a:rPr lang="ru-RU" sz="1900" i="1" kern="1200">
                        <a:latin typeface="Cambria Math" panose="02040503050406030204" pitchFamily="18" charset="0"/>
                      </a:rPr>
                    </m:ctrlPr>
                  </m:fPr>
                  <m:num>
                    <m:r>
                      <a:rPr lang="ru-RU" sz="1900" i="1" kern="1200">
                        <a:latin typeface="Cambria Math" panose="02040503050406030204" pitchFamily="18" charset="0"/>
                      </a:rPr>
                      <m:t>2</m:t>
                    </m:r>
                  </m:num>
                  <m:den>
                    <m:r>
                      <a:rPr lang="ru-RU" sz="1900" i="1" kern="1200">
                        <a:latin typeface="Cambria Math" panose="02040503050406030204" pitchFamily="18" charset="0"/>
                      </a:rPr>
                      <m:t>3</m:t>
                    </m:r>
                  </m:den>
                </m:f>
                <m:r>
                  <a:rPr lang="ru-RU" sz="1900" i="1" kern="1200">
                    <a:latin typeface="Cambria Math" panose="02040503050406030204" pitchFamily="18" charset="0"/>
                  </a:rPr>
                  <m:t>,  </m:t>
                </m:r>
              </m:oMath>
            </m:oMathPara>
          </a14:m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ru-RU" sz="1900" i="1" kern="120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US" sz="1900" i="1" kern="1200">
                      <a:latin typeface="Cambria Math" panose="02040503050406030204" pitchFamily="18" charset="0"/>
                    </a:rPr>
                    <m:t>𝑎</m:t>
                  </m:r>
                </m:e>
                <m:sub>
                  <m:r>
                    <a:rPr lang="ru-RU" sz="1900" i="1" kern="1200">
                      <a:latin typeface="Cambria Math" panose="02040503050406030204" pitchFamily="18" charset="0"/>
                    </a:rPr>
                    <m:t>𝑛</m:t>
                  </m:r>
                </m:sub>
              </m:sSub>
              <m:r>
                <a:rPr lang="ru-RU" sz="1900" i="1" kern="1200">
                  <a:latin typeface="Cambria Math" panose="02040503050406030204" pitchFamily="18" charset="0"/>
                </a:rPr>
                <m:t>=</m:t>
              </m:r>
              <m:f>
                <m:f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ru-RU" sz="1900" i="1" kern="1200">
                      <a:latin typeface="Cambria Math" panose="02040503050406030204" pitchFamily="18" charset="0"/>
                    </a:rPr>
                    <m:t>2</m:t>
                  </m:r>
                </m:num>
                <m:den>
                  <m:r>
                    <a:rPr lang="ru-RU" sz="1900" i="1" kern="1200">
                      <a:latin typeface="Cambria Math" panose="02040503050406030204" pitchFamily="18" charset="0"/>
                    </a:rPr>
                    <m:t>3</m:t>
                  </m:r>
                </m:den>
              </m:f>
              <m:r>
                <a:rPr lang="ru-RU" sz="1900" i="1" kern="1200">
                  <a:latin typeface="Cambria Math" panose="02040503050406030204" pitchFamily="18" charset="0"/>
                </a:rPr>
                <m:t>𝑛</m:t>
              </m:r>
              <m:r>
                <a:rPr lang="ru-RU" sz="1900" i="1" kern="1200">
                  <a:latin typeface="Cambria Math" panose="02040503050406030204" pitchFamily="18" charset="0"/>
                </a:rPr>
                <m:t>+1</m:t>
              </m:r>
              <m:f>
                <m:fPr>
                  <m:ctrlPr>
                    <a:rPr lang="ru-RU" sz="1900" i="1" kern="120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ru-RU" sz="1900" i="1" kern="1200">
                      <a:latin typeface="Cambria Math" panose="02040503050406030204" pitchFamily="18" charset="0"/>
                    </a:rPr>
                    <m:t>1</m:t>
                  </m:r>
                </m:num>
                <m:den>
                  <m:r>
                    <a:rPr lang="ru-RU" sz="1900" i="1" kern="1200">
                      <a:latin typeface="Cambria Math" panose="02040503050406030204" pitchFamily="18" charset="0"/>
                    </a:rPr>
                    <m:t>3</m:t>
                  </m:r>
                </m:den>
              </m:f>
            </m:oMath>
          </a14:m>
          <a:r>
            <a:rPr lang="ru-RU" sz="19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rPr>
            <a:t></a:t>
          </a:r>
          <a:r>
            <a:rPr lang="en-US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endParaRPr lang="ru-RU" sz="1900" kern="1200" dirty="0"/>
        </a:p>
      </dsp:txBody>
      <dsp:txXfrm>
        <a:off x="3193107" y="2177107"/>
        <a:ext cx="2902148" cy="1741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03.05.2017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8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2" y="812802"/>
            <a:ext cx="5061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Segoe Script" panose="020B0504020000000003" pitchFamily="34" charset="0"/>
              </a:rPr>
              <a:t>«Арифметическая прогрессия»</a:t>
            </a:r>
            <a:endParaRPr lang="ru-RU" sz="3200" b="1" dirty="0">
              <a:latin typeface="Segoe Script" panose="020B05040200000000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5309" y="2470238"/>
            <a:ext cx="3029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Segoe Script" panose="020B0504020000000003" pitchFamily="34" charset="0"/>
              </a:rPr>
              <a:t>Урок решения задач</a:t>
            </a:r>
            <a:endParaRPr lang="ru-RU" b="1" dirty="0">
              <a:latin typeface="Segoe Script" panose="020B05040200000000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807" y="3925455"/>
            <a:ext cx="21890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Segoe Script" panose="020B0504020000000003" pitchFamily="34" charset="0"/>
              </a:rPr>
              <a:t>Выполнила:</a:t>
            </a:r>
          </a:p>
          <a:p>
            <a:r>
              <a:rPr lang="ru-RU" b="1" dirty="0">
                <a:latin typeface="Segoe Script" panose="020B0504020000000003" pitchFamily="34" charset="0"/>
              </a:rPr>
              <a:t>с</a:t>
            </a:r>
            <a:r>
              <a:rPr lang="ru-RU" b="1" dirty="0" smtClean="0">
                <a:latin typeface="Segoe Script" panose="020B0504020000000003" pitchFamily="34" charset="0"/>
              </a:rPr>
              <a:t>тудентка </a:t>
            </a:r>
          </a:p>
          <a:p>
            <a:r>
              <a:rPr lang="ru-RU" b="1" dirty="0" err="1" smtClean="0">
                <a:latin typeface="Segoe Script" panose="020B0504020000000003" pitchFamily="34" charset="0"/>
              </a:rPr>
              <a:t>ФЕМиКН</a:t>
            </a:r>
            <a:endParaRPr lang="ru-RU" b="1" dirty="0" smtClean="0">
              <a:latin typeface="Segoe Script" panose="020B0504020000000003" pitchFamily="34" charset="0"/>
            </a:endParaRPr>
          </a:p>
          <a:p>
            <a:r>
              <a:rPr lang="ru-RU" b="1" dirty="0" smtClean="0">
                <a:latin typeface="Segoe Script" panose="020B0504020000000003" pitchFamily="34" charset="0"/>
              </a:rPr>
              <a:t>гр. МФ-14</a:t>
            </a:r>
          </a:p>
          <a:p>
            <a:r>
              <a:rPr lang="ru-RU" b="1" dirty="0" smtClean="0">
                <a:latin typeface="Segoe Script" panose="020B0504020000000003" pitchFamily="34" charset="0"/>
              </a:rPr>
              <a:t>Тихонова Ю.А.</a:t>
            </a:r>
            <a:endParaRPr lang="ru-RU" b="1" dirty="0">
              <a:latin typeface="Segoe Script" panose="020B0504020000000003" pitchFamily="34" charset="0"/>
            </a:endParaRPr>
          </a:p>
        </p:txBody>
      </p:sp>
      <p:pic>
        <p:nvPicPr>
          <p:cNvPr id="1026" name="Picture 2" descr="http://zvezdochki11.ucoz.net/libraria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71" y="3165483"/>
            <a:ext cx="1894898" cy="336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53753" y="1930401"/>
                <a:ext cx="8019192" cy="48755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i="1" dirty="0" smtClean="0"/>
                  <a:t>В </a:t>
                </a:r>
                <a:r>
                  <a:rPr lang="ru-RU" sz="2400" i="1" dirty="0"/>
                  <a:t>арифметической прогрессии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8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=130 и 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=166.</m:t>
                    </m:r>
                  </m:oMath>
                </a14:m>
                <a:r>
                  <a:rPr lang="ru-RU" sz="2400" i="1" dirty="0"/>
                  <a:t> Найти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 и</m:t>
                    </m:r>
                  </m:oMath>
                </a14:m>
                <a:r>
                  <a:rPr lang="ru-RU" sz="2400" i="1" dirty="0"/>
                  <a:t> 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ru-RU" sz="2400" i="1" dirty="0"/>
                  <a:t>.</a:t>
                </a:r>
              </a:p>
              <a:p>
                <a:r>
                  <a:rPr lang="ru-RU" sz="2000" i="1" dirty="0" smtClean="0">
                    <a:solidFill>
                      <a:schemeClr val="bg1"/>
                    </a:solidFill>
                  </a:rPr>
                  <a:t>Дано:</a:t>
                </a:r>
                <a:r>
                  <a:rPr lang="ru-RU" sz="2000" dirty="0">
                    <a:solidFill>
                      <a:schemeClr val="bg1"/>
                    </a:solidFill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)−арифметическая прогрессия</m:t>
                    </m:r>
                  </m:oMath>
                </a14:m>
                <a:r>
                  <a:rPr lang="ru-RU" sz="2000" dirty="0">
                    <a:solidFill>
                      <a:schemeClr val="bg1"/>
                    </a:solidFill>
                  </a:rPr>
                  <a:t>, 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=130; </m:t>
                    </m:r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=166</m:t>
                    </m:r>
                  </m:oMath>
                </a14:m>
                <a:endParaRPr lang="ru-RU" sz="2000" dirty="0">
                  <a:solidFill>
                    <a:schemeClr val="bg1"/>
                  </a:solidFill>
                </a:endParaRPr>
              </a:p>
              <a:p>
                <a:r>
                  <a:rPr lang="ru-RU" sz="2000" i="1" dirty="0">
                    <a:solidFill>
                      <a:schemeClr val="bg1"/>
                    </a:solidFill>
                  </a:rPr>
                  <a:t>Найти: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и</m:t>
                    </m:r>
                  </m:oMath>
                </a14:m>
                <a:r>
                  <a:rPr lang="ru-RU" sz="2000" dirty="0">
                    <a:solidFill>
                      <a:schemeClr val="bg1"/>
                    </a:solidFill>
                  </a:rPr>
                  <a:t> 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ru-RU" sz="2000" i="1" dirty="0">
                    <a:solidFill>
                      <a:schemeClr val="bg1"/>
                    </a:solidFill>
                  </a:rPr>
                  <a:t> </a:t>
                </a:r>
                <a:endParaRPr lang="ru-RU" sz="2000" dirty="0">
                  <a:solidFill>
                    <a:schemeClr val="bg1"/>
                  </a:solidFill>
                </a:endParaRPr>
              </a:p>
              <a:p>
                <a:r>
                  <a:rPr lang="ru-RU" sz="2000" i="1" dirty="0">
                    <a:solidFill>
                      <a:schemeClr val="bg1"/>
                    </a:solidFill>
                  </a:rPr>
                  <a:t>Ре­ше­ние: </a:t>
                </a:r>
                <a:r>
                  <a:rPr lang="ru-RU" sz="2000" dirty="0">
                    <a:solidFill>
                      <a:schemeClr val="bg1"/>
                    </a:solidFill>
                  </a:rPr>
                  <a:t>Используя формулу </a:t>
                </a:r>
                <a:r>
                  <a:rPr lang="en-US" sz="2000" i="1" dirty="0">
                    <a:solidFill>
                      <a:schemeClr val="bg1"/>
                    </a:solidFill>
                  </a:rPr>
                  <a:t>n</a:t>
                </a:r>
                <a:r>
                  <a:rPr lang="ru-RU" sz="2000" dirty="0">
                    <a:solidFill>
                      <a:schemeClr val="bg1"/>
                    </a:solidFill>
                  </a:rPr>
                  <a:t>-го члена находим:</a:t>
                </a:r>
              </a:p>
              <a:p>
                <a:r>
                  <a:rPr lang="ru-RU" sz="2000" i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+7</m:t>
                    </m:r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+11</m:t>
                    </m:r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ru-RU" sz="2000" dirty="0">
                  <a:solidFill>
                    <a:schemeClr val="bg1"/>
                  </a:solidFill>
                </a:endParaRPr>
              </a:p>
              <a:p>
                <a:r>
                  <a:rPr lang="ru-RU" sz="2000" dirty="0">
                    <a:solidFill>
                      <a:schemeClr val="bg1"/>
                    </a:solidFill>
                  </a:rPr>
                  <a:t>Подставив в эти выражения данные значения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chemeClr val="bg1"/>
                    </a:solidFill>
                  </a:rPr>
                  <a:t>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chemeClr val="bg1"/>
                    </a:solidFill>
                  </a:rPr>
                  <a:t>, получим систему уравнений относительно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1 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и 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ru-RU" sz="2000" dirty="0">
                    <a:solidFill>
                      <a:schemeClr val="bg1"/>
                    </a:solidFill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ru-RU" sz="20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ru-RU" sz="20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+7</m:t>
                              </m:r>
                              <m: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=130,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ru-RU" sz="20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0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ru-RU" sz="20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+11</m:t>
                              </m:r>
                              <m: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ru-RU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=166.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000" dirty="0">
                  <a:solidFill>
                    <a:schemeClr val="bg1"/>
                  </a:solidFill>
                </a:endParaRPr>
              </a:p>
              <a:p>
                <a:r>
                  <a:rPr lang="ru-RU" sz="2000" dirty="0">
                    <a:solidFill>
                      <a:schemeClr val="bg1"/>
                    </a:solidFill>
                  </a:rPr>
                  <a:t>Вычитая из второго уравнения первое, получаем: 4</a:t>
                </a:r>
                <a:r>
                  <a:rPr lang="en-US" sz="2000" dirty="0">
                    <a:solidFill>
                      <a:schemeClr val="bg1"/>
                    </a:solidFill>
                  </a:rPr>
                  <a:t>d</a:t>
                </a:r>
                <a:r>
                  <a:rPr lang="ru-RU" sz="2000" dirty="0">
                    <a:solidFill>
                      <a:schemeClr val="bg1"/>
                    </a:solidFill>
                  </a:rPr>
                  <a:t>=36, </a:t>
                </a:r>
                <a:r>
                  <a:rPr lang="en-US" sz="2000" dirty="0">
                    <a:solidFill>
                      <a:schemeClr val="bg1"/>
                    </a:solidFill>
                  </a:rPr>
                  <a:t>d</a:t>
                </a:r>
                <a:r>
                  <a:rPr lang="ru-RU" sz="2000" dirty="0">
                    <a:solidFill>
                      <a:schemeClr val="bg1"/>
                    </a:solidFill>
                  </a:rPr>
                  <a:t>=9.</a:t>
                </a:r>
              </a:p>
              <a:p>
                <a:r>
                  <a:rPr lang="ru-RU" sz="2000" dirty="0">
                    <a:solidFill>
                      <a:schemeClr val="bg1"/>
                    </a:solidFill>
                  </a:rPr>
                  <a:t>Следовательно,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=130−7</m:t>
                    </m:r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=130−63=67.</m:t>
                    </m:r>
                  </m:oMath>
                </a14:m>
                <a:endParaRPr lang="ru-RU" sz="2000" dirty="0">
                  <a:solidFill>
                    <a:schemeClr val="bg1"/>
                  </a:solidFill>
                </a:endParaRPr>
              </a:p>
              <a:p>
                <a:r>
                  <a:rPr lang="ru-RU" sz="2000" dirty="0">
                    <a:solidFill>
                      <a:schemeClr val="bg1"/>
                    </a:solidFill>
                  </a:rPr>
                  <a:t>Ответ: </a:t>
                </a:r>
                <a:r>
                  <a:rPr lang="en-US" sz="2000" dirty="0">
                    <a:solidFill>
                      <a:schemeClr val="bg1"/>
                    </a:solidFill>
                  </a:rPr>
                  <a:t>d</a:t>
                </a:r>
                <a:r>
                  <a:rPr lang="ru-RU" sz="2000" dirty="0">
                    <a:solidFill>
                      <a:schemeClr val="bg1"/>
                    </a:solidFill>
                  </a:rPr>
                  <a:t>=9,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=67</m:t>
                    </m:r>
                  </m:oMath>
                </a14:m>
                <a:endParaRPr lang="ru-RU" sz="2000" dirty="0">
                  <a:solidFill>
                    <a:schemeClr val="bg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ru-RU" sz="24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53" y="1930401"/>
                <a:ext cx="8019192" cy="4875565"/>
              </a:xfrm>
              <a:prstGeom prst="rect">
                <a:avLst/>
              </a:prstGeom>
              <a:blipFill rotWithShape="0">
                <a:blip r:embed="rId3"/>
                <a:stretch>
                  <a:fillRect l="-760" t="-10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3353985" y="545695"/>
            <a:ext cx="2440092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3600" b="1" dirty="0">
                <a:latin typeface="Segoe Script" panose="020B0504020000000003" pitchFamily="34" charset="0"/>
              </a:rPr>
              <a:t>Задача</a:t>
            </a:r>
            <a:r>
              <a:rPr lang="ru-RU" sz="3600" b="1" dirty="0"/>
              <a:t> 4.</a:t>
            </a:r>
            <a:endParaRPr lang="ru-RU" sz="3600" dirty="0"/>
          </a:p>
        </p:txBody>
      </p:sp>
      <p:pic>
        <p:nvPicPr>
          <p:cNvPr id="1030" name="Picture 6" descr="http://i65.fastpic.ru/big/2014/1118/bf/d9dcee98c49e729b64b2b20c913d6ab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903" y="5587383"/>
            <a:ext cx="22352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ycast.ru/uploads/2015/03/27/12847617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57" y="-115888"/>
            <a:ext cx="2100879" cy="177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29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6278" y="2828835"/>
            <a:ext cx="75389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Из учебника: №235 (1), №241 (1), №244(1), №247 (1).  </a:t>
            </a:r>
          </a:p>
          <a:p>
            <a:pPr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2480" y="589548"/>
            <a:ext cx="5006499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b="1" dirty="0" smtClean="0">
                <a:latin typeface="Segoe Script" panose="020B0504020000000003" pitchFamily="34" charset="0"/>
              </a:rPr>
              <a:t>Домашнее задание</a:t>
            </a:r>
            <a:endParaRPr lang="ru-RU" sz="3600" b="1" dirty="0">
              <a:latin typeface="Segoe Script" panose="020B0504020000000003" pitchFamily="34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672" y="4234468"/>
            <a:ext cx="3494114" cy="219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2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356117" y="2116116"/>
                <a:ext cx="5913302" cy="45559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– 2; - 4; - 6; - 8; ...</a:t>
                </a:r>
              </a:p>
              <a:p>
                <a:pPr algn="ctr"/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– 13; - 3; 13; 23; ... </a:t>
                </a:r>
              </a:p>
              <a:p>
                <a:pPr algn="ctr"/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в) 2,6; 3; 3,4; 3,8; …</a:t>
                </a:r>
              </a:p>
              <a:p>
                <a:pPr algn="ctr"/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г) 2,5; 10; 17,5; 20 ...</a:t>
                </a:r>
              </a:p>
              <a:p>
                <a:pPr algn="ctr"/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д) 0,85; 0,85; 0,85; 0,85; …</a:t>
                </a:r>
              </a:p>
              <a:p>
                <a:pPr algn="ctr"/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е) </a:t>
                </a:r>
                <a14:m>
                  <m:oMath xmlns:m="http://schemas.openxmlformats.org/officeDocument/2006/math">
                    <m:r>
                      <a:rPr lang="ru-RU" sz="4000" i="1">
                        <a:latin typeface="Cambria Math" panose="02040503050406030204" pitchFamily="18" charset="0"/>
                      </a:rPr>
                      <m:t>2; 2</m:t>
                    </m:r>
                    <m:f>
                      <m:fPr>
                        <m:ctrlPr>
                          <a:rPr lang="ru-RU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4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4000" i="1">
                        <a:latin typeface="Cambria Math" panose="02040503050406030204" pitchFamily="18" charset="0"/>
                      </a:rPr>
                      <m:t>;3</m:t>
                    </m:r>
                    <m:f>
                      <m:fPr>
                        <m:ctrlPr>
                          <a:rPr lang="ru-RU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4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4000" i="1">
                        <a:latin typeface="Cambria Math" panose="02040503050406030204" pitchFamily="18" charset="0"/>
                      </a:rPr>
                      <m:t>;4;…</m:t>
                    </m:r>
                  </m:oMath>
                </a14:m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ru-RU" sz="24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6117" y="2116116"/>
                <a:ext cx="5913302" cy="4555991"/>
              </a:xfrm>
              <a:prstGeom prst="rect">
                <a:avLst/>
              </a:prstGeom>
              <a:blipFill rotWithShape="0">
                <a:blip r:embed="rId3"/>
                <a:stretch>
                  <a:fillRect l="-3299" t="-2406" r="-3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2657051" y="543366"/>
            <a:ext cx="2937022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3600" dirty="0" smtClean="0">
                <a:latin typeface="Segoe Script" panose="020B0504020000000003" pitchFamily="34" charset="0"/>
              </a:rPr>
              <a:t>Повторим</a:t>
            </a:r>
            <a:endParaRPr lang="ru-RU" sz="3600" dirty="0">
              <a:latin typeface="Segoe Script" panose="020B0504020000000003" pitchFamily="34" charset="0"/>
            </a:endParaRPr>
          </a:p>
        </p:txBody>
      </p:sp>
      <p:pic>
        <p:nvPicPr>
          <p:cNvPr id="6" name="Picture 2" descr="http://powerpoint.su/_ld/1/141_take_a_walk_50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1675" y="2875969"/>
            <a:ext cx="2628039" cy="2102431"/>
          </a:xfrm>
          <a:prstGeom prst="rect">
            <a:avLst/>
          </a:prstGeom>
          <a:noFill/>
        </p:spPr>
      </p:pic>
      <p:pic>
        <p:nvPicPr>
          <p:cNvPr id="7" name="Picture 2" descr="http://nommurestobar.com/imagelib/56bc62be52504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0823" y="210021"/>
            <a:ext cx="776869" cy="13130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345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62935" y="413506"/>
            <a:ext cx="2270173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3600" b="1" dirty="0" smtClean="0">
                <a:latin typeface="Segoe Script" panose="020B0504020000000003" pitchFamily="34" charset="0"/>
              </a:rPr>
              <a:t>Решение</a:t>
            </a:r>
            <a:endParaRPr lang="ru-RU" sz="3600" b="1" dirty="0">
              <a:latin typeface="Segoe Script" panose="020B05040200000000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Схема 5"/>
              <p:cNvGraphicFramePr/>
              <p:nvPr>
                <p:extLst>
                  <p:ext uri="{D42A27DB-BD31-4B8C-83A1-F6EECF244321}">
                    <p14:modId xmlns:p14="http://schemas.microsoft.com/office/powerpoint/2010/main" val="1747923517"/>
                  </p:ext>
                </p:extLst>
              </p:nvPr>
            </p:nvGraphicFramePr>
            <p:xfrm>
              <a:off x="1264768" y="1603753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6" name="Схема 5"/>
              <p:cNvGraphicFramePr/>
              <p:nvPr>
                <p:extLst>
                  <p:ext uri="{D42A27DB-BD31-4B8C-83A1-F6EECF244321}">
                    <p14:modId xmlns:p14="http://schemas.microsoft.com/office/powerpoint/2010/main" val="1747923517"/>
                  </p:ext>
                </p:extLst>
              </p:nvPr>
            </p:nvGraphicFramePr>
            <p:xfrm>
              <a:off x="1264768" y="1603753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pic>
        <p:nvPicPr>
          <p:cNvPr id="3076" name="Picture 4" descr="http://www.openschool.edusite.ru/images/231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62" y="311906"/>
            <a:ext cx="1026181" cy="87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otkrytkabest.ru/_ph/123/2/71821266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743" y="2478665"/>
            <a:ext cx="344805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52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82736" cy="6665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426" y="2504042"/>
            <a:ext cx="8194683" cy="286232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1"/>
                </a:solidFill>
              </a:rPr>
              <a:t>- Что называется арифметической прогрессией?</a:t>
            </a:r>
          </a:p>
          <a:p>
            <a:pPr algn="ctr">
              <a:lnSpc>
                <a:spcPct val="150000"/>
              </a:lnSpc>
            </a:pPr>
            <a:r>
              <a:rPr lang="ru-RU" sz="2400" dirty="0"/>
              <a:t>"Арифметической прогрессией называется числовая последовательность, каждый член которой, начиная со второго, равен предыдущему, сложенному с одним и тем же числом".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91863" y="439420"/>
            <a:ext cx="2937022" cy="12003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dirty="0">
                <a:latin typeface="Segoe Script" panose="020B0504020000000003" pitchFamily="34" charset="0"/>
              </a:rPr>
              <a:t>Повторим</a:t>
            </a:r>
          </a:p>
          <a:p>
            <a:endParaRPr lang="ru-RU" sz="3600" dirty="0"/>
          </a:p>
        </p:txBody>
      </p:sp>
      <p:pic>
        <p:nvPicPr>
          <p:cNvPr id="5122" name="Picture 2" descr="http://oosh-4.ucoz.ru/01-01-2015/jenny_holding_math_division_symbol_500_clr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6" y="81578"/>
            <a:ext cx="1823131" cy="199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otkrytkabest.ru/_ph/123/2/7182126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742" y="3236046"/>
            <a:ext cx="344805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49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1887" y="553583"/>
            <a:ext cx="2937022" cy="12003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dirty="0">
                <a:latin typeface="Segoe Script" panose="020B0504020000000003" pitchFamily="34" charset="0"/>
              </a:rPr>
              <a:t>Повторим</a:t>
            </a:r>
          </a:p>
          <a:p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3753" y="2079169"/>
            <a:ext cx="271329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549563" y="1862331"/>
                <a:ext cx="7195128" cy="3970318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Укажите 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рекуррентную формулу арифметической прогрессии</a:t>
                </a:r>
              </a:p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4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ru-RU" sz="2400" baseline="-250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n+1</a:t>
                </a:r>
                <a:r>
                  <a:rPr lang="ru-RU" sz="24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= </a:t>
                </a:r>
                <a:r>
                  <a:rPr lang="ru-RU" sz="2400" dirty="0" err="1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ru-RU" sz="2400" baseline="-25000" dirty="0" err="1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ru-RU" sz="24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+ d, где </a:t>
                </a:r>
                <a:r>
                  <a:rPr lang="en-US" sz="24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r>
                  <a:rPr lang="ru-RU" sz="24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разность арифметической прогрессии</a:t>
                </a:r>
              </a:p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4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Укажите 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формулу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-ого члена арифметической прогрессии</a:t>
                </a:r>
              </a:p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sz="24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ru-RU" sz="24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∙(</m:t>
                    </m:r>
                    <m:r>
                      <a:rPr lang="ru-RU" sz="24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ru-RU" sz="24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−1)</m:t>
                    </m:r>
                  </m:oMath>
                </a14:m>
                <a:r>
                  <a:rPr lang="ru-RU" sz="24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:r>
                  <a:rPr lang="en-US" sz="2400" dirty="0" err="1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400" dirty="0" err="1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</a:t>
                </a:r>
                <a:r>
                  <a:rPr lang="en-US" sz="2400" dirty="0" err="1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ru-RU" sz="24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63" y="1862331"/>
                <a:ext cx="7195128" cy="397031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01" name="Picture 5" descr="http://iss.schoolwires.com/cms/lib4/NC01000579/Centricity/Domain/4834/teacher%20animatio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030" y="-57037"/>
            <a:ext cx="1782241" cy="193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otkrytkabest.ru/_ph/123/2/71821266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157" y="2975800"/>
            <a:ext cx="344805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63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100144" y="2199241"/>
                <a:ext cx="6947774" cy="3746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dirty="0"/>
                  <a:t>П</a:t>
                </a:r>
                <a:r>
                  <a:rPr lang="ru-RU" sz="2400" dirty="0" smtClean="0"/>
                  <a:t>очему </a:t>
                </a:r>
                <a:r>
                  <a:rPr lang="ru-RU" sz="2400" dirty="0"/>
                  <a:t>такая прогрессия названа арифметической? </a:t>
                </a:r>
                <a:r>
                  <a:rPr lang="ru-RU" sz="2400" dirty="0" smtClean="0"/>
                  <a:t>Каким </a:t>
                </a:r>
                <a:r>
                  <a:rPr lang="ru-RU" sz="2400" dirty="0"/>
                  <a:t>характеристическим свойством она обладает?</a:t>
                </a:r>
              </a:p>
              <a:p>
                <a:pPr algn="ctr"/>
                <a:r>
                  <a:rPr lang="ru-RU" sz="2400" dirty="0"/>
                  <a:t> </a:t>
                </a:r>
              </a:p>
              <a:p>
                <a:pPr algn="ctr"/>
                <a:r>
                  <a:rPr lang="ru-RU" sz="2400" b="1" dirty="0" smtClean="0">
                    <a:solidFill>
                      <a:schemeClr val="bg1"/>
                    </a:solidFill>
                  </a:rPr>
                  <a:t>"</a:t>
                </a:r>
                <a:r>
                  <a:rPr lang="ru-RU" sz="2400" dirty="0">
                    <a:solidFill>
                      <a:schemeClr val="bg1"/>
                    </a:solidFill>
                  </a:rPr>
                  <a:t>Каждый член арифметической прогрессии, начиная со второго равен среднему арифметическому двух соседних с ним членов".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ru-RU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&gt;1</m:t>
                    </m:r>
                  </m:oMath>
                </a14:m>
                <a:r>
                  <a:rPr lang="ru-RU" sz="2400" dirty="0">
                    <a:solidFill>
                      <a:schemeClr val="bg1"/>
                    </a:solidFill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n</a:t>
                </a:r>
                <a:r>
                  <a:rPr lang="en-US" sz="2400" dirty="0" err="1">
                    <a:solidFill>
                      <a:schemeClr val="bg1"/>
                    </a:solidFill>
                    <a:sym typeface="Symbol" panose="05050102010706020507" pitchFamily="18" charset="2"/>
                  </a:rPr>
                  <a:t>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N</a:t>
                </a:r>
                <a:endParaRPr lang="ru-RU" sz="2400" dirty="0">
                  <a:solidFill>
                    <a:schemeClr val="bg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ru-RU" sz="24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0144" y="2199241"/>
                <a:ext cx="6947774" cy="3746603"/>
              </a:xfrm>
              <a:prstGeom prst="rect">
                <a:avLst/>
              </a:prstGeom>
              <a:blipFill rotWithShape="0">
                <a:blip r:embed="rId3"/>
                <a:stretch>
                  <a:fillRect t="-13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2824299" y="435495"/>
            <a:ext cx="2937022" cy="12003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dirty="0">
                <a:latin typeface="Segoe Script" panose="020B0504020000000003" pitchFamily="34" charset="0"/>
              </a:rPr>
              <a:t>Повторим</a:t>
            </a:r>
          </a:p>
          <a:p>
            <a:endParaRPr lang="ru-RU" sz="3600" dirty="0"/>
          </a:p>
        </p:txBody>
      </p:sp>
      <p:pic>
        <p:nvPicPr>
          <p:cNvPr id="7" name="Picture 4" descr="http://videowhizpro.com/wp-content/uploads/2012/05/Video-Creation-Tip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5231" y="0"/>
            <a:ext cx="1769601" cy="1966223"/>
          </a:xfrm>
          <a:prstGeom prst="rect">
            <a:avLst/>
          </a:prstGeom>
          <a:noFill/>
        </p:spPr>
      </p:pic>
      <p:pic>
        <p:nvPicPr>
          <p:cNvPr id="5122" name="Picture 2" descr="http://otkrytkabest.ru/_ph/123/2/71821266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785" y="3049252"/>
            <a:ext cx="344805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05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47212" y="406121"/>
            <a:ext cx="2499402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b="1" i="1" dirty="0">
                <a:solidFill>
                  <a:srgbClr val="000000"/>
                </a:solidFill>
                <a:latin typeface="Segoe Script" panose="020B0504020000000003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3600" b="1" i="1" dirty="0" smtClean="0">
                <a:solidFill>
                  <a:srgbClr val="000000"/>
                </a:solidFill>
                <a:latin typeface="Segoe Script" panose="020B0504020000000003" pitchFamily="34" charset="0"/>
                <a:ea typeface="Times New Roman" panose="02020603050405020304" pitchFamily="18" charset="0"/>
              </a:rPr>
              <a:t>1</a:t>
            </a:r>
            <a:endParaRPr lang="ru-RU" sz="3600" dirty="0">
              <a:latin typeface="Segoe Script" panose="020B05040200000000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3753" y="2079169"/>
            <a:ext cx="271329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69455" y="1653309"/>
                <a:ext cx="8248072" cy="4247317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Доказать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что последовательность, заданная формулой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=1,5+3</m:t>
                    </m:r>
                    <m:r>
                      <a:rPr lang="ru-RU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является арифметической прогрессией.</a:t>
                </a:r>
                <a:endParaRPr lang="ru-RU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i="1" dirty="0" smtClean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Дано: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=1,5+3</m:t>
                    </m:r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𝑛</m:t>
                    </m:r>
                  </m:oMath>
                </a14:m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i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Доказать: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−арифметическая прогрессия</m:t>
                    </m:r>
                  </m:oMath>
                </a14:m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i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Доказательство: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По определению арифметической прогрессии требуется доказать, что разность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одна и та же для всех </a:t>
                </a:r>
                <a:r>
                  <a:rPr lang="en-US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(не зависит от </a:t>
                </a:r>
                <a:r>
                  <a:rPr lang="en-US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).</a:t>
                </a:r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Запишем (</a:t>
                </a:r>
                <a:r>
                  <a:rPr lang="en-US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+1)-й член данной последовательности: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=1,5+3</m:t>
                    </m:r>
                    <m:d>
                      <m:d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e>
                    </m:d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</m:oMath>
                </a14:m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Поэтому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=1,5+3</m:t>
                    </m:r>
                    <m:d>
                      <m:d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e>
                    </m:d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1,5+3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=3.</m:t>
                    </m:r>
                  </m:oMath>
                </a14:m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Следовательно, разность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+1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не зависит от </a:t>
                </a:r>
                <a:r>
                  <a:rPr lang="en-US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=1,5+3</m:t>
                    </m:r>
                    <m:r>
                      <a:rPr lang="ru-RU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 </a:t>
                </a:r>
                <a:r>
                  <a:rPr lang="ru-RU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арифметическая прогрессия.</a:t>
                </a:r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55" y="1653309"/>
                <a:ext cx="8248072" cy="424731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9" name="Picture 5" descr="http://dmshab.muzkult.ru/img/upload/688/image_image_133710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4" y="0"/>
            <a:ext cx="1876752" cy="149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http://i65.fastpic.ru/big/2014/1118/bf/d9dcee98c49e729b64b2b20c913d6ab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229" y="2184023"/>
            <a:ext cx="2301298" cy="115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19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3753" y="2079169"/>
            <a:ext cx="271329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53607" y="506420"/>
            <a:ext cx="2499402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Segoe Script" panose="020B0504020000000003" pitchFamily="34" charset="0"/>
                <a:ea typeface="Times New Roman" panose="02020603050405020304" pitchFamily="18" charset="0"/>
              </a:rPr>
              <a:t>Задача 2</a:t>
            </a:r>
            <a:endParaRPr lang="ru-RU" sz="3600" dirty="0">
              <a:latin typeface="Segoe Script" panose="020B0504020000000003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332509" y="1884219"/>
                <a:ext cx="8626764" cy="45731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ru-RU" sz="1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арифметической прогрессии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ru-RU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ru-RU" sz="1600" i="1">
                        <a:latin typeface="Cambria Math" panose="02040503050406030204" pitchFamily="18" charset="0"/>
                      </a:rPr>
                      <m:t>=1</m:t>
                    </m:r>
                    <m:r>
                      <a:rPr lang="ru-RU" sz="1600" b="0" i="1" smtClean="0">
                        <a:latin typeface="Cambria Math" panose="02040503050406030204" pitchFamily="18" charset="0"/>
                      </a:rPr>
                      <m:t>22</m:t>
                    </m:r>
                    <m:r>
                      <a:rPr lang="ru-RU" sz="16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ru-RU" sz="1600" i="1">
                        <a:latin typeface="Cambria Math" panose="02040503050406030204" pitchFamily="18" charset="0"/>
                      </a:rPr>
                      <m:t>=−1,1. Найти </m:t>
                    </m:r>
                    <m:sSub>
                      <m:sSubPr>
                        <m:ctrlPr>
                          <a:rPr lang="ru-RU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latin typeface="Cambria Math" panose="02040503050406030204" pitchFamily="18" charset="0"/>
                          </a:rPr>
                          <m:t>12 </m:t>
                        </m:r>
                      </m:sub>
                    </m:sSub>
                  </m:oMath>
                </a14:m>
                <a:r>
                  <a:rPr lang="ru-RU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формулу 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-го члена</a:t>
                </a:r>
                <a:r>
                  <a:rPr lang="ru-RU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16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600" i="1" dirty="0" smtClean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Дано</a:t>
                </a:r>
                <a:r>
                  <a:rPr lang="ru-RU" sz="1600" i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−арифметическая прогрессия</m:t>
                    </m:r>
                  </m:oMath>
                </a14:m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11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13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=122</m:t>
                    </m:r>
                  </m:oMath>
                </a14:m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</a:t>
                </a:r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-1,1.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600" i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Найти:</a:t>
                </a:r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и формулу </a:t>
                </a:r>
                <a:r>
                  <a:rPr lang="en-US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</a:t>
                </a:r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-ого члена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600" i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Ре­ше­ние:</a:t>
                </a:r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Вос­поль­зу­ем­ся ха­рак­те­ри­сти­че­ским свой­ством ариф­ме­ти­че­ской про­грес­сии: </a:t>
                </a:r>
                <a:r>
                  <a:rPr lang="ru-RU" sz="1600" dirty="0" smtClean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</a:t>
                </a:r>
              </a:p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12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1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ru-RU" sz="1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ru-RU" sz="1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ru-RU" sz="1600" i="1">
                                <a:solidFill>
                                  <a:schemeClr val="bg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13</m:t>
                            </m:r>
                          </m:sub>
                        </m:sSub>
                      </m:num>
                      <m:den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122</m:t>
                        </m:r>
                      </m:num>
                      <m:den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=61</m:t>
                    </m:r>
                  </m:oMath>
                </a14:m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 </a:t>
                </a:r>
              </a:p>
              <a:p>
                <a:pPr marL="342900" lvl="0" indent="-342900">
                  <a:lnSpc>
                    <a:spcPct val="115000"/>
                  </a:lnSpc>
                  <a:spcAft>
                    <a:spcPts val="1000"/>
                  </a:spcAft>
                  <a:buFont typeface="+mj-lt"/>
                  <a:buAutoNum type="arabi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+11</m:t>
                    </m:r>
                    <m:r>
                      <a:rPr lang="en-US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</m:oMath>
                </a14:m>
                <a:endParaRPr lang="ru-RU" sz="1600" i="1" dirty="0" smtClean="0">
                  <a:solidFill>
                    <a:schemeClr val="bg1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61=</m:t>
                      </m:r>
                      <m:sSub>
                        <m:sSub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+11∙</m:t>
                      </m:r>
                      <m:d>
                        <m:d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−1,1</m:t>
                          </m:r>
                        </m:e>
                      </m:d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</m:oMath>
                  </m:oMathPara>
                </a14:m>
                <a:endParaRPr lang="ru-R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=73,1. </m:t>
                      </m:r>
                    </m:oMath>
                  </m:oMathPara>
                </a14:m>
                <a:endParaRPr lang="ru-R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Значит, </m:t>
                      </m:r>
                      <m:sSub>
                        <m:sSub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𝑑</m:t>
                      </m:r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=73,1+</m:t>
                      </m:r>
                      <m:d>
                        <m:dPr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ru-RU" sz="16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ru-RU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∙(−1,1)=74,2−1,1</m:t>
                      </m:r>
                      <m:r>
                        <a:rPr lang="en-US" sz="1600" i="1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ru-RU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600" i="1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Ответ:</a:t>
                </a:r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12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=61</m:t>
                    </m:r>
                  </m:oMath>
                </a14:m>
                <a:r>
                  <a:rPr lang="ru-RU" sz="16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ru-RU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=74,2−1,1</m:t>
                    </m:r>
                    <m:r>
                      <a:rPr lang="en-US" sz="1600" i="1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𝑛</m:t>
                    </m:r>
                  </m:oMath>
                </a14:m>
                <a:endParaRPr lang="ru-RU" sz="16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509" y="1884219"/>
                <a:ext cx="8626764" cy="4573111"/>
              </a:xfrm>
              <a:prstGeom prst="rect">
                <a:avLst/>
              </a:prstGeom>
              <a:blipFill rotWithShape="0">
                <a:blip r:embed="rId3"/>
                <a:stretch>
                  <a:fillRect l="-4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9" name="Picture 11" descr="http://www.playcast.ru/uploads/2015/04/29/1338383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02" y="-338282"/>
            <a:ext cx="2594865" cy="209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http://i65.fastpic.ru/big/2014/1118/bf/d9dcee98c49e729b64b2b20c913d6ab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93" y="4170774"/>
            <a:ext cx="2677992" cy="133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42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2481" y="393253"/>
            <a:ext cx="2499402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ru-RU" sz="3600" b="1" dirty="0">
                <a:latin typeface="Segoe Script" panose="020B0504020000000003" pitchFamily="34" charset="0"/>
              </a:rPr>
              <a:t>Задача </a:t>
            </a:r>
            <a:r>
              <a:rPr lang="ru-RU" sz="3600" b="1" dirty="0" smtClean="0">
                <a:latin typeface="Segoe Script" panose="020B0504020000000003" pitchFamily="34" charset="0"/>
              </a:rPr>
              <a:t>3</a:t>
            </a:r>
            <a:endParaRPr lang="ru-RU" sz="3600" dirty="0">
              <a:latin typeface="Segoe Script" panose="020B05040200000000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38545" y="1762763"/>
                <a:ext cx="8793019" cy="478581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dirty="0" smtClean="0"/>
                  <a:t>Дана </a:t>
                </a:r>
                <a:r>
                  <a:rPr lang="ru-RU" sz="2400" dirty="0"/>
                  <a:t>арифметическая прогрессия, у которой первый член равен 5, а число </a:t>
                </a:r>
                <a14:m>
                  <m:oMath xmlns:m="http://schemas.openxmlformats.org/officeDocument/2006/math">
                    <m:r>
                      <a:rPr lang="ru-RU" sz="2400" b="1" i="1">
                        <a:latin typeface="Cambria Math" panose="02040503050406030204" pitchFamily="18" charset="0"/>
                      </a:rPr>
                      <m:t>𝟗𝟓</m:t>
                    </m:r>
                  </m:oMath>
                </a14:m>
                <a:r>
                  <a:rPr lang="ru-RU" sz="2400" dirty="0"/>
                  <a:t> стоит в этой последовательности на 101– м месте. Найдите разность арифметической прогрессии.</a:t>
                </a:r>
              </a:p>
              <a:p>
                <a:r>
                  <a:rPr lang="ru-RU" sz="2400" i="1" dirty="0" smtClean="0">
                    <a:solidFill>
                      <a:schemeClr val="bg1"/>
                    </a:solidFill>
                  </a:rPr>
                  <a:t>Дано</a:t>
                </a:r>
                <a:r>
                  <a:rPr lang="ru-RU" sz="2400" b="1" i="1" dirty="0">
                    <a:solidFill>
                      <a:schemeClr val="bg1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)−арифметическая прогрессия, </m:t>
                    </m:r>
                    <m:sSub>
                      <m:sSubPr>
                        <m:ctrlP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=5, </m:t>
                    </m:r>
                    <m:sSub>
                      <m:sSubPr>
                        <m:ctrlP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101</m:t>
                        </m:r>
                      </m:sub>
                    </m:sSub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=95</m:t>
                    </m:r>
                  </m:oMath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r>
                  <a:rPr lang="ru-RU" sz="2400" i="1" dirty="0">
                    <a:solidFill>
                      <a:schemeClr val="bg1"/>
                    </a:solidFill>
                  </a:rPr>
                  <a:t>Найти</a:t>
                </a:r>
                <a:r>
                  <a:rPr lang="ru-RU" sz="2400" b="1" i="1" dirty="0">
                    <a:solidFill>
                      <a:schemeClr val="bg1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r>
                  <a:rPr lang="ru-RU" sz="2400" i="1" dirty="0">
                    <a:solidFill>
                      <a:schemeClr val="bg1"/>
                    </a:solidFill>
                  </a:rPr>
                  <a:t>Решение: </a:t>
                </a:r>
                <a:endParaRPr lang="ru-RU" sz="2400" dirty="0">
                  <a:solidFill>
                    <a:schemeClr val="bg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101</m:t>
                          </m:r>
                        </m:sub>
                      </m:sSub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+100</m:t>
                      </m:r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т.к. 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=5, </m:t>
                      </m:r>
                      <m:sSub>
                        <m:sSubPr>
                          <m:ctrlP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ru-RU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101</m:t>
                          </m:r>
                        </m:sub>
                      </m:sSub>
                      <m:r>
                        <a:rPr lang="ru-RU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=95;то 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95=5+100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100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=90;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=0,9 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r>
                  <a:rPr lang="ru-RU" sz="2400" dirty="0">
                    <a:solidFill>
                      <a:schemeClr val="bg1"/>
                    </a:solidFill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ru-RU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=0,9</m:t>
                    </m:r>
                  </m:oMath>
                </a14:m>
                <a:endParaRPr lang="ru-RU" sz="2400" dirty="0">
                  <a:solidFill>
                    <a:schemeClr val="bg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ru-RU" sz="24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45" y="1762763"/>
                <a:ext cx="8793019" cy="4785819"/>
              </a:xfrm>
              <a:prstGeom prst="rect">
                <a:avLst/>
              </a:prstGeom>
              <a:blipFill rotWithShape="0">
                <a:blip r:embed="rId3"/>
                <a:stretch>
                  <a:fillRect l="-1109" t="-1018" r="-4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 descr="http://www.playcast.ru/uploads/2015/04/02/1296284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-355744"/>
            <a:ext cx="2024349" cy="195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65.fastpic.ru/big/2014/1118/bf/d9dcee98c49e729b64b2b20c913d6ab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812" y="4843390"/>
            <a:ext cx="2892425" cy="144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0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</TotalTime>
  <Words>223</Words>
  <Application>Microsoft Office PowerPoint</Application>
  <PresentationFormat>Экран 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Segoe Script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RePack by Diakov</cp:lastModifiedBy>
  <cp:revision>54</cp:revision>
  <dcterms:created xsi:type="dcterms:W3CDTF">2013-11-19T05:52:05Z</dcterms:created>
  <dcterms:modified xsi:type="dcterms:W3CDTF">2017-05-03T19:24:10Z</dcterms:modified>
</cp:coreProperties>
</file>