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1" r:id="rId1"/>
  </p:sldMasterIdLst>
  <p:notesMasterIdLst>
    <p:notesMasterId r:id="rId13"/>
  </p:notesMasterIdLst>
  <p:sldIdLst>
    <p:sldId id="256" r:id="rId2"/>
    <p:sldId id="257" r:id="rId3"/>
    <p:sldId id="258" r:id="rId4"/>
    <p:sldId id="259" r:id="rId5"/>
    <p:sldId id="260" r:id="rId6"/>
    <p:sldId id="261" r:id="rId7"/>
    <p:sldId id="262" r:id="rId8"/>
    <p:sldId id="263" r:id="rId9"/>
    <p:sldId id="264" r:id="rId10"/>
    <p:sldId id="265" r:id="rId11"/>
    <p:sldId id="266" r:id="rId12"/>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useTimings="0">
    <p:present/>
    <p:sldRg st="1" end="1"/>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E3FDE45-AF77-4B5C-9715-49D594BDF05E}" styleName="Светлый стиль 1 — акцент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71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F8CB867-36BC-4810-96B4-BF2D8DD2330D}" type="datetimeFigureOut">
              <a:rPr lang="ru-RU" smtClean="0"/>
              <a:t>17.03.2023</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E8590B-D622-42D7-B365-A80770D2CF96}" type="slidenum">
              <a:rPr lang="ru-RU" smtClean="0"/>
              <a:t>‹#›</a:t>
            </a:fld>
            <a:endParaRPr lang="ru-RU"/>
          </a:p>
        </p:txBody>
      </p:sp>
    </p:spTree>
    <p:extLst>
      <p:ext uri="{BB962C8B-B14F-4D97-AF65-F5344CB8AC3E}">
        <p14:creationId xmlns:p14="http://schemas.microsoft.com/office/powerpoint/2010/main" val="23146820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5E8590B-D622-42D7-B365-A80770D2CF96}" type="slidenum">
              <a:rPr lang="ru-RU" smtClean="0"/>
              <a:t>2</a:t>
            </a:fld>
            <a:endParaRPr lang="ru-RU"/>
          </a:p>
        </p:txBody>
      </p:sp>
    </p:spTree>
    <p:extLst>
      <p:ext uri="{BB962C8B-B14F-4D97-AF65-F5344CB8AC3E}">
        <p14:creationId xmlns:p14="http://schemas.microsoft.com/office/powerpoint/2010/main" val="31867118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5E8590B-D622-42D7-B365-A80770D2CF96}" type="slidenum">
              <a:rPr lang="ru-RU" smtClean="0"/>
              <a:t>5</a:t>
            </a:fld>
            <a:endParaRPr lang="ru-RU"/>
          </a:p>
        </p:txBody>
      </p:sp>
    </p:spTree>
    <p:extLst>
      <p:ext uri="{BB962C8B-B14F-4D97-AF65-F5344CB8AC3E}">
        <p14:creationId xmlns:p14="http://schemas.microsoft.com/office/powerpoint/2010/main" val="22812293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5E8590B-D622-42D7-B365-A80770D2CF96}" type="slidenum">
              <a:rPr lang="ru-RU" smtClean="0"/>
              <a:t>6</a:t>
            </a:fld>
            <a:endParaRPr lang="ru-RU"/>
          </a:p>
        </p:txBody>
      </p:sp>
    </p:spTree>
    <p:extLst>
      <p:ext uri="{BB962C8B-B14F-4D97-AF65-F5344CB8AC3E}">
        <p14:creationId xmlns:p14="http://schemas.microsoft.com/office/powerpoint/2010/main" val="33105925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ru-RU" smtClean="0"/>
              <a:t>Образец заголовка</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EE8F52DB-FE1E-4C2D-AF56-F6FC6A4740F1}" type="datetimeFigureOut">
              <a:rPr lang="ru-RU" smtClean="0"/>
              <a:t>17.03.2023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4E89646-7030-49C1-A42D-3947117A21D9}" type="slidenum">
              <a:rPr lang="ru-RU" smtClean="0"/>
              <a:t>‹#›</a:t>
            </a:fld>
            <a:endParaRPr lang="ru-RU"/>
          </a:p>
        </p:txBody>
      </p:sp>
    </p:spTree>
    <p:extLst>
      <p:ext uri="{BB962C8B-B14F-4D97-AF65-F5344CB8AC3E}">
        <p14:creationId xmlns:p14="http://schemas.microsoft.com/office/powerpoint/2010/main" val="12263347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EE8F52DB-FE1E-4C2D-AF56-F6FC6A4740F1}" type="datetimeFigureOut">
              <a:rPr lang="ru-RU" smtClean="0"/>
              <a:t>17.03.2023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4E89646-7030-49C1-A42D-3947117A21D9}" type="slidenum">
              <a:rPr lang="ru-RU" smtClean="0"/>
              <a:t>‹#›</a:t>
            </a:fld>
            <a:endParaRPr lang="ru-RU"/>
          </a:p>
        </p:txBody>
      </p:sp>
    </p:spTree>
    <p:extLst>
      <p:ext uri="{BB962C8B-B14F-4D97-AF65-F5344CB8AC3E}">
        <p14:creationId xmlns:p14="http://schemas.microsoft.com/office/powerpoint/2010/main" val="24776921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ru-RU" smtClean="0"/>
              <a:t>Образец заголовка</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EE8F52DB-FE1E-4C2D-AF56-F6FC6A4740F1}" type="datetimeFigureOut">
              <a:rPr lang="ru-RU" smtClean="0"/>
              <a:t>17.03.2023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4E89646-7030-49C1-A42D-3947117A21D9}" type="slidenum">
              <a:rPr lang="ru-RU" smtClean="0"/>
              <a:t>‹#›</a:t>
            </a:fld>
            <a:endParaRPr lang="ru-RU"/>
          </a:p>
        </p:txBody>
      </p:sp>
    </p:spTree>
    <p:extLst>
      <p:ext uri="{BB962C8B-B14F-4D97-AF65-F5344CB8AC3E}">
        <p14:creationId xmlns:p14="http://schemas.microsoft.com/office/powerpoint/2010/main" val="4892069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ru-RU" smtClean="0"/>
              <a:t>Образец заголовка</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EE8F52DB-FE1E-4C2D-AF56-F6FC6A4740F1}" type="datetimeFigureOut">
              <a:rPr lang="ru-RU" smtClean="0"/>
              <a:t>17.03.2023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4E89646-7030-49C1-A42D-3947117A21D9}" type="slidenum">
              <a:rPr lang="ru-RU" smtClean="0"/>
              <a:t>‹#›</a:t>
            </a:fld>
            <a:endParaRPr lang="ru-RU"/>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39374620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ru-RU" smtClean="0"/>
              <a:t>Образец заголовка</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EE8F52DB-FE1E-4C2D-AF56-F6FC6A4740F1}" type="datetimeFigureOut">
              <a:rPr lang="ru-RU" smtClean="0"/>
              <a:t>17.03.2023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4E89646-7030-49C1-A42D-3947117A21D9}" type="slidenum">
              <a:rPr lang="ru-RU" smtClean="0"/>
              <a:t>‹#›</a:t>
            </a:fld>
            <a:endParaRPr lang="ru-RU"/>
          </a:p>
        </p:txBody>
      </p:sp>
    </p:spTree>
    <p:extLst>
      <p:ext uri="{BB962C8B-B14F-4D97-AF65-F5344CB8AC3E}">
        <p14:creationId xmlns:p14="http://schemas.microsoft.com/office/powerpoint/2010/main" val="25485375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Три колонки">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ru-RU" smtClean="0"/>
              <a:t>Образец заголовка</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3" name="Date Placeholder 2"/>
          <p:cNvSpPr>
            <a:spLocks noGrp="1"/>
          </p:cNvSpPr>
          <p:nvPr>
            <p:ph type="dt" sz="half" idx="10"/>
          </p:nvPr>
        </p:nvSpPr>
        <p:spPr/>
        <p:txBody>
          <a:bodyPr/>
          <a:lstStyle/>
          <a:p>
            <a:fld id="{EE8F52DB-FE1E-4C2D-AF56-F6FC6A4740F1}" type="datetimeFigureOut">
              <a:rPr lang="ru-RU" smtClean="0"/>
              <a:t>17.03.2023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84E89646-7030-49C1-A42D-3947117A21D9}" type="slidenum">
              <a:rPr lang="ru-RU" smtClean="0"/>
              <a:t>‹#›</a:t>
            </a:fld>
            <a:endParaRPr lang="ru-RU"/>
          </a:p>
        </p:txBody>
      </p:sp>
    </p:spTree>
    <p:extLst>
      <p:ext uri="{BB962C8B-B14F-4D97-AF65-F5344CB8AC3E}">
        <p14:creationId xmlns:p14="http://schemas.microsoft.com/office/powerpoint/2010/main" val="37971339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Столбец с тремя рисунками">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ru-RU" smtClean="0"/>
              <a:t>Образец заголовка</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3" name="Date Placeholder 2"/>
          <p:cNvSpPr>
            <a:spLocks noGrp="1"/>
          </p:cNvSpPr>
          <p:nvPr>
            <p:ph type="dt" sz="half" idx="10"/>
          </p:nvPr>
        </p:nvSpPr>
        <p:spPr/>
        <p:txBody>
          <a:bodyPr/>
          <a:lstStyle/>
          <a:p>
            <a:fld id="{EE8F52DB-FE1E-4C2D-AF56-F6FC6A4740F1}" type="datetimeFigureOut">
              <a:rPr lang="ru-RU" smtClean="0"/>
              <a:t>17.03.2023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84E89646-7030-49C1-A42D-3947117A21D9}" type="slidenum">
              <a:rPr lang="ru-RU" smtClean="0"/>
              <a:t>‹#›</a:t>
            </a:fld>
            <a:endParaRPr lang="ru-RU"/>
          </a:p>
        </p:txBody>
      </p:sp>
    </p:spTree>
    <p:extLst>
      <p:ext uri="{BB962C8B-B14F-4D97-AF65-F5344CB8AC3E}">
        <p14:creationId xmlns:p14="http://schemas.microsoft.com/office/powerpoint/2010/main" val="18363030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ru-RU" smtClean="0"/>
              <a:t>Образец заголовка</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EE8F52DB-FE1E-4C2D-AF56-F6FC6A4740F1}" type="datetimeFigureOut">
              <a:rPr lang="ru-RU" smtClean="0"/>
              <a:t>17.03.2023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4E89646-7030-49C1-A42D-3947117A21D9}" type="slidenum">
              <a:rPr lang="ru-RU" smtClean="0"/>
              <a:t>‹#›</a:t>
            </a:fld>
            <a:endParaRPr lang="ru-RU"/>
          </a:p>
        </p:txBody>
      </p:sp>
    </p:spTree>
    <p:extLst>
      <p:ext uri="{BB962C8B-B14F-4D97-AF65-F5344CB8AC3E}">
        <p14:creationId xmlns:p14="http://schemas.microsoft.com/office/powerpoint/2010/main" val="30139994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ru-RU" smtClean="0"/>
              <a:t>Образец заголовка</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EE8F52DB-FE1E-4C2D-AF56-F6FC6A4740F1}" type="datetimeFigureOut">
              <a:rPr lang="ru-RU" smtClean="0"/>
              <a:t>17.03.2023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4E89646-7030-49C1-A42D-3947117A21D9}" type="slidenum">
              <a:rPr lang="ru-RU" smtClean="0"/>
              <a:t>‹#›</a:t>
            </a:fld>
            <a:endParaRPr lang="ru-RU"/>
          </a:p>
        </p:txBody>
      </p:sp>
    </p:spTree>
    <p:extLst>
      <p:ext uri="{BB962C8B-B14F-4D97-AF65-F5344CB8AC3E}">
        <p14:creationId xmlns:p14="http://schemas.microsoft.com/office/powerpoint/2010/main" val="14450016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ru-RU" smtClean="0"/>
              <a:t>Образец заголовка</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EE8F52DB-FE1E-4C2D-AF56-F6FC6A4740F1}" type="datetimeFigureOut">
              <a:rPr lang="ru-RU" smtClean="0"/>
              <a:t>17.03.2023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4E89646-7030-49C1-A42D-3947117A21D9}" type="slidenum">
              <a:rPr lang="ru-RU" smtClean="0"/>
              <a:t>‹#›</a:t>
            </a:fld>
            <a:endParaRPr lang="ru-RU"/>
          </a:p>
        </p:txBody>
      </p:sp>
    </p:spTree>
    <p:extLst>
      <p:ext uri="{BB962C8B-B14F-4D97-AF65-F5344CB8AC3E}">
        <p14:creationId xmlns:p14="http://schemas.microsoft.com/office/powerpoint/2010/main" val="19606847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ru-RU" smtClean="0"/>
              <a:t>Образец заголовка</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EE8F52DB-FE1E-4C2D-AF56-F6FC6A4740F1}" type="datetimeFigureOut">
              <a:rPr lang="ru-RU" smtClean="0"/>
              <a:t>17.03.2023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4E89646-7030-49C1-A42D-3947117A21D9}" type="slidenum">
              <a:rPr lang="ru-RU" smtClean="0"/>
              <a:t>‹#›</a:t>
            </a:fld>
            <a:endParaRPr lang="ru-RU"/>
          </a:p>
        </p:txBody>
      </p:sp>
    </p:spTree>
    <p:extLst>
      <p:ext uri="{BB962C8B-B14F-4D97-AF65-F5344CB8AC3E}">
        <p14:creationId xmlns:p14="http://schemas.microsoft.com/office/powerpoint/2010/main" val="737689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ru-RU" smtClean="0"/>
              <a:t>Образец заголовка</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EE8F52DB-FE1E-4C2D-AF56-F6FC6A4740F1}" type="datetimeFigureOut">
              <a:rPr lang="ru-RU" smtClean="0"/>
              <a:t>17.03.2023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4E89646-7030-49C1-A42D-3947117A21D9}" type="slidenum">
              <a:rPr lang="ru-RU" smtClean="0"/>
              <a:t>‹#›</a:t>
            </a:fld>
            <a:endParaRPr lang="ru-RU"/>
          </a:p>
        </p:txBody>
      </p:sp>
    </p:spTree>
    <p:extLst>
      <p:ext uri="{BB962C8B-B14F-4D97-AF65-F5344CB8AC3E}">
        <p14:creationId xmlns:p14="http://schemas.microsoft.com/office/powerpoint/2010/main" val="34024448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2" name="Content Placeholder 3"/>
          <p:cNvSpPr>
            <a:spLocks noGrp="1"/>
          </p:cNvSpPr>
          <p:nvPr>
            <p:ph sz="quarter" idx="13"/>
          </p:nvPr>
        </p:nvSpPr>
        <p:spPr>
          <a:xfrm>
            <a:off x="913774" y="3051012"/>
            <a:ext cx="5106027" cy="274018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3" name="Content Placeholder 5"/>
          <p:cNvSpPr>
            <a:spLocks noGrp="1"/>
          </p:cNvSpPr>
          <p:nvPr>
            <p:ph sz="quarter" idx="14"/>
          </p:nvPr>
        </p:nvSpPr>
        <p:spPr>
          <a:xfrm>
            <a:off x="6172200" y="3051012"/>
            <a:ext cx="5105401" cy="274018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EE8F52DB-FE1E-4C2D-AF56-F6FC6A4740F1}" type="datetimeFigureOut">
              <a:rPr lang="ru-RU" smtClean="0"/>
              <a:t>17.03.2023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84E89646-7030-49C1-A42D-3947117A21D9}" type="slidenum">
              <a:rPr lang="ru-RU" smtClean="0"/>
              <a:t>‹#›</a:t>
            </a:fld>
            <a:endParaRPr lang="ru-RU"/>
          </a:p>
        </p:txBody>
      </p:sp>
    </p:spTree>
    <p:extLst>
      <p:ext uri="{BB962C8B-B14F-4D97-AF65-F5344CB8AC3E}">
        <p14:creationId xmlns:p14="http://schemas.microsoft.com/office/powerpoint/2010/main" val="3030478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EE8F52DB-FE1E-4C2D-AF56-F6FC6A4740F1}" type="datetimeFigureOut">
              <a:rPr lang="ru-RU" smtClean="0"/>
              <a:t>17.03.2023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84E89646-7030-49C1-A42D-3947117A21D9}" type="slidenum">
              <a:rPr lang="ru-RU" smtClean="0"/>
              <a:t>‹#›</a:t>
            </a:fld>
            <a:endParaRPr lang="ru-RU"/>
          </a:p>
        </p:txBody>
      </p:sp>
    </p:spTree>
    <p:extLst>
      <p:ext uri="{BB962C8B-B14F-4D97-AF65-F5344CB8AC3E}">
        <p14:creationId xmlns:p14="http://schemas.microsoft.com/office/powerpoint/2010/main" val="35548888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EE8F52DB-FE1E-4C2D-AF56-F6FC6A4740F1}" type="datetimeFigureOut">
              <a:rPr lang="ru-RU" smtClean="0"/>
              <a:t>17.03.2023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84E89646-7030-49C1-A42D-3947117A21D9}" type="slidenum">
              <a:rPr lang="ru-RU" smtClean="0"/>
              <a:t>‹#›</a:t>
            </a:fld>
            <a:endParaRPr lang="ru-RU"/>
          </a:p>
        </p:txBody>
      </p:sp>
    </p:spTree>
    <p:extLst>
      <p:ext uri="{BB962C8B-B14F-4D97-AF65-F5344CB8AC3E}">
        <p14:creationId xmlns:p14="http://schemas.microsoft.com/office/powerpoint/2010/main" val="4061973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ru-RU" smtClean="0"/>
              <a:t>Образец заголовка</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EE8F52DB-FE1E-4C2D-AF56-F6FC6A4740F1}" type="datetimeFigureOut">
              <a:rPr lang="ru-RU" smtClean="0"/>
              <a:t>17.03.2023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4E89646-7030-49C1-A42D-3947117A21D9}" type="slidenum">
              <a:rPr lang="ru-RU" smtClean="0"/>
              <a:t>‹#›</a:t>
            </a:fld>
            <a:endParaRPr lang="ru-RU"/>
          </a:p>
        </p:txBody>
      </p:sp>
    </p:spTree>
    <p:extLst>
      <p:ext uri="{BB962C8B-B14F-4D97-AF65-F5344CB8AC3E}">
        <p14:creationId xmlns:p14="http://schemas.microsoft.com/office/powerpoint/2010/main" val="24601093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EE8F52DB-FE1E-4C2D-AF56-F6FC6A4740F1}" type="datetimeFigureOut">
              <a:rPr lang="ru-RU" smtClean="0"/>
              <a:t>17.03.2023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4E89646-7030-49C1-A42D-3947117A21D9}" type="slidenum">
              <a:rPr lang="ru-RU" smtClean="0"/>
              <a:t>‹#›</a:t>
            </a:fld>
            <a:endParaRPr lang="ru-RU"/>
          </a:p>
        </p:txBody>
      </p:sp>
    </p:spTree>
    <p:extLst>
      <p:ext uri="{BB962C8B-B14F-4D97-AF65-F5344CB8AC3E}">
        <p14:creationId xmlns:p14="http://schemas.microsoft.com/office/powerpoint/2010/main" val="25549156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EE8F52DB-FE1E-4C2D-AF56-F6FC6A4740F1}" type="datetimeFigureOut">
              <a:rPr lang="ru-RU" smtClean="0"/>
              <a:t>17.03.2023</a:t>
            </a:fld>
            <a:endParaRPr lang="ru-RU"/>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ru-RU"/>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84E89646-7030-49C1-A42D-3947117A21D9}" type="slidenum">
              <a:rPr lang="ru-RU" smtClean="0"/>
              <a:t>‹#›</a:t>
            </a:fld>
            <a:endParaRPr lang="ru-RU"/>
          </a:p>
        </p:txBody>
      </p:sp>
    </p:spTree>
    <p:extLst>
      <p:ext uri="{BB962C8B-B14F-4D97-AF65-F5344CB8AC3E}">
        <p14:creationId xmlns:p14="http://schemas.microsoft.com/office/powerpoint/2010/main" val="3673711262"/>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 id="2147483714" r:id="rId13"/>
    <p:sldLayoutId id="2147483715" r:id="rId14"/>
    <p:sldLayoutId id="2147483716" r:id="rId15"/>
    <p:sldLayoutId id="2147483717" r:id="rId16"/>
    <p:sldLayoutId id="2147483718"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image" Target="../media/image9.png"/><Relationship Id="rId18" Type="http://schemas.openxmlformats.org/officeDocument/2006/relationships/slide" Target="slide10.xml"/><Relationship Id="rId3" Type="http://schemas.openxmlformats.org/officeDocument/2006/relationships/image" Target="../media/image4.png"/><Relationship Id="rId7" Type="http://schemas.openxmlformats.org/officeDocument/2006/relationships/image" Target="../media/image6.png"/><Relationship Id="rId12" Type="http://schemas.openxmlformats.org/officeDocument/2006/relationships/slide" Target="slide7.xml"/><Relationship Id="rId17" Type="http://schemas.openxmlformats.org/officeDocument/2006/relationships/image" Target="../media/image11.png"/><Relationship Id="rId2" Type="http://schemas.openxmlformats.org/officeDocument/2006/relationships/slide" Target="slide2.xml"/><Relationship Id="rId16" Type="http://schemas.openxmlformats.org/officeDocument/2006/relationships/slide" Target="slide9.xml"/><Relationship Id="rId20" Type="http://schemas.openxmlformats.org/officeDocument/2006/relationships/slide" Target="slide11.xml"/><Relationship Id="rId1" Type="http://schemas.openxmlformats.org/officeDocument/2006/relationships/slideLayout" Target="../slideLayouts/slideLayout1.xml"/><Relationship Id="rId6" Type="http://schemas.openxmlformats.org/officeDocument/2006/relationships/slide" Target="slide4.xml"/><Relationship Id="rId11" Type="http://schemas.openxmlformats.org/officeDocument/2006/relationships/image" Target="../media/image8.png"/><Relationship Id="rId5" Type="http://schemas.openxmlformats.org/officeDocument/2006/relationships/image" Target="../media/image5.png"/><Relationship Id="rId15" Type="http://schemas.openxmlformats.org/officeDocument/2006/relationships/image" Target="../media/image10.png"/><Relationship Id="rId10" Type="http://schemas.openxmlformats.org/officeDocument/2006/relationships/slide" Target="slide6.xml"/><Relationship Id="rId19" Type="http://schemas.openxmlformats.org/officeDocument/2006/relationships/image" Target="../media/image12.png"/><Relationship Id="rId4" Type="http://schemas.openxmlformats.org/officeDocument/2006/relationships/slide" Target="slide3.xml"/><Relationship Id="rId9" Type="http://schemas.openxmlformats.org/officeDocument/2006/relationships/image" Target="../media/image7.png"/><Relationship Id="rId14" Type="http://schemas.openxmlformats.org/officeDocument/2006/relationships/slide" Target="slide8.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extLst>
              <p:ext uri="{D42A27DB-BD31-4B8C-83A1-F6EECF244321}">
                <p14:modId xmlns:p14="http://schemas.microsoft.com/office/powerpoint/2010/main" val="3712714246"/>
              </p:ext>
            </p:extLst>
          </p:nvPr>
        </p:nvGraphicFramePr>
        <p:xfrm>
          <a:off x="641442" y="313900"/>
          <a:ext cx="10959154" cy="6250674"/>
        </p:xfrm>
        <a:graphic>
          <a:graphicData uri="http://schemas.openxmlformats.org/drawingml/2006/table">
            <a:tbl>
              <a:tblPr firstRow="1" bandRow="1">
                <a:tableStyleId>{0E3FDE45-AF77-4B5C-9715-49D594BDF05E}</a:tableStyleId>
              </a:tblPr>
              <a:tblGrid>
                <a:gridCol w="3475538"/>
                <a:gridCol w="4017086"/>
                <a:gridCol w="3466530"/>
              </a:tblGrid>
              <a:tr h="2083558">
                <a:tc>
                  <a:txBody>
                    <a:bodyPr/>
                    <a:lstStyle/>
                    <a:p>
                      <a:pPr algn="ctr"/>
                      <a:endParaRPr lang="ru-RU" sz="5400" b="1" dirty="0">
                        <a:effectLst>
                          <a:outerShdw blurRad="38100" dist="38100" dir="2700000" algn="tl">
                            <a:srgbClr val="000000">
                              <a:alpha val="43137"/>
                            </a:srgbClr>
                          </a:outerShdw>
                        </a:effectLst>
                        <a:latin typeface="Arial Black" panose="020B0A04020102020204" pitchFamily="34"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ru-RU" sz="5400" b="1" dirty="0">
                        <a:effectLst>
                          <a:outerShdw blurRad="38100" dist="38100" dir="2700000" algn="tl">
                            <a:srgbClr val="000000">
                              <a:alpha val="43137"/>
                            </a:srgbClr>
                          </a:outerShdw>
                        </a:effectLst>
                        <a:latin typeface="Arial Black" panose="020B0A04020102020204" pitchFamily="34"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ru-RU" sz="5400" b="1" dirty="0">
                        <a:effectLst>
                          <a:outerShdw blurRad="38100" dist="38100" dir="2700000" algn="tl">
                            <a:srgbClr val="000000">
                              <a:alpha val="43137"/>
                            </a:srgbClr>
                          </a:outerShdw>
                        </a:effectLst>
                        <a:latin typeface="Arial Black" panose="020B0A04020102020204" pitchFamily="34"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083558">
                <a:tc>
                  <a:txBody>
                    <a:bodyPr/>
                    <a:lstStyle/>
                    <a:p>
                      <a:pPr algn="ctr"/>
                      <a:endParaRPr lang="ru-RU" sz="5400" b="1" dirty="0">
                        <a:effectLst>
                          <a:outerShdw blurRad="38100" dist="38100" dir="2700000" algn="tl">
                            <a:srgbClr val="000000">
                              <a:alpha val="43137"/>
                            </a:srgbClr>
                          </a:outerShdw>
                        </a:effectLst>
                        <a:latin typeface="Arial Black" panose="020B0A04020102020204" pitchFamily="34"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ru-RU" sz="5400" b="1" dirty="0">
                        <a:effectLst>
                          <a:outerShdw blurRad="38100" dist="38100" dir="2700000" algn="tl">
                            <a:srgbClr val="000000">
                              <a:alpha val="43137"/>
                            </a:srgbClr>
                          </a:outerShdw>
                        </a:effectLst>
                        <a:latin typeface="Arial Black" panose="020B0A04020102020204" pitchFamily="34"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ru-RU" sz="5400" b="1" dirty="0">
                        <a:effectLst>
                          <a:outerShdw blurRad="38100" dist="38100" dir="2700000" algn="tl">
                            <a:srgbClr val="000000">
                              <a:alpha val="43137"/>
                            </a:srgbClr>
                          </a:outerShdw>
                        </a:effectLst>
                        <a:latin typeface="Arial Black" panose="020B0A04020102020204" pitchFamily="34"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083558">
                <a:tc>
                  <a:txBody>
                    <a:bodyPr/>
                    <a:lstStyle/>
                    <a:p>
                      <a:pPr algn="ctr"/>
                      <a:endParaRPr lang="ru-RU" sz="5400" b="1" dirty="0">
                        <a:effectLst>
                          <a:outerShdw blurRad="38100" dist="38100" dir="2700000" algn="tl">
                            <a:srgbClr val="000000">
                              <a:alpha val="43137"/>
                            </a:srgbClr>
                          </a:outerShdw>
                        </a:effectLst>
                        <a:latin typeface="Arial Black" panose="020B0A04020102020204" pitchFamily="34"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ru-RU" sz="5400" b="1" dirty="0">
                        <a:effectLst>
                          <a:outerShdw blurRad="38100" dist="38100" dir="2700000" algn="tl">
                            <a:srgbClr val="000000">
                              <a:alpha val="43137"/>
                            </a:srgbClr>
                          </a:outerShdw>
                        </a:effectLst>
                        <a:latin typeface="Arial Black" panose="020B0A04020102020204" pitchFamily="34"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ru-RU" sz="5400" b="1" dirty="0">
                        <a:effectLst>
                          <a:outerShdw blurRad="38100" dist="38100" dir="2700000" algn="tl">
                            <a:srgbClr val="000000">
                              <a:alpha val="43137"/>
                            </a:srgbClr>
                          </a:outerShdw>
                        </a:effectLst>
                        <a:latin typeface="Arial Black" panose="020B0A04020102020204" pitchFamily="34"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pic>
        <p:nvPicPr>
          <p:cNvPr id="7" name="Рисунок 6">
            <a:hlinkClick r:id="rId2" action="ppaction://hlinksldjump"/>
          </p:cNvPr>
          <p:cNvPicPr>
            <a:picLocks noChangeAspect="1"/>
          </p:cNvPicPr>
          <p:nvPr/>
        </p:nvPicPr>
        <p:blipFill>
          <a:blip r:embed="rId3"/>
          <a:stretch>
            <a:fillRect/>
          </a:stretch>
        </p:blipFill>
        <p:spPr>
          <a:xfrm>
            <a:off x="1368182" y="401599"/>
            <a:ext cx="1918923" cy="1912945"/>
          </a:xfrm>
          <a:prstGeom prst="rect">
            <a:avLst/>
          </a:prstGeom>
        </p:spPr>
      </p:pic>
      <p:pic>
        <p:nvPicPr>
          <p:cNvPr id="8" name="Рисунок 7">
            <a:hlinkClick r:id="rId4" action="ppaction://hlinksldjump"/>
          </p:cNvPr>
          <p:cNvPicPr>
            <a:picLocks noChangeAspect="1"/>
          </p:cNvPicPr>
          <p:nvPr/>
        </p:nvPicPr>
        <p:blipFill>
          <a:blip r:embed="rId5"/>
          <a:stretch>
            <a:fillRect/>
          </a:stretch>
        </p:blipFill>
        <p:spPr>
          <a:xfrm>
            <a:off x="4916837" y="543363"/>
            <a:ext cx="2268303" cy="1512202"/>
          </a:xfrm>
          <a:prstGeom prst="rect">
            <a:avLst/>
          </a:prstGeom>
        </p:spPr>
      </p:pic>
      <p:pic>
        <p:nvPicPr>
          <p:cNvPr id="9" name="Рисунок 8">
            <a:hlinkClick r:id="rId6" action="ppaction://hlinksldjump"/>
          </p:cNvPr>
          <p:cNvPicPr>
            <a:picLocks noChangeAspect="1"/>
          </p:cNvPicPr>
          <p:nvPr/>
        </p:nvPicPr>
        <p:blipFill rotWithShape="1">
          <a:blip r:embed="rId7"/>
          <a:srcRect b="9698"/>
          <a:stretch/>
        </p:blipFill>
        <p:spPr>
          <a:xfrm>
            <a:off x="9231811" y="530550"/>
            <a:ext cx="1323051" cy="1655045"/>
          </a:xfrm>
          <a:prstGeom prst="rect">
            <a:avLst/>
          </a:prstGeom>
        </p:spPr>
      </p:pic>
      <p:pic>
        <p:nvPicPr>
          <p:cNvPr id="10" name="Рисунок 9">
            <a:hlinkClick r:id="rId8" action="ppaction://hlinksldjump"/>
          </p:cNvPr>
          <p:cNvPicPr>
            <a:picLocks noChangeAspect="1"/>
          </p:cNvPicPr>
          <p:nvPr/>
        </p:nvPicPr>
        <p:blipFill>
          <a:blip r:embed="rId9"/>
          <a:stretch>
            <a:fillRect/>
          </a:stretch>
        </p:blipFill>
        <p:spPr>
          <a:xfrm>
            <a:off x="1096557" y="2611093"/>
            <a:ext cx="2462174" cy="1687142"/>
          </a:xfrm>
          <a:prstGeom prst="rect">
            <a:avLst/>
          </a:prstGeom>
        </p:spPr>
      </p:pic>
      <p:pic>
        <p:nvPicPr>
          <p:cNvPr id="11" name="Рисунок 10">
            <a:hlinkClick r:id="rId10" action="ppaction://hlinksldjump"/>
          </p:cNvPr>
          <p:cNvPicPr>
            <a:picLocks noChangeAspect="1"/>
          </p:cNvPicPr>
          <p:nvPr/>
        </p:nvPicPr>
        <p:blipFill>
          <a:blip r:embed="rId11"/>
          <a:stretch>
            <a:fillRect/>
          </a:stretch>
        </p:blipFill>
        <p:spPr>
          <a:xfrm>
            <a:off x="4925016" y="2707592"/>
            <a:ext cx="2260123" cy="1639999"/>
          </a:xfrm>
          <a:prstGeom prst="rect">
            <a:avLst/>
          </a:prstGeom>
        </p:spPr>
      </p:pic>
      <p:pic>
        <p:nvPicPr>
          <p:cNvPr id="12" name="Рисунок 11">
            <a:hlinkClick r:id="rId12" action="ppaction://hlinksldjump"/>
          </p:cNvPr>
          <p:cNvPicPr>
            <a:picLocks noChangeAspect="1"/>
          </p:cNvPicPr>
          <p:nvPr/>
        </p:nvPicPr>
        <p:blipFill>
          <a:blip r:embed="rId13"/>
          <a:stretch>
            <a:fillRect/>
          </a:stretch>
        </p:blipFill>
        <p:spPr>
          <a:xfrm>
            <a:off x="8726844" y="2707592"/>
            <a:ext cx="2284208" cy="1565196"/>
          </a:xfrm>
          <a:prstGeom prst="rect">
            <a:avLst/>
          </a:prstGeom>
        </p:spPr>
      </p:pic>
      <p:pic>
        <p:nvPicPr>
          <p:cNvPr id="13" name="Рисунок 12">
            <a:hlinkClick r:id="rId14" action="ppaction://hlinksldjump"/>
          </p:cNvPr>
          <p:cNvPicPr>
            <a:picLocks noChangeAspect="1"/>
          </p:cNvPicPr>
          <p:nvPr/>
        </p:nvPicPr>
        <p:blipFill>
          <a:blip r:embed="rId15"/>
          <a:stretch>
            <a:fillRect/>
          </a:stretch>
        </p:blipFill>
        <p:spPr>
          <a:xfrm>
            <a:off x="1096557" y="4609107"/>
            <a:ext cx="2462174" cy="1845189"/>
          </a:xfrm>
          <a:prstGeom prst="rect">
            <a:avLst/>
          </a:prstGeom>
        </p:spPr>
      </p:pic>
      <p:pic>
        <p:nvPicPr>
          <p:cNvPr id="14" name="Рисунок 13">
            <a:hlinkClick r:id="rId16" action="ppaction://hlinksldjump"/>
          </p:cNvPr>
          <p:cNvPicPr>
            <a:picLocks noChangeAspect="1"/>
          </p:cNvPicPr>
          <p:nvPr/>
        </p:nvPicPr>
        <p:blipFill rotWithShape="1">
          <a:blip r:embed="rId17"/>
          <a:srcRect l="17746" r="14301"/>
          <a:stretch/>
        </p:blipFill>
        <p:spPr>
          <a:xfrm>
            <a:off x="4916836" y="4697539"/>
            <a:ext cx="2268303" cy="1668997"/>
          </a:xfrm>
          <a:prstGeom prst="rect">
            <a:avLst/>
          </a:prstGeom>
        </p:spPr>
      </p:pic>
      <p:pic>
        <p:nvPicPr>
          <p:cNvPr id="15" name="Рисунок 14">
            <a:hlinkClick r:id="rId18" action="ppaction://hlinksldjump"/>
          </p:cNvPr>
          <p:cNvPicPr>
            <a:picLocks noChangeAspect="1"/>
          </p:cNvPicPr>
          <p:nvPr/>
        </p:nvPicPr>
        <p:blipFill>
          <a:blip r:embed="rId19"/>
          <a:stretch>
            <a:fillRect/>
          </a:stretch>
        </p:blipFill>
        <p:spPr>
          <a:xfrm>
            <a:off x="8726844" y="4713248"/>
            <a:ext cx="2284208" cy="1522805"/>
          </a:xfrm>
          <a:prstGeom prst="rect">
            <a:avLst/>
          </a:prstGeom>
        </p:spPr>
      </p:pic>
      <p:sp>
        <p:nvSpPr>
          <p:cNvPr id="18" name="Прямоугольник 17"/>
          <p:cNvSpPr/>
          <p:nvPr/>
        </p:nvSpPr>
        <p:spPr>
          <a:xfrm>
            <a:off x="11833517" y="6366536"/>
            <a:ext cx="444387" cy="369332"/>
          </a:xfrm>
          <a:prstGeom prst="rect">
            <a:avLst/>
          </a:prstGeom>
        </p:spPr>
        <p:txBody>
          <a:bodyPr wrap="square">
            <a:spAutoFit/>
          </a:bodyPr>
          <a:lstStyle/>
          <a:p>
            <a:r>
              <a:rPr lang="en-US" dirty="0" smtClean="0">
                <a:latin typeface="Times New Roman" panose="02020603050405020304" pitchFamily="18" charset="0"/>
                <a:cs typeface="Times New Roman" panose="02020603050405020304" pitchFamily="18" charset="0"/>
                <a:hlinkClick r:id="rId20" action="ppaction://hlinksldjump"/>
              </a:rPr>
              <a:t>ₓ</a:t>
            </a:r>
            <a:endParaRPr lang="ru-RU" dirty="0"/>
          </a:p>
        </p:txBody>
      </p:sp>
    </p:spTree>
    <p:extLst>
      <p:ext uri="{BB962C8B-B14F-4D97-AF65-F5344CB8AC3E}">
        <p14:creationId xmlns:p14="http://schemas.microsoft.com/office/powerpoint/2010/main" val="12147119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Прямоугольник 1"/>
          <p:cNvSpPr/>
          <p:nvPr/>
        </p:nvSpPr>
        <p:spPr>
          <a:xfrm>
            <a:off x="5440680" y="279727"/>
            <a:ext cx="6019800" cy="3970318"/>
          </a:xfrm>
          <a:prstGeom prst="rect">
            <a:avLst/>
          </a:prstGeom>
        </p:spPr>
        <p:txBody>
          <a:bodyPr wrap="square">
            <a:spAutoFit/>
          </a:bodyPr>
          <a:lstStyle/>
          <a:p>
            <a:pPr marL="450215" algn="just">
              <a:spcAft>
                <a:spcPts val="0"/>
              </a:spcAft>
            </a:pPr>
            <a:r>
              <a:rPr lang="en-US" dirty="0" smtClean="0">
                <a:solidFill>
                  <a:srgbClr val="000000"/>
                </a:solidFill>
                <a:effectLst/>
                <a:latin typeface="Times New Roman" panose="02020603050405020304" pitchFamily="18" charset="0"/>
                <a:ea typeface="Times New Roman" panose="02020603050405020304" pitchFamily="18" charset="0"/>
              </a:rPr>
              <a:t>	</a:t>
            </a:r>
            <a:r>
              <a:rPr lang="ru-RU" sz="2800" dirty="0" smtClean="0">
                <a:solidFill>
                  <a:srgbClr val="000000"/>
                </a:solidFill>
                <a:effectLst/>
                <a:latin typeface="Times New Roman" panose="02020603050405020304" pitchFamily="18" charset="0"/>
                <a:ea typeface="Times New Roman" panose="02020603050405020304" pitchFamily="18" charset="0"/>
              </a:rPr>
              <a:t>В </a:t>
            </a:r>
            <a:r>
              <a:rPr lang="ru-RU" sz="2800" dirty="0" smtClean="0">
                <a:solidFill>
                  <a:srgbClr val="000000"/>
                </a:solidFill>
                <a:effectLst/>
                <a:latin typeface="Times New Roman" panose="02020603050405020304" pitchFamily="18" charset="0"/>
                <a:ea typeface="Times New Roman" panose="02020603050405020304" pitchFamily="18" charset="0"/>
              </a:rPr>
              <a:t>группе туристов 30 человек. Их вертолётом в несколько приёмов забрасывают в труднодоступный район по 6 человек за рейс. Порядок, в котором вертолёт перевозит туристов, случаен. Найдите вероятность того, что турист П. полетит первым рейсом вертолёта.</a:t>
            </a:r>
            <a:endParaRPr lang="ru-RU" sz="2800" dirty="0">
              <a:effectLst/>
              <a:latin typeface="Times New Roman" panose="02020603050405020304" pitchFamily="18" charset="0"/>
              <a:ea typeface="Times New Roman" panose="02020603050405020304" pitchFamily="18" charset="0"/>
            </a:endParaRPr>
          </a:p>
        </p:txBody>
      </p:sp>
      <p:sp>
        <p:nvSpPr>
          <p:cNvPr id="3" name="Прямоугольник 2"/>
          <p:cNvSpPr/>
          <p:nvPr/>
        </p:nvSpPr>
        <p:spPr>
          <a:xfrm>
            <a:off x="718377" y="4562945"/>
            <a:ext cx="10439400" cy="863250"/>
          </a:xfrm>
          <a:prstGeom prst="rect">
            <a:avLst/>
          </a:prstGeom>
        </p:spPr>
        <p:txBody>
          <a:bodyPr wrap="square">
            <a:spAutoFit/>
          </a:bodyPr>
          <a:lstStyle/>
          <a:p>
            <a:pPr marL="450215" indent="238125" algn="just">
              <a:lnSpc>
                <a:spcPct val="107000"/>
              </a:lnSpc>
              <a:spcAft>
                <a:spcPts val="0"/>
              </a:spcAft>
            </a:pPr>
            <a:r>
              <a:rPr lang="ru-RU" sz="2400" b="1" i="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Решение. </a:t>
            </a:r>
            <a:r>
              <a:rPr lang="ru-RU" sz="2400" i="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На первом рейсе 6 мест, всего мест 30. Тогда вероятность того, что турист П. полетит первым рейсом вертолёта, равна:</a:t>
            </a:r>
            <a:endParaRPr lang="ru-RU" sz="2400" i="1"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5" name="Рисунок 4" descr=" дробь: числитель: 6, знаменатель: 30 конец дроби = дробь: числитель: 1, знаменатель: 5 конец дроби =0,2. "/>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85840" y="5573255"/>
            <a:ext cx="1704474" cy="605088"/>
          </a:xfrm>
          <a:prstGeom prst="rect">
            <a:avLst/>
          </a:prstGeom>
          <a:noFill/>
          <a:ln>
            <a:noFill/>
          </a:ln>
        </p:spPr>
      </p:pic>
      <p:sp>
        <p:nvSpPr>
          <p:cNvPr id="6" name="Прямоугольник 5"/>
          <p:cNvSpPr/>
          <p:nvPr/>
        </p:nvSpPr>
        <p:spPr>
          <a:xfrm>
            <a:off x="4781040" y="6325403"/>
            <a:ext cx="1801712" cy="388696"/>
          </a:xfrm>
          <a:prstGeom prst="rect">
            <a:avLst/>
          </a:prstGeom>
        </p:spPr>
        <p:txBody>
          <a:bodyPr wrap="none">
            <a:spAutoFit/>
          </a:bodyPr>
          <a:lstStyle/>
          <a:p>
            <a:pPr marL="450215" algn="just">
              <a:lnSpc>
                <a:spcPct val="107000"/>
              </a:lnSpc>
              <a:spcAft>
                <a:spcPts val="0"/>
              </a:spcAft>
            </a:pPr>
            <a:r>
              <a:rPr lang="ru-RU" spc="15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Ответ:</a:t>
            </a:r>
            <a:r>
              <a:rPr lang="ru-RU"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0,2.</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7" name="Рисунок 6"/>
          <p:cNvPicPr>
            <a:picLocks noChangeAspect="1"/>
          </p:cNvPicPr>
          <p:nvPr/>
        </p:nvPicPr>
        <p:blipFill>
          <a:blip r:embed="rId3"/>
          <a:stretch>
            <a:fillRect/>
          </a:stretch>
        </p:blipFill>
        <p:spPr>
          <a:xfrm>
            <a:off x="0" y="0"/>
            <a:ext cx="5440680" cy="346843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68646729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down)">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913774" y="0"/>
            <a:ext cx="10363826" cy="6305266"/>
          </a:xfr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p>
            <a:pPr marL="0" indent="0" algn="ctr">
              <a:buNone/>
            </a:pPr>
            <a:r>
              <a:rPr lang="en-US" sz="4400" b="1" i="1" dirty="0" smtClean="0">
                <a:solidFill>
                  <a:schemeClr val="accent1">
                    <a:lumMod val="75000"/>
                  </a:schemeClr>
                </a:solidFill>
                <a:latin typeface="Times New Roman" panose="02020603050405020304" pitchFamily="18" charset="0"/>
                <a:cs typeface="Times New Roman" panose="02020603050405020304" pitchFamily="18" charset="0"/>
              </a:rPr>
              <a:t>С</a:t>
            </a:r>
            <a:r>
              <a:rPr lang="ru-RU" sz="4400" b="1" i="1" dirty="0" smtClean="0">
                <a:solidFill>
                  <a:schemeClr val="accent1">
                    <a:lumMod val="75000"/>
                  </a:schemeClr>
                </a:solidFill>
                <a:latin typeface="Times New Roman" panose="02020603050405020304" pitchFamily="18" charset="0"/>
                <a:cs typeface="Times New Roman" panose="02020603050405020304" pitchFamily="18" charset="0"/>
              </a:rPr>
              <a:t>ПАСИБО ЗА ВНИМАНИЕ!</a:t>
            </a:r>
            <a:endParaRPr lang="ru-RU" sz="4400" b="1" i="1"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213138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Прямоугольник 4"/>
          <p:cNvSpPr/>
          <p:nvPr/>
        </p:nvSpPr>
        <p:spPr>
          <a:xfrm>
            <a:off x="4693920" y="247552"/>
            <a:ext cx="6797040" cy="3416320"/>
          </a:xfrm>
          <a:prstGeom prst="rect">
            <a:avLst/>
          </a:prstGeom>
        </p:spPr>
        <p:txBody>
          <a:bodyPr wrap="square">
            <a:spAutoFit/>
          </a:bodyPr>
          <a:lstStyle/>
          <a:p>
            <a:r>
              <a:rPr lang="en-US" sz="24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ru-RU" sz="24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По </a:t>
            </a:r>
            <a:r>
              <a:rPr lang="ru-RU" sz="24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отзывам покупателей Иван Иванович оценил надёжность двух интернет-магазинов. Вероятность того, что нужный товар доставят из магазина А, равна 0,8. Вероятность того, что этот товар доставят из магазина Б, равна 0,9. Иван Иванович заказал товар сразу в обоих магазинах. Считая, что интернет-магазины работают независимо друг от друга, найдите вероятность того, что ни один </a:t>
            </a:r>
            <a:r>
              <a:rPr lang="ru-RU" sz="24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магазин </a:t>
            </a:r>
            <a:r>
              <a:rPr lang="ru-RU" sz="24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не доставит товар.</a:t>
            </a:r>
            <a:endParaRPr lang="ru-RU" sz="2400" dirty="0">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838200" y="3816272"/>
            <a:ext cx="10439400" cy="1938992"/>
          </a:xfrm>
          <a:prstGeom prst="rect">
            <a:avLst/>
          </a:prstGeom>
        </p:spPr>
        <p:txBody>
          <a:bodyPr wrap="square">
            <a:spAutoFit/>
          </a:bodyPr>
          <a:lstStyle/>
          <a:p>
            <a:pPr indent="238125" algn="just">
              <a:spcAft>
                <a:spcPts val="0"/>
              </a:spcAft>
            </a:pPr>
            <a:r>
              <a:rPr lang="ru-RU" sz="2400" b="1" i="1" dirty="0" smtClean="0">
                <a:solidFill>
                  <a:srgbClr val="000000"/>
                </a:solidFill>
                <a:effectLst/>
                <a:latin typeface="Times New Roman" panose="02020603050405020304" pitchFamily="18" charset="0"/>
                <a:ea typeface="Times New Roman" panose="02020603050405020304" pitchFamily="18" charset="0"/>
              </a:rPr>
              <a:t>Решение. </a:t>
            </a:r>
            <a:r>
              <a:rPr lang="ru-RU" sz="2400" i="1" dirty="0" smtClean="0">
                <a:solidFill>
                  <a:srgbClr val="000000"/>
                </a:solidFill>
                <a:effectLst/>
                <a:latin typeface="Times New Roman" panose="02020603050405020304" pitchFamily="18" charset="0"/>
                <a:ea typeface="Times New Roman" panose="02020603050405020304" pitchFamily="18" charset="0"/>
              </a:rPr>
              <a:t>Вероятность того, что первый магазин не доставит нужный товар равна 1 − 0,9  =  0,1. Вероятность того, что второй магазин не доставит нужный товар равна 1 − 0,8  =  0,2. Поскольку эти события независимы, вероятность их произведения (оба магазина не доставят товар) равна произведению вероятностей этих событий: 0,1 · 0,2  =  0,02.</a:t>
            </a:r>
            <a:endParaRPr lang="ru-RU" sz="2800" i="1" dirty="0">
              <a:effectLst/>
              <a:latin typeface="Times New Roman" panose="02020603050405020304" pitchFamily="18" charset="0"/>
              <a:ea typeface="Times New Roman" panose="02020603050405020304" pitchFamily="18" charset="0"/>
            </a:endParaRPr>
          </a:p>
        </p:txBody>
      </p:sp>
      <p:sp>
        <p:nvSpPr>
          <p:cNvPr id="7" name="Прямоугольник 6"/>
          <p:cNvSpPr/>
          <p:nvPr/>
        </p:nvSpPr>
        <p:spPr>
          <a:xfrm>
            <a:off x="5326642" y="6387099"/>
            <a:ext cx="1462516" cy="369332"/>
          </a:xfrm>
          <a:prstGeom prst="rect">
            <a:avLst/>
          </a:prstGeom>
        </p:spPr>
        <p:txBody>
          <a:bodyPr wrap="none">
            <a:spAutoFit/>
          </a:bodyPr>
          <a:lstStyle/>
          <a:p>
            <a:pPr algn="just">
              <a:spcAft>
                <a:spcPts val="0"/>
              </a:spcAft>
            </a:pPr>
            <a:r>
              <a:rPr lang="ru-RU" spc="150" dirty="0" smtClean="0">
                <a:solidFill>
                  <a:srgbClr val="000000"/>
                </a:solidFill>
                <a:effectLst/>
                <a:latin typeface="Times New Roman" panose="02020603050405020304" pitchFamily="18" charset="0"/>
                <a:ea typeface="Times New Roman" panose="02020603050405020304" pitchFamily="18" charset="0"/>
              </a:rPr>
              <a:t>Ответ:</a:t>
            </a:r>
            <a:r>
              <a:rPr lang="ru-RU" dirty="0" smtClean="0">
                <a:solidFill>
                  <a:srgbClr val="000000"/>
                </a:solidFill>
                <a:effectLst/>
                <a:latin typeface="Times New Roman" panose="02020603050405020304" pitchFamily="18" charset="0"/>
                <a:ea typeface="Times New Roman" panose="02020603050405020304" pitchFamily="18" charset="0"/>
              </a:rPr>
              <a:t> 0,02.</a:t>
            </a:r>
            <a:endParaRPr lang="ru-RU" sz="2000" dirty="0">
              <a:effectLst/>
              <a:latin typeface="Times New Roman" panose="02020603050405020304" pitchFamily="18" charset="0"/>
              <a:ea typeface="Times New Roman" panose="02020603050405020304" pitchFamily="18" charset="0"/>
            </a:endParaRPr>
          </a:p>
        </p:txBody>
      </p:sp>
      <p:pic>
        <p:nvPicPr>
          <p:cNvPr id="9" name="Рисунок 8"/>
          <p:cNvPicPr>
            <a:picLocks noChangeAspect="1"/>
          </p:cNvPicPr>
          <p:nvPr/>
        </p:nvPicPr>
        <p:blipFill>
          <a:blip r:embed="rId3"/>
          <a:stretch>
            <a:fillRect/>
          </a:stretch>
        </p:blipFill>
        <p:spPr>
          <a:xfrm>
            <a:off x="0" y="0"/>
            <a:ext cx="4572000" cy="3048000"/>
          </a:xfrm>
          <a:prstGeom prst="rect">
            <a:avLst/>
          </a:prstGeom>
        </p:spPr>
      </p:pic>
    </p:spTree>
    <p:extLst>
      <p:ext uri="{BB962C8B-B14F-4D97-AF65-F5344CB8AC3E}">
        <p14:creationId xmlns:p14="http://schemas.microsoft.com/office/powerpoint/2010/main" val="145805972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inVertical)">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Прямоугольник 4"/>
          <p:cNvSpPr/>
          <p:nvPr/>
        </p:nvSpPr>
        <p:spPr>
          <a:xfrm>
            <a:off x="4572000" y="897465"/>
            <a:ext cx="6705600" cy="2308324"/>
          </a:xfrm>
          <a:prstGeom prst="rect">
            <a:avLst/>
          </a:prstGeom>
        </p:spPr>
        <p:txBody>
          <a:bodyPr wrap="square">
            <a:spAutoFit/>
          </a:bodyPr>
          <a:lstStyle/>
          <a:p>
            <a:pPr indent="238125" algn="just">
              <a:spcAft>
                <a:spcPts val="0"/>
              </a:spcAft>
            </a:pPr>
            <a:r>
              <a:rPr lang="ru-RU" sz="2400" dirty="0" smtClean="0">
                <a:solidFill>
                  <a:srgbClr val="000000"/>
                </a:solidFill>
                <a:effectLst/>
                <a:latin typeface="Times New Roman" panose="02020603050405020304" pitchFamily="18" charset="0"/>
                <a:ea typeface="Times New Roman" panose="02020603050405020304" pitchFamily="18" charset="0"/>
              </a:rPr>
              <a:t>В кармане у Миши было четыре </a:t>
            </a:r>
            <a:r>
              <a:rPr lang="ru-RU" sz="2400" dirty="0" smtClean="0">
                <a:solidFill>
                  <a:srgbClr val="000000"/>
                </a:solidFill>
                <a:effectLst/>
                <a:latin typeface="Times New Roman" panose="02020603050405020304" pitchFamily="18" charset="0"/>
                <a:ea typeface="Times New Roman" panose="02020603050405020304" pitchFamily="18" charset="0"/>
              </a:rPr>
              <a:t>конфеты</a:t>
            </a:r>
            <a:r>
              <a:rPr lang="ru-RU" sz="2400" dirty="0" smtClean="0">
                <a:solidFill>
                  <a:srgbClr val="000000"/>
                </a:solidFill>
                <a:effectLst/>
                <a:latin typeface="Times New Roman" panose="02020603050405020304" pitchFamily="18" charset="0"/>
                <a:ea typeface="Times New Roman" panose="02020603050405020304" pitchFamily="18" charset="0"/>
              </a:rPr>
              <a:t>  — «Грильяж», «Белочка», «Коровка» и «Ласточка», а также ключи от квартиры. Вынимая ключи, Миша случайно выронил из кармана одну конфету. Найдите вероятность того, что потерялась конфета «Грильяж».</a:t>
            </a:r>
            <a:endParaRPr lang="ru-RU" sz="2800" dirty="0">
              <a:effectLst/>
              <a:latin typeface="Times New Roman" panose="02020603050405020304" pitchFamily="18" charset="0"/>
              <a:ea typeface="Times New Roman" panose="02020603050405020304" pitchFamily="18" charset="0"/>
            </a:endParaRPr>
          </a:p>
        </p:txBody>
      </p:sp>
      <p:sp>
        <p:nvSpPr>
          <p:cNvPr id="6" name="Прямоугольник 5"/>
          <p:cNvSpPr/>
          <p:nvPr/>
        </p:nvSpPr>
        <p:spPr>
          <a:xfrm>
            <a:off x="838200" y="4719935"/>
            <a:ext cx="10439400" cy="830997"/>
          </a:xfrm>
          <a:prstGeom prst="rect">
            <a:avLst/>
          </a:prstGeom>
        </p:spPr>
        <p:txBody>
          <a:bodyPr wrap="square">
            <a:spAutoFit/>
          </a:bodyPr>
          <a:lstStyle/>
          <a:p>
            <a:pPr indent="238125" algn="just">
              <a:spcAft>
                <a:spcPts val="0"/>
              </a:spcAft>
            </a:pPr>
            <a:r>
              <a:rPr lang="ru-RU" sz="2400" b="1" i="1" dirty="0" smtClean="0">
                <a:solidFill>
                  <a:srgbClr val="000000"/>
                </a:solidFill>
                <a:effectLst/>
                <a:latin typeface="Times New Roman" panose="02020603050405020304" pitchFamily="18" charset="0"/>
                <a:ea typeface="Times New Roman" panose="02020603050405020304" pitchFamily="18" charset="0"/>
              </a:rPr>
              <a:t>Решение. </a:t>
            </a:r>
            <a:r>
              <a:rPr lang="ru-RU" sz="2400" i="1" dirty="0" smtClean="0">
                <a:solidFill>
                  <a:srgbClr val="000000"/>
                </a:solidFill>
                <a:effectLst/>
                <a:latin typeface="Times New Roman" panose="02020603050405020304" pitchFamily="18" charset="0"/>
                <a:ea typeface="Times New Roman" panose="02020603050405020304" pitchFamily="18" charset="0"/>
              </a:rPr>
              <a:t>В кармане было 4 конфеты, а выпала одна конфета. Поэтому вероятность этого события равна одной четвертой.</a:t>
            </a:r>
            <a:endParaRPr lang="ru-RU" sz="2800" i="1" dirty="0">
              <a:effectLst/>
              <a:latin typeface="Times New Roman" panose="02020603050405020304" pitchFamily="18" charset="0"/>
              <a:ea typeface="Times New Roman" panose="02020603050405020304" pitchFamily="18" charset="0"/>
            </a:endParaRPr>
          </a:p>
        </p:txBody>
      </p:sp>
      <p:sp>
        <p:nvSpPr>
          <p:cNvPr id="7" name="Прямоугольник 6"/>
          <p:cNvSpPr/>
          <p:nvPr/>
        </p:nvSpPr>
        <p:spPr>
          <a:xfrm>
            <a:off x="5326642" y="6234583"/>
            <a:ext cx="1462516" cy="369332"/>
          </a:xfrm>
          <a:prstGeom prst="rect">
            <a:avLst/>
          </a:prstGeom>
        </p:spPr>
        <p:txBody>
          <a:bodyPr wrap="none">
            <a:spAutoFit/>
          </a:bodyPr>
          <a:lstStyle/>
          <a:p>
            <a:pPr algn="just">
              <a:spcAft>
                <a:spcPts val="0"/>
              </a:spcAft>
            </a:pPr>
            <a:r>
              <a:rPr lang="ru-RU" spc="150" dirty="0" smtClean="0">
                <a:solidFill>
                  <a:srgbClr val="000000"/>
                </a:solidFill>
                <a:effectLst/>
                <a:latin typeface="Times New Roman" panose="02020603050405020304" pitchFamily="18" charset="0"/>
                <a:ea typeface="Times New Roman" panose="02020603050405020304" pitchFamily="18" charset="0"/>
              </a:rPr>
              <a:t>Ответ:</a:t>
            </a:r>
            <a:r>
              <a:rPr lang="ru-RU" dirty="0" smtClean="0">
                <a:solidFill>
                  <a:srgbClr val="000000"/>
                </a:solidFill>
                <a:effectLst/>
                <a:latin typeface="Times New Roman" panose="02020603050405020304" pitchFamily="18" charset="0"/>
                <a:ea typeface="Times New Roman" panose="02020603050405020304" pitchFamily="18" charset="0"/>
              </a:rPr>
              <a:t> 0,25.</a:t>
            </a:r>
            <a:endParaRPr lang="ru-RU" sz="2000" dirty="0">
              <a:effectLst/>
              <a:latin typeface="Times New Roman" panose="02020603050405020304" pitchFamily="18" charset="0"/>
              <a:ea typeface="Times New Roman" panose="02020603050405020304" pitchFamily="18" charset="0"/>
            </a:endParaRPr>
          </a:p>
        </p:txBody>
      </p:sp>
      <p:pic>
        <p:nvPicPr>
          <p:cNvPr id="2" name="Рисунок 1"/>
          <p:cNvPicPr>
            <a:picLocks noChangeAspect="1"/>
          </p:cNvPicPr>
          <p:nvPr/>
        </p:nvPicPr>
        <p:blipFill>
          <a:blip r:embed="rId2"/>
          <a:stretch>
            <a:fillRect/>
          </a:stretch>
        </p:blipFill>
        <p:spPr>
          <a:xfrm>
            <a:off x="0" y="86975"/>
            <a:ext cx="4572000" cy="3048000"/>
          </a:xfrm>
          <a:prstGeom prst="rect">
            <a:avLst/>
          </a:prstGeom>
        </p:spPr>
      </p:pic>
    </p:spTree>
    <p:extLst>
      <p:ext uri="{BB962C8B-B14F-4D97-AF65-F5344CB8AC3E}">
        <p14:creationId xmlns:p14="http://schemas.microsoft.com/office/powerpoint/2010/main" val="190476590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inVertical)">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Прямоугольник 4"/>
          <p:cNvSpPr/>
          <p:nvPr/>
        </p:nvSpPr>
        <p:spPr>
          <a:xfrm>
            <a:off x="5986860" y="397696"/>
            <a:ext cx="5877559" cy="4154984"/>
          </a:xfrm>
          <a:prstGeom prst="rect">
            <a:avLst/>
          </a:prstGeom>
        </p:spPr>
        <p:txBody>
          <a:bodyPr wrap="square">
            <a:spAutoFit/>
          </a:bodyPr>
          <a:lstStyle/>
          <a:p>
            <a:pPr indent="238125" algn="just">
              <a:spcAft>
                <a:spcPts val="0"/>
              </a:spcAft>
            </a:pPr>
            <a:r>
              <a:rPr lang="ru-RU" sz="2400" dirty="0" smtClean="0">
                <a:solidFill>
                  <a:srgbClr val="000000"/>
                </a:solidFill>
                <a:effectLst/>
                <a:latin typeface="Times New Roman" panose="02020603050405020304" pitchFamily="18" charset="0"/>
                <a:ea typeface="Times New Roman" panose="02020603050405020304" pitchFamily="18" charset="0"/>
              </a:rPr>
              <a:t>На экзамене по геометрии школьник отвечает на один вопрос из списка экзаменационных вопросов. Вероятность того, что это вопрос по теме «Вписанная окружность», равна 0,2. Вероятность того, что это вопрос по теме «Параллелограмм», равна 0,15. Вопросов, которые одновременно относятся к этим двум темам, нет. Найдите вероятность того, что на экзамене школьнику достанется вопрос по одной из этих двух тем.</a:t>
            </a:r>
            <a:endParaRPr lang="ru-RU" sz="2800" dirty="0">
              <a:effectLst/>
              <a:latin typeface="Times New Roman" panose="02020603050405020304" pitchFamily="18" charset="0"/>
              <a:ea typeface="Times New Roman" panose="02020603050405020304" pitchFamily="18" charset="0"/>
            </a:endParaRPr>
          </a:p>
        </p:txBody>
      </p:sp>
      <p:sp>
        <p:nvSpPr>
          <p:cNvPr id="6" name="Прямоугольник 5"/>
          <p:cNvSpPr/>
          <p:nvPr/>
        </p:nvSpPr>
        <p:spPr>
          <a:xfrm>
            <a:off x="838200" y="4829240"/>
            <a:ext cx="10439400" cy="830997"/>
          </a:xfrm>
          <a:prstGeom prst="rect">
            <a:avLst/>
          </a:prstGeom>
        </p:spPr>
        <p:txBody>
          <a:bodyPr wrap="square">
            <a:spAutoFit/>
          </a:bodyPr>
          <a:lstStyle/>
          <a:p>
            <a:pPr indent="238125" algn="just">
              <a:spcAft>
                <a:spcPts val="0"/>
              </a:spcAft>
            </a:pPr>
            <a:r>
              <a:rPr lang="ru-RU" sz="2400" b="1" i="1" dirty="0" smtClean="0">
                <a:solidFill>
                  <a:srgbClr val="000000"/>
                </a:solidFill>
                <a:effectLst/>
                <a:latin typeface="Times New Roman" panose="02020603050405020304" pitchFamily="18" charset="0"/>
                <a:ea typeface="Times New Roman" panose="02020603050405020304" pitchFamily="18" charset="0"/>
              </a:rPr>
              <a:t>Решение. </a:t>
            </a:r>
            <a:r>
              <a:rPr lang="ru-RU" sz="2400" i="1" dirty="0" smtClean="0">
                <a:solidFill>
                  <a:srgbClr val="000000"/>
                </a:solidFill>
                <a:effectLst/>
                <a:latin typeface="Times New Roman" panose="02020603050405020304" pitchFamily="18" charset="0"/>
                <a:ea typeface="Times New Roman" panose="02020603050405020304" pitchFamily="18" charset="0"/>
              </a:rPr>
              <a:t>Вероятность суммы двух несовместных событий равна сумме вероятностей этих событий: 0,2 + 0,15  =  0,35.</a:t>
            </a:r>
            <a:endParaRPr lang="ru-RU" sz="2800" i="1" dirty="0">
              <a:effectLst/>
              <a:latin typeface="Times New Roman" panose="02020603050405020304" pitchFamily="18" charset="0"/>
              <a:ea typeface="Times New Roman" panose="02020603050405020304" pitchFamily="18" charset="0"/>
            </a:endParaRPr>
          </a:p>
        </p:txBody>
      </p:sp>
      <p:sp>
        <p:nvSpPr>
          <p:cNvPr id="7" name="Прямоугольник 6"/>
          <p:cNvSpPr/>
          <p:nvPr/>
        </p:nvSpPr>
        <p:spPr>
          <a:xfrm>
            <a:off x="5326642" y="6213357"/>
            <a:ext cx="1462516" cy="369332"/>
          </a:xfrm>
          <a:prstGeom prst="rect">
            <a:avLst/>
          </a:prstGeom>
        </p:spPr>
        <p:txBody>
          <a:bodyPr wrap="none">
            <a:spAutoFit/>
          </a:bodyPr>
          <a:lstStyle/>
          <a:p>
            <a:pPr algn="just">
              <a:spcAft>
                <a:spcPts val="0"/>
              </a:spcAft>
            </a:pPr>
            <a:r>
              <a:rPr lang="ru-RU" spc="150" dirty="0" smtClean="0">
                <a:solidFill>
                  <a:srgbClr val="000000"/>
                </a:solidFill>
                <a:effectLst/>
                <a:latin typeface="Times New Roman" panose="02020603050405020304" pitchFamily="18" charset="0"/>
                <a:ea typeface="Times New Roman" panose="02020603050405020304" pitchFamily="18" charset="0"/>
              </a:rPr>
              <a:t>Ответ:</a:t>
            </a:r>
            <a:r>
              <a:rPr lang="ru-RU" dirty="0" smtClean="0">
                <a:solidFill>
                  <a:srgbClr val="000000"/>
                </a:solidFill>
                <a:effectLst/>
                <a:latin typeface="Times New Roman" panose="02020603050405020304" pitchFamily="18" charset="0"/>
                <a:ea typeface="Times New Roman" panose="02020603050405020304" pitchFamily="18" charset="0"/>
              </a:rPr>
              <a:t> 0,35.</a:t>
            </a:r>
            <a:endParaRPr lang="ru-RU" sz="2000" dirty="0">
              <a:effectLst/>
              <a:latin typeface="Times New Roman" panose="02020603050405020304" pitchFamily="18" charset="0"/>
              <a:ea typeface="Times New Roman" panose="02020603050405020304" pitchFamily="18" charset="0"/>
            </a:endParaRPr>
          </a:p>
        </p:txBody>
      </p:sp>
      <p:pic>
        <p:nvPicPr>
          <p:cNvPr id="2" name="Рисунок 1"/>
          <p:cNvPicPr>
            <a:picLocks noChangeAspect="1"/>
          </p:cNvPicPr>
          <p:nvPr/>
        </p:nvPicPr>
        <p:blipFill>
          <a:blip r:embed="rId2"/>
          <a:stretch>
            <a:fillRect/>
          </a:stretch>
        </p:blipFill>
        <p:spPr>
          <a:xfrm>
            <a:off x="-1" y="11578"/>
            <a:ext cx="5667547" cy="3386942"/>
          </a:xfrm>
          <a:prstGeom prst="rect">
            <a:avLst/>
          </a:prstGeom>
        </p:spPr>
      </p:pic>
    </p:spTree>
    <p:extLst>
      <p:ext uri="{BB962C8B-B14F-4D97-AF65-F5344CB8AC3E}">
        <p14:creationId xmlns:p14="http://schemas.microsoft.com/office/powerpoint/2010/main" val="238008292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inVertical)">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Прямоугольник 4"/>
          <p:cNvSpPr/>
          <p:nvPr/>
        </p:nvSpPr>
        <p:spPr>
          <a:xfrm>
            <a:off x="4885899" y="533726"/>
            <a:ext cx="6391702" cy="3108543"/>
          </a:xfrm>
          <a:prstGeom prst="rect">
            <a:avLst/>
          </a:prstGeom>
        </p:spPr>
        <p:txBody>
          <a:bodyPr wrap="square">
            <a:spAutoFit/>
          </a:bodyPr>
          <a:lstStyle/>
          <a:p>
            <a:pPr indent="238125" algn="just">
              <a:spcAft>
                <a:spcPts val="0"/>
              </a:spcAft>
            </a:pPr>
            <a:r>
              <a:rPr lang="ru-RU" sz="2800" dirty="0" smtClean="0">
                <a:solidFill>
                  <a:srgbClr val="000000"/>
                </a:solidFill>
                <a:effectLst/>
                <a:latin typeface="Times New Roman" panose="02020603050405020304" pitchFamily="18" charset="0"/>
                <a:ea typeface="Times New Roman" panose="02020603050405020304" pitchFamily="18" charset="0"/>
              </a:rPr>
              <a:t>Биатлонист пять раз стреляет по мишеням. Вероятность попадания в мишень при одном выстреле равна 0,8. Найдите вероятность того, что биатлонист первые три раза попал в мишени, а последние два промахнулся. Результат округлите до сотых.</a:t>
            </a:r>
            <a:endParaRPr lang="ru-RU" sz="3200" dirty="0">
              <a:effectLst/>
              <a:latin typeface="Times New Roman" panose="02020603050405020304" pitchFamily="18" charset="0"/>
              <a:ea typeface="Times New Roman" panose="02020603050405020304" pitchFamily="18" charset="0"/>
            </a:endParaRPr>
          </a:p>
        </p:txBody>
      </p:sp>
      <p:sp>
        <p:nvSpPr>
          <p:cNvPr id="6" name="Прямоугольник 5"/>
          <p:cNvSpPr/>
          <p:nvPr/>
        </p:nvSpPr>
        <p:spPr>
          <a:xfrm>
            <a:off x="838200" y="3815346"/>
            <a:ext cx="10439401" cy="1938992"/>
          </a:xfrm>
          <a:prstGeom prst="rect">
            <a:avLst/>
          </a:prstGeom>
        </p:spPr>
        <p:txBody>
          <a:bodyPr wrap="square">
            <a:spAutoFit/>
          </a:bodyPr>
          <a:lstStyle/>
          <a:p>
            <a:pPr indent="238125" algn="just">
              <a:spcAft>
                <a:spcPts val="0"/>
              </a:spcAft>
            </a:pPr>
            <a:r>
              <a:rPr lang="ru-RU" sz="2400" b="1" i="1" dirty="0" smtClean="0">
                <a:solidFill>
                  <a:srgbClr val="000000"/>
                </a:solidFill>
                <a:effectLst/>
                <a:latin typeface="Times New Roman" panose="02020603050405020304" pitchFamily="18" charset="0"/>
                <a:ea typeface="Times New Roman" panose="02020603050405020304" pitchFamily="18" charset="0"/>
              </a:rPr>
              <a:t>Решение. </a:t>
            </a:r>
            <a:r>
              <a:rPr lang="ru-RU" sz="2400" i="1" dirty="0" smtClean="0">
                <a:solidFill>
                  <a:srgbClr val="000000"/>
                </a:solidFill>
                <a:effectLst/>
                <a:latin typeface="Times New Roman" panose="02020603050405020304" pitchFamily="18" charset="0"/>
                <a:ea typeface="Times New Roman" panose="02020603050405020304" pitchFamily="18" charset="0"/>
              </a:rPr>
              <a:t>Поскольку биатлонист попадает в мишени с вероятностью 0,8, он промахивается с вероятностью 1 − 0,8  =  0,2. </a:t>
            </a:r>
            <a:r>
              <a:rPr lang="ru-RU" sz="2400" i="1" dirty="0" err="1" smtClean="0">
                <a:solidFill>
                  <a:srgbClr val="000000"/>
                </a:solidFill>
                <a:effectLst/>
                <a:latin typeface="Times New Roman" panose="02020603050405020304" pitchFamily="18" charset="0"/>
                <a:ea typeface="Times New Roman" panose="02020603050405020304" pitchFamily="18" charset="0"/>
              </a:rPr>
              <a:t>Cобытия</a:t>
            </a:r>
            <a:r>
              <a:rPr lang="ru-RU" sz="2400" i="1" dirty="0" smtClean="0">
                <a:solidFill>
                  <a:srgbClr val="000000"/>
                </a:solidFill>
                <a:effectLst/>
                <a:latin typeface="Times New Roman" panose="02020603050405020304" pitchFamily="18" charset="0"/>
                <a:ea typeface="Times New Roman" panose="02020603050405020304" pitchFamily="18" charset="0"/>
              </a:rPr>
              <a:t> попасть или промахнуться при каждом выстреле независимы, вероятность произведения независимых событий равна произведению их вероятностей. Тем самым, вероятность события «попал, попал, попал, промахнулся, промахнулся» равна</a:t>
            </a:r>
            <a:endParaRPr lang="ru-RU" sz="2800" i="1" dirty="0">
              <a:effectLst/>
              <a:latin typeface="Times New Roman" panose="02020603050405020304" pitchFamily="18" charset="0"/>
              <a:ea typeface="Times New Roman" panose="02020603050405020304" pitchFamily="18" charset="0"/>
            </a:endParaRPr>
          </a:p>
        </p:txBody>
      </p:sp>
      <p:pic>
        <p:nvPicPr>
          <p:cNvPr id="7" name="Рисунок 6" descr="0,8 умножить на 0,8 умножить на 0,8 умножить на 0,2 умножить на 0,2=0,02048 \approx 0,02."/>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91988" y="5840120"/>
            <a:ext cx="5104023" cy="282132"/>
          </a:xfrm>
          <a:prstGeom prst="rect">
            <a:avLst/>
          </a:prstGeom>
          <a:noFill/>
          <a:ln>
            <a:noFill/>
          </a:ln>
        </p:spPr>
      </p:pic>
      <p:sp>
        <p:nvSpPr>
          <p:cNvPr id="8" name="Прямоугольник 7"/>
          <p:cNvSpPr/>
          <p:nvPr/>
        </p:nvSpPr>
        <p:spPr>
          <a:xfrm>
            <a:off x="5012742" y="6293816"/>
            <a:ext cx="1462516" cy="369332"/>
          </a:xfrm>
          <a:prstGeom prst="rect">
            <a:avLst/>
          </a:prstGeom>
        </p:spPr>
        <p:txBody>
          <a:bodyPr wrap="none">
            <a:spAutoFit/>
          </a:bodyPr>
          <a:lstStyle/>
          <a:p>
            <a:pPr algn="just">
              <a:spcAft>
                <a:spcPts val="0"/>
              </a:spcAft>
            </a:pPr>
            <a:r>
              <a:rPr lang="ru-RU" spc="150" dirty="0" smtClean="0">
                <a:solidFill>
                  <a:srgbClr val="000000"/>
                </a:solidFill>
                <a:effectLst/>
                <a:latin typeface="Times New Roman" panose="02020603050405020304" pitchFamily="18" charset="0"/>
                <a:ea typeface="Times New Roman" panose="02020603050405020304" pitchFamily="18" charset="0"/>
              </a:rPr>
              <a:t>Ответ:</a:t>
            </a:r>
            <a:r>
              <a:rPr lang="ru-RU" dirty="0" smtClean="0">
                <a:solidFill>
                  <a:srgbClr val="000000"/>
                </a:solidFill>
                <a:effectLst/>
                <a:latin typeface="Times New Roman" panose="02020603050405020304" pitchFamily="18" charset="0"/>
                <a:ea typeface="Times New Roman" panose="02020603050405020304" pitchFamily="18" charset="0"/>
              </a:rPr>
              <a:t> 0,02.</a:t>
            </a:r>
            <a:endParaRPr lang="ru-RU" sz="2000" dirty="0">
              <a:effectLst/>
              <a:latin typeface="Times New Roman" panose="02020603050405020304" pitchFamily="18" charset="0"/>
              <a:ea typeface="Times New Roman" panose="02020603050405020304" pitchFamily="18" charset="0"/>
            </a:endParaRPr>
          </a:p>
        </p:txBody>
      </p:sp>
      <p:pic>
        <p:nvPicPr>
          <p:cNvPr id="2" name="Рисунок 1"/>
          <p:cNvPicPr>
            <a:picLocks noChangeAspect="1"/>
          </p:cNvPicPr>
          <p:nvPr/>
        </p:nvPicPr>
        <p:blipFill>
          <a:blip r:embed="rId4"/>
          <a:stretch>
            <a:fillRect/>
          </a:stretch>
        </p:blipFill>
        <p:spPr>
          <a:xfrm>
            <a:off x="-68238" y="0"/>
            <a:ext cx="4954137" cy="3302758"/>
          </a:xfrm>
          <a:prstGeom prst="rect">
            <a:avLst/>
          </a:prstGeom>
        </p:spPr>
      </p:pic>
    </p:spTree>
    <p:extLst>
      <p:ext uri="{BB962C8B-B14F-4D97-AF65-F5344CB8AC3E}">
        <p14:creationId xmlns:p14="http://schemas.microsoft.com/office/powerpoint/2010/main" val="324999538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inVertical)">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Прямоугольник 4"/>
          <p:cNvSpPr/>
          <p:nvPr/>
        </p:nvSpPr>
        <p:spPr>
          <a:xfrm>
            <a:off x="5951220" y="195296"/>
            <a:ext cx="5542280" cy="4120039"/>
          </a:xfrm>
          <a:prstGeom prst="rect">
            <a:avLst/>
          </a:prstGeom>
        </p:spPr>
        <p:txBody>
          <a:bodyPr wrap="square">
            <a:spAutoFit/>
          </a:bodyPr>
          <a:lstStyle/>
          <a:p>
            <a:pPr indent="238125" algn="just">
              <a:spcAft>
                <a:spcPts val="0"/>
              </a:spcAft>
            </a:pPr>
            <a:r>
              <a:rPr lang="ru-RU" sz="24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В чемпионате мира участвуют 16 команд. С помощью жребия их нужно разделить на четыре группы по четыре команды в каждой. В ящике вперемешку лежат карточки с номерами групп:</a:t>
            </a:r>
            <a:endParaRPr lang="ru-RU" sz="2400"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07000"/>
              </a:lnSpc>
              <a:spcBef>
                <a:spcPts val="750"/>
              </a:spcBef>
              <a:spcAft>
                <a:spcPts val="750"/>
              </a:spcAft>
            </a:pPr>
            <a:r>
              <a:rPr lang="ru-RU" sz="24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1, 1, 1, 1, 2, 2, 2, 2, 3, 3, 3, 3, 4, 4, 4, 4</a:t>
            </a:r>
            <a:r>
              <a:rPr lang="ru-RU" sz="24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sz="2400" dirty="0" smtClean="0">
              <a:effectLst/>
              <a:latin typeface="Times New Roman" panose="02020603050405020304" pitchFamily="18" charset="0"/>
              <a:ea typeface="Calibri" panose="020F0502020204030204" pitchFamily="34" charset="0"/>
              <a:cs typeface="Times New Roman" panose="02020603050405020304" pitchFamily="18" charset="0"/>
            </a:endParaRPr>
          </a:p>
          <a:p>
            <a:pPr indent="238125" algn="just">
              <a:lnSpc>
                <a:spcPct val="107000"/>
              </a:lnSpc>
              <a:spcAft>
                <a:spcPts val="0"/>
              </a:spcAft>
            </a:pPr>
            <a:r>
              <a:rPr lang="ru-RU" sz="24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Капитаны команд тянут по одной карточке. Какова вероятность того, что команда России окажется во второй группе?</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6" name="Прямоугольник 5"/>
          <p:cNvSpPr/>
          <p:nvPr/>
        </p:nvSpPr>
        <p:spPr>
          <a:xfrm>
            <a:off x="838200" y="4438192"/>
            <a:ext cx="10439400" cy="1277850"/>
          </a:xfrm>
          <a:prstGeom prst="rect">
            <a:avLst/>
          </a:prstGeom>
        </p:spPr>
        <p:txBody>
          <a:bodyPr wrap="square">
            <a:spAutoFit/>
          </a:bodyPr>
          <a:lstStyle/>
          <a:p>
            <a:pPr indent="238125" algn="just">
              <a:lnSpc>
                <a:spcPct val="107000"/>
              </a:lnSpc>
              <a:spcAft>
                <a:spcPts val="0"/>
              </a:spcAft>
            </a:pPr>
            <a:r>
              <a:rPr lang="ru-RU" sz="2400" b="1" i="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Решение. </a:t>
            </a:r>
            <a:r>
              <a:rPr lang="ru-RU" sz="2400" i="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Вероятность того, что команда России окажется во второй группе, равна отношению количества карточек с номером 2, к общему числу карточек. Тем самым, она равна</a:t>
            </a:r>
            <a:endParaRPr lang="ru-RU" sz="2400" i="1"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7" name="Рисунок 6" descr=" дробь: числитель: 4, знаменатель: 16 конец дроби = дробь: числитель: 1, знаменатель: 4 конец дроби =0,25. "/>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76900" y="5428364"/>
            <a:ext cx="1743665" cy="575356"/>
          </a:xfrm>
          <a:prstGeom prst="rect">
            <a:avLst/>
          </a:prstGeom>
          <a:noFill/>
          <a:ln>
            <a:noFill/>
          </a:ln>
        </p:spPr>
      </p:pic>
      <p:sp>
        <p:nvSpPr>
          <p:cNvPr id="8" name="Прямоугольник 7"/>
          <p:cNvSpPr/>
          <p:nvPr/>
        </p:nvSpPr>
        <p:spPr>
          <a:xfrm>
            <a:off x="5326642" y="6335759"/>
            <a:ext cx="1462516" cy="388696"/>
          </a:xfrm>
          <a:prstGeom prst="rect">
            <a:avLst/>
          </a:prstGeom>
        </p:spPr>
        <p:txBody>
          <a:bodyPr wrap="none">
            <a:spAutoFit/>
          </a:bodyPr>
          <a:lstStyle/>
          <a:p>
            <a:pPr algn="just">
              <a:lnSpc>
                <a:spcPct val="107000"/>
              </a:lnSpc>
              <a:spcAft>
                <a:spcPts val="0"/>
              </a:spcAft>
            </a:pPr>
            <a:r>
              <a:rPr lang="ru-RU" spc="15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Ответ:</a:t>
            </a:r>
            <a:r>
              <a:rPr lang="ru-RU"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0,25.</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Рисунок 1"/>
          <p:cNvPicPr>
            <a:picLocks noChangeAspect="1"/>
          </p:cNvPicPr>
          <p:nvPr/>
        </p:nvPicPr>
        <p:blipFill>
          <a:blip r:embed="rId4"/>
          <a:stretch>
            <a:fillRect/>
          </a:stretch>
        </p:blipFill>
        <p:spPr>
          <a:xfrm>
            <a:off x="0" y="0"/>
            <a:ext cx="5462624" cy="351656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60624041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inVertical)">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Прямоугольник 1"/>
          <p:cNvSpPr/>
          <p:nvPr/>
        </p:nvSpPr>
        <p:spPr>
          <a:xfrm>
            <a:off x="6065520" y="404396"/>
            <a:ext cx="5105400" cy="3046988"/>
          </a:xfrm>
          <a:prstGeom prst="rect">
            <a:avLst/>
          </a:prstGeom>
        </p:spPr>
        <p:txBody>
          <a:bodyPr wrap="square">
            <a:spAutoFit/>
          </a:bodyPr>
          <a:lstStyle/>
          <a:p>
            <a:pPr algn="just">
              <a:spcAft>
                <a:spcPts val="0"/>
              </a:spcAft>
            </a:pPr>
            <a:r>
              <a:rPr lang="en-US" dirty="0" smtClean="0">
                <a:solidFill>
                  <a:srgbClr val="000000"/>
                </a:solidFill>
                <a:effectLst/>
                <a:latin typeface="Times New Roman" panose="02020603050405020304" pitchFamily="18" charset="0"/>
                <a:ea typeface="Times New Roman" panose="02020603050405020304" pitchFamily="18" charset="0"/>
              </a:rPr>
              <a:t>	</a:t>
            </a:r>
            <a:r>
              <a:rPr lang="ru-RU" sz="2400" dirty="0" smtClean="0">
                <a:solidFill>
                  <a:srgbClr val="000000"/>
                </a:solidFill>
                <a:effectLst/>
                <a:latin typeface="Times New Roman" panose="02020603050405020304" pitchFamily="18" charset="0"/>
                <a:ea typeface="Times New Roman" panose="02020603050405020304" pitchFamily="18" charset="0"/>
              </a:rPr>
              <a:t>У </a:t>
            </a:r>
            <a:r>
              <a:rPr lang="ru-RU" sz="2400" dirty="0" smtClean="0">
                <a:solidFill>
                  <a:srgbClr val="000000"/>
                </a:solidFill>
                <a:effectLst/>
                <a:latin typeface="Times New Roman" panose="02020603050405020304" pitchFamily="18" charset="0"/>
                <a:ea typeface="Times New Roman" panose="02020603050405020304" pitchFamily="18" charset="0"/>
              </a:rPr>
              <a:t>Вити в копилке лежит 12 рублёвых, 6 двухрублёвых, 4 пятирублёвых и 3 десятирублёвых монеты. Витя наугад достаёт из копилки одну монету. Найдите вероятность того, что оставшаяся в копилке сумма составит более 70 рублей.</a:t>
            </a:r>
            <a:endParaRPr lang="ru-RU" sz="2400" dirty="0">
              <a:effectLst/>
              <a:latin typeface="Times New Roman" panose="02020603050405020304" pitchFamily="18" charset="0"/>
              <a:ea typeface="Times New Roman" panose="02020603050405020304" pitchFamily="18" charset="0"/>
            </a:endParaRPr>
          </a:p>
        </p:txBody>
      </p:sp>
      <p:sp>
        <p:nvSpPr>
          <p:cNvPr id="3" name="Прямоугольник 2"/>
          <p:cNvSpPr/>
          <p:nvPr/>
        </p:nvSpPr>
        <p:spPr>
          <a:xfrm>
            <a:off x="731520" y="4344182"/>
            <a:ext cx="10439400" cy="1569660"/>
          </a:xfrm>
          <a:prstGeom prst="rect">
            <a:avLst/>
          </a:prstGeom>
        </p:spPr>
        <p:txBody>
          <a:bodyPr wrap="square">
            <a:spAutoFit/>
          </a:bodyPr>
          <a:lstStyle/>
          <a:p>
            <a:pPr indent="238125" algn="just">
              <a:spcAft>
                <a:spcPts val="0"/>
              </a:spcAft>
            </a:pPr>
            <a:r>
              <a:rPr lang="ru-RU" sz="2400" b="1" i="1" dirty="0" smtClean="0">
                <a:solidFill>
                  <a:srgbClr val="000000"/>
                </a:solidFill>
                <a:effectLst/>
                <a:latin typeface="Times New Roman" panose="02020603050405020304" pitchFamily="18" charset="0"/>
                <a:ea typeface="Times New Roman" panose="02020603050405020304" pitchFamily="18" charset="0"/>
              </a:rPr>
              <a:t>Решение. </a:t>
            </a:r>
            <a:r>
              <a:rPr lang="ru-RU" sz="2400" i="1" dirty="0" smtClean="0">
                <a:solidFill>
                  <a:srgbClr val="000000"/>
                </a:solidFill>
                <a:effectLst/>
                <a:latin typeface="Times New Roman" panose="02020603050405020304" pitchFamily="18" charset="0"/>
                <a:ea typeface="Times New Roman" panose="02020603050405020304" pitchFamily="18" charset="0"/>
              </a:rPr>
              <a:t>У Вити в копилке лежит 12 + 6 + 4 + 3  =  25 монет на сумму 12 + 12 + 20 + 30  =  74 рубля. Больше 70 рублей останется, если достать из копилки либо рублёвую, либо двухрублёвую монету. Таких монет 12 + 6  =  18. Искомая вероятность равна 18 : 25  =  0,72.</a:t>
            </a:r>
            <a:endParaRPr lang="ru-RU" sz="2400" i="1" dirty="0">
              <a:effectLst/>
              <a:latin typeface="Times New Roman" panose="02020603050405020304" pitchFamily="18" charset="0"/>
              <a:ea typeface="Times New Roman" panose="02020603050405020304" pitchFamily="18" charset="0"/>
            </a:endParaRPr>
          </a:p>
        </p:txBody>
      </p:sp>
      <p:sp>
        <p:nvSpPr>
          <p:cNvPr id="5" name="Прямоугольник 4"/>
          <p:cNvSpPr/>
          <p:nvPr/>
        </p:nvSpPr>
        <p:spPr>
          <a:xfrm>
            <a:off x="4889913" y="6431050"/>
            <a:ext cx="1462516" cy="369332"/>
          </a:xfrm>
          <a:prstGeom prst="rect">
            <a:avLst/>
          </a:prstGeom>
        </p:spPr>
        <p:txBody>
          <a:bodyPr wrap="none">
            <a:spAutoFit/>
          </a:bodyPr>
          <a:lstStyle/>
          <a:p>
            <a:pPr algn="just">
              <a:spcAft>
                <a:spcPts val="0"/>
              </a:spcAft>
            </a:pPr>
            <a:r>
              <a:rPr lang="ru-RU" spc="150" dirty="0" smtClean="0">
                <a:solidFill>
                  <a:srgbClr val="000000"/>
                </a:solidFill>
                <a:effectLst/>
                <a:latin typeface="Times New Roman" panose="02020603050405020304" pitchFamily="18" charset="0"/>
                <a:ea typeface="Times New Roman" panose="02020603050405020304" pitchFamily="18" charset="0"/>
              </a:rPr>
              <a:t>Ответ:</a:t>
            </a:r>
            <a:r>
              <a:rPr lang="ru-RU" dirty="0" smtClean="0">
                <a:solidFill>
                  <a:srgbClr val="000000"/>
                </a:solidFill>
                <a:effectLst/>
                <a:latin typeface="Times New Roman" panose="02020603050405020304" pitchFamily="18" charset="0"/>
                <a:ea typeface="Times New Roman" panose="02020603050405020304" pitchFamily="18" charset="0"/>
              </a:rPr>
              <a:t> 0,72.</a:t>
            </a:r>
            <a:endParaRPr lang="ru-RU" sz="2000" dirty="0">
              <a:effectLst/>
              <a:latin typeface="Times New Roman" panose="02020603050405020304" pitchFamily="18" charset="0"/>
              <a:ea typeface="Times New Roman" panose="02020603050405020304" pitchFamily="18" charset="0"/>
            </a:endParaRPr>
          </a:p>
        </p:txBody>
      </p:sp>
      <p:pic>
        <p:nvPicPr>
          <p:cNvPr id="6" name="Рисунок 5"/>
          <p:cNvPicPr>
            <a:picLocks noChangeAspect="1"/>
          </p:cNvPicPr>
          <p:nvPr/>
        </p:nvPicPr>
        <p:blipFill>
          <a:blip r:embed="rId2"/>
          <a:stretch>
            <a:fillRect/>
          </a:stretch>
        </p:blipFill>
        <p:spPr>
          <a:xfrm>
            <a:off x="0" y="0"/>
            <a:ext cx="4960620" cy="330708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60276831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Прямоугольник 1"/>
          <p:cNvSpPr/>
          <p:nvPr/>
        </p:nvSpPr>
        <p:spPr>
          <a:xfrm>
            <a:off x="6301739" y="496722"/>
            <a:ext cx="5074920" cy="2397451"/>
          </a:xfrm>
          <a:prstGeom prst="rect">
            <a:avLst/>
          </a:prstGeom>
        </p:spPr>
        <p:txBody>
          <a:bodyPr wrap="square">
            <a:spAutoFit/>
          </a:bodyPr>
          <a:lstStyle/>
          <a:p>
            <a:pPr lvl="0" algn="just">
              <a:lnSpc>
                <a:spcPct val="107000"/>
              </a:lnSpc>
              <a:spcAft>
                <a:spcPts val="0"/>
              </a:spcAft>
            </a:pPr>
            <a:r>
              <a:rPr lang="en-US" sz="24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8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Какова </a:t>
            </a:r>
            <a:r>
              <a:rPr lang="ru-RU" sz="28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вероятность того, что случайно выбранный телефонный номер оканчивается двумя чётными цифрами?</a:t>
            </a:r>
            <a:endParaRPr lang="ru-RU" sz="2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Прямоугольник 2"/>
          <p:cNvSpPr/>
          <p:nvPr/>
        </p:nvSpPr>
        <p:spPr>
          <a:xfrm>
            <a:off x="475246" y="4038328"/>
            <a:ext cx="11165305" cy="1277850"/>
          </a:xfrm>
          <a:prstGeom prst="rect">
            <a:avLst/>
          </a:prstGeom>
        </p:spPr>
        <p:txBody>
          <a:bodyPr wrap="square">
            <a:spAutoFit/>
          </a:bodyPr>
          <a:lstStyle/>
          <a:p>
            <a:pPr marL="450215" indent="238125" algn="just">
              <a:lnSpc>
                <a:spcPct val="107000"/>
              </a:lnSpc>
              <a:spcAft>
                <a:spcPts val="0"/>
              </a:spcAft>
            </a:pPr>
            <a:r>
              <a:rPr lang="ru-RU" sz="2400" b="1" i="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Решение.</a:t>
            </a:r>
            <a:r>
              <a:rPr lang="en-US" sz="2400" i="1" dirty="0">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Вероятность </a:t>
            </a:r>
            <a:r>
              <a:rPr lang="ru-RU" sz="2400" i="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того, что на одном из требуемых мест окажется чётное число равна 0,5. Следовательно, вероятность того, что на двух местах одновременно окажутся два чётных числа равна 0,5 · 0,5 = 0,25.</a:t>
            </a:r>
            <a:endParaRPr lang="ru-RU" sz="2400" i="1"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5" name="Прямоугольник 4"/>
          <p:cNvSpPr/>
          <p:nvPr/>
        </p:nvSpPr>
        <p:spPr>
          <a:xfrm>
            <a:off x="4640848" y="6061661"/>
            <a:ext cx="1917128" cy="388696"/>
          </a:xfrm>
          <a:prstGeom prst="rect">
            <a:avLst/>
          </a:prstGeom>
        </p:spPr>
        <p:txBody>
          <a:bodyPr wrap="none">
            <a:spAutoFit/>
          </a:bodyPr>
          <a:lstStyle/>
          <a:p>
            <a:pPr marL="450215" algn="just">
              <a:lnSpc>
                <a:spcPct val="107000"/>
              </a:lnSpc>
              <a:spcAft>
                <a:spcPts val="0"/>
              </a:spcAft>
            </a:pPr>
            <a:r>
              <a:rPr lang="ru-RU" spc="15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Ответ:</a:t>
            </a:r>
            <a:r>
              <a:rPr lang="ru-RU"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0,25.</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Рисунок 5"/>
          <p:cNvPicPr>
            <a:picLocks noChangeAspect="1"/>
          </p:cNvPicPr>
          <p:nvPr/>
        </p:nvPicPr>
        <p:blipFill>
          <a:blip r:embed="rId2"/>
          <a:stretch>
            <a:fillRect/>
          </a:stretch>
        </p:blipFill>
        <p:spPr>
          <a:xfrm>
            <a:off x="0" y="0"/>
            <a:ext cx="6057898" cy="310372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58814377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Прямоугольник 4"/>
          <p:cNvSpPr/>
          <p:nvPr/>
        </p:nvSpPr>
        <p:spPr>
          <a:xfrm>
            <a:off x="5909810" y="234453"/>
            <a:ext cx="5471160" cy="4439229"/>
          </a:xfrm>
          <a:prstGeom prst="rect">
            <a:avLst/>
          </a:prstGeom>
        </p:spPr>
        <p:txBody>
          <a:bodyPr wrap="square">
            <a:spAutoFit/>
          </a:bodyPr>
          <a:lstStyle/>
          <a:p>
            <a:pPr lvl="0" algn="just">
              <a:lnSpc>
                <a:spcPct val="107000"/>
              </a:lnSpc>
              <a:spcAft>
                <a:spcPts val="0"/>
              </a:spcAft>
            </a:pPr>
            <a:r>
              <a:rPr lang="en-US"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На </a:t>
            </a:r>
            <a:r>
              <a:rPr lang="ru-RU" sz="24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борту самолёта 12 кресел расположены рядом с запасными выходами и 18   — за перегородками, разделяющими салоны. Все эти места удобны для пассажира высокого роста. Остальные места неудобны. Пассажир В. высокого роста. Найдите вероятность того, что на регистрации при случайном выборе места пассажиру В. достанется удобное место, если всего в самолёте 300 мест.</a:t>
            </a: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Прямоугольник 5"/>
          <p:cNvSpPr/>
          <p:nvPr/>
        </p:nvSpPr>
        <p:spPr>
          <a:xfrm>
            <a:off x="838198" y="4673682"/>
            <a:ext cx="10439401" cy="1277850"/>
          </a:xfrm>
          <a:prstGeom prst="rect">
            <a:avLst/>
          </a:prstGeom>
        </p:spPr>
        <p:txBody>
          <a:bodyPr wrap="square">
            <a:spAutoFit/>
          </a:bodyPr>
          <a:lstStyle/>
          <a:p>
            <a:pPr marL="450215" indent="238125" algn="just">
              <a:lnSpc>
                <a:spcPct val="107000"/>
              </a:lnSpc>
              <a:spcAft>
                <a:spcPts val="0"/>
              </a:spcAft>
            </a:pPr>
            <a:r>
              <a:rPr lang="ru-RU" sz="2400" b="1" i="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Решение.</a:t>
            </a:r>
            <a:r>
              <a:rPr lang="en-US" sz="2400" i="1" dirty="0">
                <a:latin typeface="Calibri" panose="020F0502020204030204" pitchFamily="34" charset="0"/>
                <a:ea typeface="Times New Roman" panose="02020603050405020304" pitchFamily="18" charset="0"/>
                <a:cs typeface="Times New Roman" panose="02020603050405020304" pitchFamily="18" charset="0"/>
              </a:rPr>
              <a:t> </a:t>
            </a:r>
            <a:r>
              <a:rPr lang="ru-RU" sz="2400" i="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В </a:t>
            </a:r>
            <a:r>
              <a:rPr lang="ru-RU" sz="2400" i="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самолете 12 + 18   =  30 мест удобны пассажиру В., а всего в самолете 300 мест. Поэтому вероятность того, что пассажиру В. достанется удобное место равна  30 : 300  =  0,1.</a:t>
            </a:r>
            <a:endParaRPr lang="ru-RU" sz="2400" i="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Прямоугольник 6"/>
          <p:cNvSpPr/>
          <p:nvPr/>
        </p:nvSpPr>
        <p:spPr>
          <a:xfrm>
            <a:off x="5157043" y="6189212"/>
            <a:ext cx="1801712" cy="388696"/>
          </a:xfrm>
          <a:prstGeom prst="rect">
            <a:avLst/>
          </a:prstGeom>
        </p:spPr>
        <p:txBody>
          <a:bodyPr wrap="none">
            <a:spAutoFit/>
          </a:bodyPr>
          <a:lstStyle/>
          <a:p>
            <a:pPr marL="450215" algn="just">
              <a:lnSpc>
                <a:spcPct val="107000"/>
              </a:lnSpc>
              <a:spcAft>
                <a:spcPts val="0"/>
              </a:spcAft>
            </a:pPr>
            <a:r>
              <a:rPr lang="ru-RU" spc="15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Ответ:</a:t>
            </a:r>
            <a:r>
              <a:rPr lang="ru-RU"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0,1.</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Рисунок 1"/>
          <p:cNvPicPr>
            <a:picLocks noChangeAspect="1"/>
          </p:cNvPicPr>
          <p:nvPr/>
        </p:nvPicPr>
        <p:blipFill>
          <a:blip r:embed="rId2"/>
          <a:stretch>
            <a:fillRect/>
          </a:stretch>
        </p:blipFill>
        <p:spPr>
          <a:xfrm>
            <a:off x="0" y="0"/>
            <a:ext cx="5455920" cy="363728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4147535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theme/theme1.xml><?xml version="1.0" encoding="utf-8"?>
<a:theme xmlns:a="http://schemas.openxmlformats.org/drawingml/2006/main" name="Капля">
  <a:themeElements>
    <a:clrScheme name="Капля">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Капля">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Капля">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A633B6A3-9E7F-4C10-9C98-2517A3134361}"/>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TM04033925[[fn=Капля]]</Template>
  <TotalTime>108</TotalTime>
  <Words>280</Words>
  <Application>Microsoft Office PowerPoint</Application>
  <PresentationFormat>Широкоэкранный</PresentationFormat>
  <Paragraphs>34</Paragraphs>
  <Slides>11</Slides>
  <Notes>3</Notes>
  <HiddenSlides>10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11</vt:i4>
      </vt:variant>
    </vt:vector>
  </HeadingPairs>
  <TitlesOfParts>
    <vt:vector size="17" baseType="lpstr">
      <vt:lpstr>Arial</vt:lpstr>
      <vt:lpstr>Arial Black</vt:lpstr>
      <vt:lpstr>Calibri</vt:lpstr>
      <vt:lpstr>Times New Roman</vt:lpstr>
      <vt:lpstr>Tw Cen MT</vt:lpstr>
      <vt:lpstr>Капля</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PC</dc:creator>
  <cp:lastModifiedBy>PC</cp:lastModifiedBy>
  <cp:revision>16</cp:revision>
  <dcterms:created xsi:type="dcterms:W3CDTF">2023-03-17T18:20:09Z</dcterms:created>
  <dcterms:modified xsi:type="dcterms:W3CDTF">2023-03-17T20:08:58Z</dcterms:modified>
</cp:coreProperties>
</file>