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 id="269" r:id="rId15"/>
    <p:sldId id="270" r:id="rId16"/>
    <p:sldId id="271" r:id="rId17"/>
    <p:sldId id="272" r:id="rId18"/>
    <p:sldId id="290" r:id="rId19"/>
    <p:sldId id="291" r:id="rId20"/>
    <p:sldId id="292" r:id="rId21"/>
    <p:sldId id="293" r:id="rId22"/>
    <p:sldId id="295" r:id="rId23"/>
    <p:sldId id="273" r:id="rId24"/>
    <p:sldId id="276" r:id="rId25"/>
    <p:sldId id="296" r:id="rId26"/>
    <p:sldId id="297" r:id="rId27"/>
    <p:sldId id="298" r:id="rId28"/>
    <p:sldId id="299" r:id="rId29"/>
    <p:sldId id="300" r:id="rId30"/>
    <p:sldId id="301" r:id="rId31"/>
    <p:sldId id="302" r:id="rId32"/>
    <p:sldId id="274" r:id="rId33"/>
    <p:sldId id="275" r:id="rId34"/>
    <p:sldId id="277"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303"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551EB2-75AC-4E75-9A24-F7C6D070E5FD}" type="datetimeFigureOut">
              <a:rPr lang="ru-RU" smtClean="0"/>
              <a:t>13.06.2023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D0A3D1-3FC8-4B45-9ACB-4AA3EC249147}" type="slidenum">
              <a:rPr lang="ru-RU" smtClean="0"/>
              <a:t>‹#›</a:t>
            </a:fld>
            <a:endParaRPr lang="ru-RU"/>
          </a:p>
        </p:txBody>
      </p:sp>
    </p:spTree>
    <p:extLst>
      <p:ext uri="{BB962C8B-B14F-4D97-AF65-F5344CB8AC3E}">
        <p14:creationId xmlns:p14="http://schemas.microsoft.com/office/powerpoint/2010/main" val="43435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7D0A3D1-3FC8-4B45-9ACB-4AA3EC249147}" type="slidenum">
              <a:rPr lang="ru-RU" smtClean="0"/>
              <a:t>2</a:t>
            </a:fld>
            <a:endParaRPr lang="ru-RU"/>
          </a:p>
        </p:txBody>
      </p:sp>
    </p:spTree>
    <p:extLst>
      <p:ext uri="{BB962C8B-B14F-4D97-AF65-F5344CB8AC3E}">
        <p14:creationId xmlns:p14="http://schemas.microsoft.com/office/powerpoint/2010/main" val="3251688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1459075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1262901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1772704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531531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3674087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6C02314-130B-44EE-BFDE-D7CA0DD587A1}"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3528578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6C02314-130B-44EE-BFDE-D7CA0DD587A1}" type="datetimeFigureOut">
              <a:rPr lang="ru-RU" smtClean="0"/>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3180262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6C02314-130B-44EE-BFDE-D7CA0DD587A1}"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50098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6C02314-130B-44EE-BFDE-D7CA0DD587A1}" type="datetimeFigureOut">
              <a:rPr lang="ru-RU" smtClean="0"/>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305960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6C02314-130B-44EE-BFDE-D7CA0DD587A1}"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2427210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6C02314-130B-44EE-BFDE-D7CA0DD587A1}"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7E590E-5C8A-4A88-9768-5CBC0AB3EE09}" type="slidenum">
              <a:rPr lang="ru-RU" smtClean="0"/>
              <a:t>‹#›</a:t>
            </a:fld>
            <a:endParaRPr lang="ru-RU"/>
          </a:p>
        </p:txBody>
      </p:sp>
    </p:spTree>
    <p:extLst>
      <p:ext uri="{BB962C8B-B14F-4D97-AF65-F5344CB8AC3E}">
        <p14:creationId xmlns:p14="http://schemas.microsoft.com/office/powerpoint/2010/main" val="2894995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4000" r="-1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C02314-130B-44EE-BFDE-D7CA0DD587A1}" type="datetimeFigureOut">
              <a:rPr lang="ru-RU" smtClean="0"/>
              <a:t>13.06.2023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7E590E-5C8A-4A88-9768-5CBC0AB3EE09}" type="slidenum">
              <a:rPr lang="ru-RU" smtClean="0"/>
              <a:t>‹#›</a:t>
            </a:fld>
            <a:endParaRPr lang="ru-RU"/>
          </a:p>
        </p:txBody>
      </p:sp>
    </p:spTree>
    <p:extLst>
      <p:ext uri="{BB962C8B-B14F-4D97-AF65-F5344CB8AC3E}">
        <p14:creationId xmlns:p14="http://schemas.microsoft.com/office/powerpoint/2010/main" val="3052334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veryimportantlot.com/ru/news/obchestvo-i-lyudi/chernyj-eto-cvet-ili-net-velikij-spor-chelovechestva"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veryimportantlot.com/uploads/over/files/%D0%9D%D0%BE%D0%B2%D0%BE%D1%81%D1%82%D0%B8/2019/%D0%9E%D0%BA%D1%82%D1%8F%D0%B1%D1%80%D1%8C%202019/%D0%91%D0%BB%D0%BE%D0%B3-3%20%D0%94%D0%B5%D0%BA%D0%BE%D1%80%D0%B0%D1%82%D0%B8%D0%B2%D0%BD%D1%8B%D0%B9%20%D0%BD%D0%B0%D1%82%D1%8E%D1%80%D0%BC%D0%BE%D1%80%D1%82.jpg"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9166"/>
            <a:ext cx="7772400" cy="1470025"/>
          </a:xfrm>
        </p:spPr>
        <p:txBody>
          <a:bodyPr>
            <a:normAutofit/>
          </a:bodyPr>
          <a:lstStyle/>
          <a:p>
            <a:r>
              <a:rPr lang="ru-RU" sz="4000" b="1" i="1" dirty="0" smtClean="0">
                <a:latin typeface="Times New Roman" pitchFamily="18" charset="0"/>
                <a:cs typeface="Times New Roman" pitchFamily="18" charset="0"/>
              </a:rPr>
              <a:t>Информация про картины </a:t>
            </a:r>
            <a:endParaRPr lang="ru-RU" sz="4000" b="1" i="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743200" y="6271739"/>
            <a:ext cx="6400800" cy="576064"/>
          </a:xfrm>
        </p:spPr>
        <p:txBody>
          <a:bodyPr>
            <a:normAutofit lnSpcReduction="10000"/>
          </a:bodyPr>
          <a:lstStyle/>
          <a:p>
            <a:r>
              <a:rPr lang="ru-RU" b="1" i="1" dirty="0" smtClean="0">
                <a:solidFill>
                  <a:schemeClr val="tx1"/>
                </a:solidFill>
                <a:latin typeface="Times New Roman" pitchFamily="18" charset="0"/>
                <a:cs typeface="Times New Roman" pitchFamily="18" charset="0"/>
              </a:rPr>
              <a:t>Выполнила : Андриевская Милена</a:t>
            </a:r>
            <a:endParaRPr lang="ru-RU" b="1" i="1" dirty="0">
              <a:solidFill>
                <a:schemeClr val="tx1"/>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5" y="1078700"/>
            <a:ext cx="2794561"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6939" y="989191"/>
            <a:ext cx="2736304" cy="2123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974414"/>
            <a:ext cx="2824199" cy="1959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0" y="3291408"/>
            <a:ext cx="2853669"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31840" y="3291408"/>
            <a:ext cx="2594496" cy="1793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68704" y="3540402"/>
            <a:ext cx="2455352" cy="17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6565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663" y="0"/>
            <a:ext cx="9144000" cy="1368152"/>
          </a:xfrm>
        </p:spPr>
        <p:txBody>
          <a:bodyPr>
            <a:normAutofit/>
          </a:bodyPr>
          <a:lstStyle/>
          <a:p>
            <a:r>
              <a:rPr lang="ru-RU" sz="3200" b="1" i="1" dirty="0">
                <a:latin typeface="Times New Roman" pitchFamily="18" charset="0"/>
                <a:cs typeface="Times New Roman" pitchFamily="18" charset="0"/>
              </a:rPr>
              <a:t>Медведей на известной картине Шишкина нарисовал другой </a:t>
            </a:r>
            <a:r>
              <a:rPr lang="ru-RU" sz="3200" b="1" i="1" dirty="0" smtClean="0">
                <a:latin typeface="Times New Roman" pitchFamily="18" charset="0"/>
                <a:cs typeface="Times New Roman" pitchFamily="18" charset="0"/>
              </a:rPr>
              <a:t>художник</a:t>
            </a:r>
            <a:endParaRPr lang="ru-RU" sz="3200" b="1" i="1" dirty="0">
              <a:latin typeface="Times New Roman" pitchFamily="18" charset="0"/>
              <a:cs typeface="Times New Roman" pitchFamily="18" charset="0"/>
            </a:endParaRPr>
          </a:p>
        </p:txBody>
      </p:sp>
      <p:sp>
        <p:nvSpPr>
          <p:cNvPr id="3" name="Объект 2"/>
          <p:cNvSpPr>
            <a:spLocks noGrp="1"/>
          </p:cNvSpPr>
          <p:nvPr>
            <p:ph idx="1"/>
          </p:nvPr>
        </p:nvSpPr>
        <p:spPr>
          <a:xfrm>
            <a:off x="-1" y="1196753"/>
            <a:ext cx="9144001" cy="4104455"/>
          </a:xfrm>
        </p:spPr>
        <p:txBody>
          <a:bodyPr>
            <a:normAutofit lnSpcReduction="10000"/>
          </a:bodyPr>
          <a:lstStyle/>
          <a:p>
            <a:pPr marL="0" indent="0" algn="just">
              <a:buNone/>
            </a:pPr>
            <a:r>
              <a:rPr lang="ru-RU" sz="2400" b="1" i="1" dirty="0">
                <a:latin typeface="Times New Roman" pitchFamily="18" charset="0"/>
                <a:cs typeface="Times New Roman" pitchFamily="18" charset="0"/>
              </a:rPr>
              <a:t>В среде художников существует негласный закон – профессиональная взаимовыручка. Ведь у каждого из них есть не только любимые сюжеты и сильные стороны, но и слабые места. Так, доподлинно известно, что для картины «Пушкин на берегу моря» Айвазовского фигуру великого поэта нарисовал Репин, а для картины Левитана «Осенний день. Сокольники» даму в черном рисовал Николай Чехов. У пейзажиста Шишкина, который мог прорисовать на своих картинах каждую травинку, при создании картины «Утро в сосновом бору» никак не получались медведи. Поэтому мишек для известного шишкинского полотна нарисовал Савицкий.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3757" y="4916041"/>
            <a:ext cx="3103587" cy="1941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42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i="1" dirty="0">
                <a:latin typeface="Times New Roman" pitchFamily="18" charset="0"/>
                <a:cs typeface="Times New Roman" pitchFamily="18" charset="0"/>
              </a:rPr>
              <a:t>«Женщина дождя» Светланы Телец ищет своего </a:t>
            </a:r>
            <a:r>
              <a:rPr lang="ru-RU" b="1" i="1" dirty="0" smtClean="0">
                <a:latin typeface="Times New Roman" pitchFamily="18" charset="0"/>
                <a:cs typeface="Times New Roman" pitchFamily="18" charset="0"/>
              </a:rPr>
              <a:t>мужчину</a:t>
            </a:r>
            <a:endParaRPr lang="ru-RU" i="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700808"/>
            <a:ext cx="3667125" cy="476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1625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836712"/>
            <a:ext cx="9144000" cy="5760640"/>
          </a:xfrm>
        </p:spPr>
        <p:txBody>
          <a:bodyPr>
            <a:normAutofit fontScale="77500" lnSpcReduction="20000"/>
          </a:bodyPr>
          <a:lstStyle/>
          <a:p>
            <a:pPr marL="0" indent="0" algn="just">
              <a:buNone/>
            </a:pPr>
            <a:r>
              <a:rPr lang="ru-RU" b="1" i="1" dirty="0">
                <a:latin typeface="Times New Roman" pitchFamily="18" charset="0"/>
                <a:cs typeface="Times New Roman" pitchFamily="18" charset="0"/>
              </a:rPr>
              <a:t>«Женщина дождя» – самая дорогая из всех работ винницкой художницы Светланы Телец и стоит 500 долларов. Как утверждают продавцы, картину уже трижды покупали, а потом возвращали. Клиенты объясняют, что она им снится. А кто-то даже говорит, будто знает эту даму, но откуда – не помнит. И все, кто хоть раз заглянул в ее белые глаза, навсегда запоминают ощущение дождливого дня, тишины, тревоги и страха. «В 1996 году я оканчивала Одесский художественный университет им. </a:t>
            </a:r>
            <a:r>
              <a:rPr lang="ru-RU" b="1" i="1" dirty="0" err="1">
                <a:latin typeface="Times New Roman" pitchFamily="18" charset="0"/>
                <a:cs typeface="Times New Roman" pitchFamily="18" charset="0"/>
              </a:rPr>
              <a:t>Грекова</a:t>
            </a:r>
            <a:r>
              <a:rPr lang="ru-RU" b="1" i="1" dirty="0">
                <a:latin typeface="Times New Roman" pitchFamily="18" charset="0"/>
                <a:cs typeface="Times New Roman" pitchFamily="18" charset="0"/>
              </a:rPr>
              <a:t>, – вспоминает Светлана. – И за полгода до рождения «Женщины» мне все время казалось, что за мной постоянно кто-то наблюдает. Я отгоняла от себя такие мысли, а потом в один из дней, кстати, совсем не дождливый, сидела перед чистым холстом и думала, что нарисовать. И вдруг четко увидела контуры женщины, ее лицо, цвета, оттенки. В одно мгновение заметила все детали образа. Основное написала быстро – часов за пять управилась.</a:t>
            </a:r>
          </a:p>
        </p:txBody>
      </p:sp>
    </p:spTree>
    <p:extLst>
      <p:ext uri="{BB962C8B-B14F-4D97-AF65-F5344CB8AC3E}">
        <p14:creationId xmlns:p14="http://schemas.microsoft.com/office/powerpoint/2010/main" val="824155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latin typeface="Times New Roman" pitchFamily="18" charset="0"/>
                <a:cs typeface="Times New Roman" pitchFamily="18" charset="0"/>
              </a:rPr>
              <a:t>У «Чёрного квадрата» Малевича есть «старший брат</a:t>
            </a:r>
            <a:r>
              <a:rPr lang="ru-RU" b="1" i="1" dirty="0" smtClean="0">
                <a:latin typeface="Times New Roman" pitchFamily="18" charset="0"/>
                <a:cs typeface="Times New Roman" pitchFamily="18" charset="0"/>
              </a:rPr>
              <a:t>»</a:t>
            </a:r>
            <a:endParaRPr lang="ru-RU" i="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241" y="1916832"/>
            <a:ext cx="6667500" cy="4667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0807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718" y="1700808"/>
            <a:ext cx="9137282" cy="5040560"/>
          </a:xfrm>
        </p:spPr>
        <p:txBody>
          <a:bodyPr>
            <a:normAutofit lnSpcReduction="10000"/>
          </a:bodyPr>
          <a:lstStyle/>
          <a:p>
            <a:pPr marL="0" indent="0" algn="just">
              <a:buNone/>
            </a:pPr>
            <a:r>
              <a:rPr lang="ru-RU" b="1" i="1" dirty="0">
                <a:latin typeface="Times New Roman" pitchFamily="18" charset="0"/>
                <a:cs typeface="Times New Roman" pitchFamily="18" charset="0"/>
              </a:rPr>
              <a:t>«Чёрный квадрат», являющийся, пожалуй, самой известной картиной Казимира Малевича, представляет собой полотно 79,5*79,5 сантиметров, на котором на белом фоне изображён чёрный квадрат. Свою картину Малевич написал в 1915 году. А ещё в 1893 году, за 20 лет до Малевича, Альфонс Алле, французский писатель-юморист, нарисовал свой «черный квадрат». Правда, называлась картина Алле «Битва негров в глубокой пещере тёмной ночью»</a:t>
            </a:r>
          </a:p>
        </p:txBody>
      </p:sp>
    </p:spTree>
    <p:extLst>
      <p:ext uri="{BB962C8B-B14F-4D97-AF65-F5344CB8AC3E}">
        <p14:creationId xmlns:p14="http://schemas.microsoft.com/office/powerpoint/2010/main" val="3099886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latin typeface="Times New Roman" pitchFamily="18" charset="0"/>
                <a:cs typeface="Times New Roman" pitchFamily="18" charset="0"/>
              </a:rPr>
              <a:t>Самая дорогая и зловещая картина Мука приносит </a:t>
            </a:r>
            <a:r>
              <a:rPr lang="ru-RU" b="1" i="1" dirty="0" smtClean="0">
                <a:latin typeface="Times New Roman" pitchFamily="18" charset="0"/>
                <a:cs typeface="Times New Roman" pitchFamily="18" charset="0"/>
              </a:rPr>
              <a:t>несчастья</a:t>
            </a:r>
            <a:endParaRPr lang="ru-RU" i="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556791"/>
            <a:ext cx="6667500" cy="5000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040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542" y="1052736"/>
            <a:ext cx="9126457" cy="5805264"/>
          </a:xfrm>
        </p:spPr>
        <p:txBody>
          <a:bodyPr>
            <a:normAutofit fontScale="85000" lnSpcReduction="10000"/>
          </a:bodyPr>
          <a:lstStyle/>
          <a:p>
            <a:pPr marL="0" indent="0" algn="just">
              <a:buNone/>
            </a:pPr>
            <a:r>
              <a:rPr lang="ru-RU" b="1" i="1" dirty="0">
                <a:latin typeface="Times New Roman" pitchFamily="18" charset="0"/>
                <a:cs typeface="Times New Roman" pitchFamily="18" charset="0"/>
              </a:rPr>
              <a:t>Картина Мунка «Крик» была продана на аукционе за $120 миллионов и является сегодня самой дорогой картиной этого художника. Говорят, что Мунк, жизненный путь которого – чреда трагедий, вложил в неё столько горя, что картина вобрала в себя негативную энергетику и мстит обидчикам. Один из сотрудников музея Мунка как-то случайно уронил картину, после чего начал страдать от страшных головных болей, которые привели этого человека к самоубийству. Ещё один сотрудник музея, не сумевший удержать картину, буквально через несколько ней попал в страшную автомобильную аварию. А посетитель музея, позволивший себе прикоснуться к картине, через какое-то время сгорел в пожаре заживо. Впрочем, не исключено, что это просто совпадения.</a:t>
            </a:r>
          </a:p>
        </p:txBody>
      </p:sp>
    </p:spTree>
    <p:extLst>
      <p:ext uri="{BB962C8B-B14F-4D97-AF65-F5344CB8AC3E}">
        <p14:creationId xmlns:p14="http://schemas.microsoft.com/office/powerpoint/2010/main" val="2231730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548680"/>
            <a:ext cx="9144000" cy="6309320"/>
          </a:xfrm>
        </p:spPr>
        <p:txBody>
          <a:bodyPr>
            <a:normAutofit fontScale="77500" lnSpcReduction="20000"/>
          </a:bodyPr>
          <a:lstStyle/>
          <a:p>
            <a:pPr marL="0" indent="0" algn="just">
              <a:buNone/>
            </a:pPr>
            <a:r>
              <a:rPr lang="ru-RU" b="1" i="1" dirty="0">
                <a:latin typeface="Times New Roman" pitchFamily="18" charset="0"/>
                <a:cs typeface="Times New Roman" pitchFamily="18" charset="0"/>
              </a:rPr>
              <a:t>Десятки людей, так или иначе входивших в контакт с картиной Эдварда Мунка «Крик»  подвергались действию злого рока: заболевали, ссорились с близкими, впадали в тяжелую депрессию или вообще внезапно умирали. Жизнь самого Эдварда Мунка, родившегося в 1863 году, представляла собой череду нескончаемых трагедий и потрясений. Болезни, смерть родных, сумасшествие. Его мать умерла от туберкулеза, когда ребенку было 5 лет. Через 9 лет от тяжелой болезни скончалась любимая сестра Эдварда Софья. Затем умер брат Андреас, а его младшей сестре врачи поставили диагноз «шизофрения». В начале 90-х годов Мунк пережил тяжелый нервный срыв и длительное время проходил лечение электрошоком. Он никогда не женился, потому что мысль о сексе приводила его в ужас. Умер в возрасте 81 года, оставив в дар городу Осло огромное творческое наследие: 1200 картин, 4500 эскизов и 18 тысяч графических работ. Но вершиной его творчества остается, конечно, «Крик». </a:t>
            </a:r>
          </a:p>
        </p:txBody>
      </p:sp>
    </p:spTree>
    <p:extLst>
      <p:ext uri="{BB962C8B-B14F-4D97-AF65-F5344CB8AC3E}">
        <p14:creationId xmlns:p14="http://schemas.microsoft.com/office/powerpoint/2010/main" val="1614675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latin typeface="Times New Roman" pitchFamily="18" charset="0"/>
                <a:cs typeface="Times New Roman" pitchFamily="18" charset="0"/>
              </a:rPr>
              <a:t>История возникновения и развития </a:t>
            </a:r>
            <a:r>
              <a:rPr lang="ru-RU" b="1" i="1" dirty="0" smtClean="0">
                <a:latin typeface="Times New Roman" pitchFamily="18" charset="0"/>
                <a:cs typeface="Times New Roman" pitchFamily="18" charset="0"/>
              </a:rPr>
              <a:t>живописи</a:t>
            </a:r>
            <a:endParaRPr lang="ru-RU" b="1" i="1" dirty="0">
              <a:latin typeface="Times New Roman" pitchFamily="18" charset="0"/>
              <a:cs typeface="Times New Roman" pitchFamily="18" charset="0"/>
            </a:endParaRPr>
          </a:p>
        </p:txBody>
      </p:sp>
      <p:sp>
        <p:nvSpPr>
          <p:cNvPr id="3" name="Объект 2"/>
          <p:cNvSpPr>
            <a:spLocks noGrp="1"/>
          </p:cNvSpPr>
          <p:nvPr>
            <p:ph idx="1"/>
          </p:nvPr>
        </p:nvSpPr>
        <p:spPr>
          <a:xfrm>
            <a:off x="-9694" y="1772816"/>
            <a:ext cx="9153694" cy="5085184"/>
          </a:xfrm>
        </p:spPr>
        <p:txBody>
          <a:bodyPr>
            <a:normAutofit/>
          </a:bodyPr>
          <a:lstStyle/>
          <a:p>
            <a:pPr marL="0" indent="0" algn="just">
              <a:buNone/>
            </a:pPr>
            <a:r>
              <a:rPr lang="ru-RU" b="1" i="1" dirty="0">
                <a:latin typeface="Times New Roman" pitchFamily="18" charset="0"/>
                <a:cs typeface="Times New Roman" pitchFamily="18" charset="0"/>
              </a:rPr>
              <a:t>История живописи берет свое начало с той поры, когда человек впервые изобразил что-то на поверхности с помощью краски. Случилось это, согласно научным данным, 40-12 тысяч лет назад, в эпоху позднего палеолита. Об этом свидетельствуют сохранившиеся наскальные росписи в пещерах на территориях Южной Франции, Северной Испании и других стран</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013924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88640"/>
            <a:ext cx="7992888" cy="47020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322004" y="4890707"/>
            <a:ext cx="4572000" cy="646331"/>
          </a:xfrm>
          <a:prstGeom prst="rect">
            <a:avLst/>
          </a:prstGeom>
        </p:spPr>
        <p:txBody>
          <a:bodyPr>
            <a:spAutoFit/>
          </a:bodyPr>
          <a:lstStyle/>
          <a:p>
            <a:pPr algn="ctr"/>
            <a:r>
              <a:rPr lang="ru-RU" b="1" i="1" dirty="0">
                <a:latin typeface="Times New Roman" pitchFamily="18" charset="0"/>
                <a:cs typeface="Times New Roman" pitchFamily="18" charset="0"/>
              </a:rPr>
              <a:t>История живописи. Первые наскальные рисунки</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102768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686800" cy="1417638"/>
          </a:xfrm>
        </p:spPr>
        <p:txBody>
          <a:bodyPr>
            <a:normAutofit fontScale="90000"/>
          </a:bodyPr>
          <a:lstStyle/>
          <a:p>
            <a:r>
              <a:rPr lang="ru-RU" b="1" i="1" dirty="0">
                <a:latin typeface="Times New Roman" pitchFamily="18" charset="0"/>
                <a:cs typeface="Times New Roman" pitchFamily="18" charset="0"/>
              </a:rPr>
              <a:t>Интересные и страшные истории об известных </a:t>
            </a:r>
            <a:r>
              <a:rPr lang="ru-RU" b="1" i="1" dirty="0" smtClean="0">
                <a:latin typeface="Times New Roman" pitchFamily="18" charset="0"/>
                <a:cs typeface="Times New Roman" pitchFamily="18" charset="0"/>
              </a:rPr>
              <a:t>картинах</a:t>
            </a:r>
            <a:endParaRPr lang="ru-RU" i="1" dirty="0">
              <a:latin typeface="Times New Roman" pitchFamily="18" charset="0"/>
              <a:cs typeface="Times New Roman" pitchFamily="18" charset="0"/>
            </a:endParaRPr>
          </a:p>
        </p:txBody>
      </p:sp>
      <p:sp>
        <p:nvSpPr>
          <p:cNvPr id="3" name="Объект 2"/>
          <p:cNvSpPr>
            <a:spLocks noGrp="1"/>
          </p:cNvSpPr>
          <p:nvPr>
            <p:ph idx="1"/>
          </p:nvPr>
        </p:nvSpPr>
        <p:spPr>
          <a:xfrm>
            <a:off x="-31576" y="1340769"/>
            <a:ext cx="9175576" cy="4032448"/>
          </a:xfrm>
        </p:spPr>
        <p:txBody>
          <a:bodyPr>
            <a:normAutofit fontScale="85000" lnSpcReduction="10000"/>
          </a:bodyPr>
          <a:lstStyle/>
          <a:p>
            <a:pPr marL="0" indent="0" algn="just">
              <a:buNone/>
            </a:pPr>
            <a:r>
              <a:rPr lang="ru-RU" b="1" i="1" dirty="0">
                <a:latin typeface="Times New Roman" pitchFamily="18" charset="0"/>
                <a:cs typeface="Times New Roman" pitchFamily="18" charset="0"/>
              </a:rPr>
              <a:t>Со многими произведениями живописи связаны интересные истории из жизни, курьезы или мистические загадки. Часть известнейших полотен даже официально считаются "проклятыми" - слишком уж часто с этими роковыми шедеврами происходили удивительные факты и необъяснимые события — пожары, смерти владельцев, безумие авторов… Сегодня я поделюсь с Вами теми историями, что впечатлили и заинтересовали меня :)</a:t>
            </a:r>
            <a:br>
              <a:rPr lang="ru-RU" b="1" i="1" dirty="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87552"/>
            <a:ext cx="1799526" cy="223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4357769"/>
            <a:ext cx="1758912" cy="22843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6616" y="4771746"/>
            <a:ext cx="2327492" cy="14563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0192" y="4541552"/>
            <a:ext cx="2565664" cy="1924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2453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792" y="0"/>
            <a:ext cx="9162791" cy="6858000"/>
          </a:xfrm>
        </p:spPr>
        <p:txBody>
          <a:bodyPr>
            <a:normAutofit fontScale="77500" lnSpcReduction="20000"/>
          </a:bodyPr>
          <a:lstStyle/>
          <a:p>
            <a:pPr marL="0" indent="0" algn="just">
              <a:buNone/>
            </a:pPr>
            <a:r>
              <a:rPr lang="ru-RU" b="1" i="1" dirty="0">
                <a:latin typeface="Times New Roman" pitchFamily="18" charset="0"/>
                <a:cs typeface="Times New Roman" pitchFamily="18" charset="0"/>
              </a:rPr>
              <a:t>Рисунки были выполнены с помощью земляных красок, цвет которых варьировался, в зависимости от примесей в почве. Например, природный желтый пигмент охра «водился» там, где велико содержание железа. Окислившийся же металл придавал земле характерный ржавый оттенок. Коричневую, бурую, зеленоватую краску, известную как умбра, находили в почвах, богатых окислами марганца. Не гнушались древесным углем и сажей. </a:t>
            </a:r>
            <a:endParaRPr lang="ru-RU" b="1" i="1" dirty="0" smtClean="0">
              <a:latin typeface="Times New Roman" pitchFamily="18" charset="0"/>
              <a:cs typeface="Times New Roman" pitchFamily="18" charset="0"/>
            </a:endParaRPr>
          </a:p>
          <a:p>
            <a:pPr marL="0" indent="0" algn="just">
              <a:buNone/>
            </a:pPr>
            <a:r>
              <a:rPr lang="ru-RU" b="1" i="1" dirty="0" smtClean="0">
                <a:latin typeface="Times New Roman" pitchFamily="18" charset="0"/>
                <a:cs typeface="Times New Roman" pitchFamily="18" charset="0"/>
              </a:rPr>
              <a:t>На </a:t>
            </a:r>
            <a:r>
              <a:rPr lang="ru-RU" b="1" i="1" dirty="0">
                <a:latin typeface="Times New Roman" pitchFamily="18" charset="0"/>
                <a:cs typeface="Times New Roman" pitchFamily="18" charset="0"/>
              </a:rPr>
              <a:t>стены пещер красящий пигмент наносился кусочками меха, расщепленными палочками, пальцами. Изображения животных, а позднее — охотничьих сцен получались выразительными и правдивыми, несмотря на отсутствие композиционного начала. Первые запечатленные фигуры людей появились в 8-4 вв. до нашей эры. Цветовая гамма стала обширнее благодаря появлению пигментов, добытых методом перетирания в порошок пестрых минералов (лазурит, киноварь). Тогда же, в эпоху неолита появились казеин, альбумин, </a:t>
            </a:r>
            <a:r>
              <a:rPr lang="ru-RU" b="1" i="1" dirty="0" err="1">
                <a:latin typeface="Times New Roman" pitchFamily="18" charset="0"/>
                <a:cs typeface="Times New Roman" pitchFamily="18" charset="0"/>
              </a:rPr>
              <a:t>гуммисмолы</a:t>
            </a:r>
            <a:r>
              <a:rPr lang="ru-RU" b="1" i="1" dirty="0">
                <a:latin typeface="Times New Roman" pitchFamily="18" charset="0"/>
                <a:cs typeface="Times New Roman" pitchFamily="18" charset="0"/>
              </a:rPr>
              <a:t> и другие связующие. Смешение их с разноцветной каменной мукой давало краски различной консистенции</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580158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8485"/>
            <a:ext cx="6836831" cy="45561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48031" y="4654592"/>
            <a:ext cx="4572000" cy="830997"/>
          </a:xfrm>
          <a:prstGeom prst="rect">
            <a:avLst/>
          </a:prstGeom>
        </p:spPr>
        <p:txBody>
          <a:bodyPr>
            <a:spAutoFit/>
          </a:bodyPr>
          <a:lstStyle/>
          <a:p>
            <a:pPr algn="ctr"/>
            <a:r>
              <a:rPr lang="ru-RU" sz="2400" b="1" i="1" dirty="0">
                <a:latin typeface="Times New Roman" pitchFamily="18" charset="0"/>
                <a:cs typeface="Times New Roman" pitchFamily="18" charset="0"/>
              </a:rPr>
              <a:t>История живописи. Роспись в древнеегипетской усыпальнице</a:t>
            </a:r>
            <a:endParaRPr lang="ru-RU" sz="2400" b="1" i="1" dirty="0">
              <a:latin typeface="Times New Roman" pitchFamily="18" charset="0"/>
              <a:cs typeface="Times New Roman" pitchFamily="18" charset="0"/>
            </a:endParaRPr>
          </a:p>
        </p:txBody>
      </p:sp>
    </p:spTree>
    <p:extLst>
      <p:ext uri="{BB962C8B-B14F-4D97-AF65-F5344CB8AC3E}">
        <p14:creationId xmlns:p14="http://schemas.microsoft.com/office/powerpoint/2010/main" val="770653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412776"/>
            <a:ext cx="9144000" cy="5445224"/>
          </a:xfrm>
        </p:spPr>
        <p:txBody>
          <a:bodyPr>
            <a:normAutofit/>
          </a:bodyPr>
          <a:lstStyle/>
          <a:p>
            <a:pPr marL="0" indent="0" algn="just">
              <a:buNone/>
            </a:pPr>
            <a:r>
              <a:rPr lang="ru-RU" b="1" i="1" dirty="0">
                <a:latin typeface="Times New Roman" pitchFamily="18" charset="0"/>
                <a:cs typeface="Times New Roman" pitchFamily="18" charset="0"/>
              </a:rPr>
              <a:t>В античный период «наскальная» живопись была уже на более высоком уровне. Связанная, как правило, с заупокойным культом, она носила повествовательный характер. Появилась композиционная завязка: соотношение, расположение человеческих фигур указывало на имевшую место иерархию от господина до раба; бытовые, батальные сцены рассказывали о перипетиях жизни людей той эпохи</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032401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628800"/>
            <a:ext cx="9144000" cy="5229200"/>
          </a:xfrm>
        </p:spPr>
        <p:txBody>
          <a:bodyPr>
            <a:normAutofit fontScale="92500" lnSpcReduction="10000"/>
          </a:bodyPr>
          <a:lstStyle/>
          <a:p>
            <a:pPr marL="0" indent="0" algn="just">
              <a:buNone/>
            </a:pPr>
            <a:r>
              <a:rPr lang="ru-RU" b="1" i="1" dirty="0">
                <a:latin typeface="Times New Roman" pitchFamily="18" charset="0"/>
                <a:cs typeface="Times New Roman" pitchFamily="18" charset="0"/>
              </a:rPr>
              <a:t>Живопись — это вид изобразительного искусства, представляющий собой способ запечатления окружающего мира красками на поверхности. Основное выразительное средство живописи — </a:t>
            </a:r>
            <a:r>
              <a:rPr lang="ru-RU" b="1" i="1" dirty="0">
                <a:latin typeface="Times New Roman" pitchFamily="18" charset="0"/>
                <a:cs typeface="Times New Roman" pitchFamily="18" charset="0"/>
                <a:hlinkClick r:id="rId2" tooltip="Черный — это цвет или нет? Великий спор человечества"/>
              </a:rPr>
              <a:t>цвет</a:t>
            </a:r>
            <a:r>
              <a:rPr lang="ru-RU" b="1" i="1" dirty="0">
                <a:latin typeface="Times New Roman" pitchFamily="18" charset="0"/>
                <a:cs typeface="Times New Roman" pitchFamily="18" charset="0"/>
              </a:rPr>
              <a:t>, воздействующий на общее восприятие зрителем картины, позволяющий обращать внимание на важные детали, усиливающий эмоциональную составляющую произведения. Оттенки и тона, необходимые художнику для точной передачи колера, объема, пространства достигаются путем смешивания красок на палитре.</a:t>
            </a:r>
          </a:p>
          <a:p>
            <a:pPr marL="0" indent="0" algn="just">
              <a:buNone/>
            </a:pPr>
            <a:endParaRPr lang="ru-RU" b="1" i="1" dirty="0">
              <a:latin typeface="Times New Roman" pitchFamily="18" charset="0"/>
              <a:cs typeface="Times New Roman" pitchFamily="18" charset="0"/>
            </a:endParaRPr>
          </a:p>
        </p:txBody>
      </p:sp>
      <p:sp>
        <p:nvSpPr>
          <p:cNvPr id="4" name="Заголовок 3"/>
          <p:cNvSpPr>
            <a:spLocks noGrp="1"/>
          </p:cNvSpPr>
          <p:nvPr>
            <p:ph type="title"/>
          </p:nvPr>
        </p:nvSpPr>
        <p:spPr/>
        <p:txBody>
          <a:bodyPr>
            <a:normAutofit/>
          </a:bodyPr>
          <a:lstStyle/>
          <a:p>
            <a:r>
              <a:rPr lang="ru-RU" b="1" i="1" dirty="0" smtClean="0">
                <a:latin typeface="Times New Roman" pitchFamily="18" charset="0"/>
                <a:cs typeface="Times New Roman" pitchFamily="18" charset="0"/>
              </a:rPr>
              <a:t>Что такое живопись? </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247648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32656"/>
            <a:ext cx="6984776" cy="55550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3130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i="1" dirty="0">
                <a:latin typeface="Times New Roman" pitchFamily="18" charset="0"/>
                <a:cs typeface="Times New Roman" pitchFamily="18" charset="0"/>
              </a:rPr>
              <a:t>От античности до наших </a:t>
            </a:r>
            <a:r>
              <a:rPr lang="ru-RU" b="1" i="1" dirty="0" smtClean="0">
                <a:latin typeface="Times New Roman" pitchFamily="18" charset="0"/>
                <a:cs typeface="Times New Roman" pitchFamily="18" charset="0"/>
              </a:rPr>
              <a:t>дней</a:t>
            </a:r>
            <a:endParaRPr lang="ru-RU" b="1" i="1" dirty="0">
              <a:latin typeface="Times New Roman" pitchFamily="18" charset="0"/>
              <a:cs typeface="Times New Roman" pitchFamily="18" charset="0"/>
            </a:endParaRPr>
          </a:p>
        </p:txBody>
      </p:sp>
      <p:sp>
        <p:nvSpPr>
          <p:cNvPr id="3" name="Объект 2"/>
          <p:cNvSpPr>
            <a:spLocks noGrp="1"/>
          </p:cNvSpPr>
          <p:nvPr>
            <p:ph idx="1"/>
          </p:nvPr>
        </p:nvSpPr>
        <p:spPr>
          <a:xfrm>
            <a:off x="-6602" y="1484784"/>
            <a:ext cx="9150602" cy="5373216"/>
          </a:xfrm>
        </p:spPr>
        <p:txBody>
          <a:bodyPr>
            <a:normAutofit lnSpcReduction="10000"/>
          </a:bodyPr>
          <a:lstStyle/>
          <a:p>
            <a:pPr marL="0" indent="0" algn="just">
              <a:buNone/>
            </a:pPr>
            <a:r>
              <a:rPr lang="ru-RU" b="1" i="1" u="sng" dirty="0">
                <a:latin typeface="Times New Roman" pitchFamily="18" charset="0"/>
                <a:cs typeface="Times New Roman" pitchFamily="18" charset="0"/>
              </a:rPr>
              <a:t>Искусство </a:t>
            </a:r>
            <a:r>
              <a:rPr lang="ru-RU" b="1" i="1" dirty="0">
                <a:latin typeface="Times New Roman" pitchFamily="18" charset="0"/>
                <a:cs typeface="Times New Roman" pitchFamily="18" charset="0"/>
              </a:rPr>
              <a:t>передачи светотени принадлежит древним грекам, далеко продвинувшимся в направлении реалистичной живописи. Однако популярность наполненных объемом и чувственностью монументальных произведений быстро угасла, уступив место вазописи. Зато новый прием полюбился римлянам, питавшим страсть к украшательству интерьеров. В высокохудожественных росписях стен прослеживается использование воздушной и линейной перспектив</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620753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36" y="404664"/>
            <a:ext cx="8970137" cy="5143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86000" y="5548477"/>
            <a:ext cx="4572000" cy="646331"/>
          </a:xfrm>
          <a:prstGeom prst="rect">
            <a:avLst/>
          </a:prstGeom>
        </p:spPr>
        <p:txBody>
          <a:bodyPr>
            <a:spAutoFit/>
          </a:bodyPr>
          <a:lstStyle/>
          <a:p>
            <a:pPr algn="ctr"/>
            <a:r>
              <a:rPr lang="ru-RU" b="1" i="1" dirty="0">
                <a:latin typeface="Times New Roman" pitchFamily="18" charset="0"/>
                <a:cs typeface="Times New Roman" pitchFamily="18" charset="0"/>
              </a:rPr>
              <a:t>История живописи. Аид и Персефона (древнегреческая фреска), 340 г. до н.э.</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0916952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846" y="764704"/>
            <a:ext cx="9178846" cy="6093296"/>
          </a:xfrm>
        </p:spPr>
        <p:txBody>
          <a:bodyPr>
            <a:normAutofit fontScale="85000" lnSpcReduction="10000"/>
          </a:bodyPr>
          <a:lstStyle/>
          <a:p>
            <a:pPr marL="0" indent="0" algn="just">
              <a:buNone/>
            </a:pPr>
            <a:r>
              <a:rPr lang="ru-RU" b="1" i="1" dirty="0">
                <a:latin typeface="Times New Roman" pitchFamily="18" charset="0"/>
                <a:cs typeface="Times New Roman" pitchFamily="18" charset="0"/>
              </a:rPr>
              <a:t>Живопись в средние века обрела религиозный характер. Художники более не стремились отображать на холстах реальность. Стала важна передача духовности. Даже если произведение не являлось иконой, все равно оно было лишено объема и перспективы. Персонажи располагались на одной линии и выглядели плоскими, примитивными. Все изменилось с приходом эпохи Ренессанса. Художники, следя за настроениями в обществе, старались угадать модные тенденции в живописи и следовать им. Пейзаж и портрет стали независимыми жанрами. Появились новые техники. Все выглядело чинно и благородно вплоть до 17-18 вв., когда католическая церковь утратила былую значимость и власть. Мастера живописи, не опасаясь более инквизиции, начали писать максимально правдивые картины, отображающие истинный облик людей той эпохи, их обыденную жизнь</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221291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2858" y="0"/>
            <a:ext cx="4548905" cy="59766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24967" y="5974340"/>
            <a:ext cx="4572000" cy="646331"/>
          </a:xfrm>
          <a:prstGeom prst="rect">
            <a:avLst/>
          </a:prstGeom>
        </p:spPr>
        <p:txBody>
          <a:bodyPr>
            <a:spAutoFit/>
          </a:bodyPr>
          <a:lstStyle/>
          <a:p>
            <a:pPr algn="ctr"/>
            <a:r>
              <a:rPr lang="ru-RU" b="1" i="1" dirty="0">
                <a:latin typeface="Times New Roman" pitchFamily="18" charset="0"/>
                <a:cs typeface="Times New Roman" pitchFamily="18" charset="0"/>
              </a:rPr>
              <a:t>История живописи. </a:t>
            </a:r>
            <a:r>
              <a:rPr lang="ru-RU" b="1" i="1" dirty="0" err="1">
                <a:latin typeface="Times New Roman" pitchFamily="18" charset="0"/>
                <a:cs typeface="Times New Roman" pitchFamily="18" charset="0"/>
              </a:rPr>
              <a:t>Андреа</a:t>
            </a:r>
            <a:r>
              <a:rPr lang="ru-RU" b="1" i="1" dirty="0">
                <a:latin typeface="Times New Roman" pitchFamily="18" charset="0"/>
                <a:cs typeface="Times New Roman" pitchFamily="18" charset="0"/>
              </a:rPr>
              <a:t> </a:t>
            </a:r>
            <a:r>
              <a:rPr lang="ru-RU" b="1" i="1" dirty="0" err="1">
                <a:latin typeface="Times New Roman" pitchFamily="18" charset="0"/>
                <a:cs typeface="Times New Roman" pitchFamily="18" charset="0"/>
              </a:rPr>
              <a:t>Соларио</a:t>
            </a:r>
            <a:r>
              <a:rPr lang="ru-RU" b="1" i="1" dirty="0">
                <a:latin typeface="Times New Roman" pitchFamily="18" charset="0"/>
                <a:cs typeface="Times New Roman" pitchFamily="18" charset="0"/>
              </a:rPr>
              <a:t>, Клеопатра, 16 в</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938875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6036"/>
            <a:ext cx="5866386" cy="53285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266865" y="5334628"/>
            <a:ext cx="4572000" cy="646331"/>
          </a:xfrm>
          <a:prstGeom prst="rect">
            <a:avLst/>
          </a:prstGeom>
        </p:spPr>
        <p:txBody>
          <a:bodyPr>
            <a:spAutoFit/>
          </a:bodyPr>
          <a:lstStyle/>
          <a:p>
            <a:pPr algn="ctr"/>
            <a:r>
              <a:rPr lang="ru-RU" b="1" i="1" dirty="0">
                <a:latin typeface="Times New Roman" pitchFamily="18" charset="0"/>
                <a:cs typeface="Times New Roman" pitchFamily="18" charset="0"/>
              </a:rPr>
              <a:t>История живописи. Жан-Батист </a:t>
            </a:r>
            <a:r>
              <a:rPr lang="ru-RU" b="1" i="1" dirty="0" err="1">
                <a:latin typeface="Times New Roman" pitchFamily="18" charset="0"/>
                <a:cs typeface="Times New Roman" pitchFamily="18" charset="0"/>
              </a:rPr>
              <a:t>Симеон</a:t>
            </a:r>
            <a:r>
              <a:rPr lang="ru-RU" b="1" i="1" dirty="0">
                <a:latin typeface="Times New Roman" pitchFamily="18" charset="0"/>
                <a:cs typeface="Times New Roman" pitchFamily="18" charset="0"/>
              </a:rPr>
              <a:t>. Прачка. </a:t>
            </a:r>
            <a:r>
              <a:rPr lang="ru-RU" b="1" i="1" dirty="0" err="1">
                <a:latin typeface="Times New Roman" pitchFamily="18" charset="0"/>
                <a:cs typeface="Times New Roman" pitchFamily="18" charset="0"/>
              </a:rPr>
              <a:t>ок</a:t>
            </a:r>
            <a:r>
              <a:rPr lang="ru-RU" b="1" i="1" dirty="0">
                <a:latin typeface="Times New Roman" pitchFamily="18" charset="0"/>
                <a:cs typeface="Times New Roman" pitchFamily="18" charset="0"/>
              </a:rPr>
              <a:t>. 1735</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265633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normAutofit/>
          </a:bodyPr>
          <a:lstStyle/>
          <a:p>
            <a:r>
              <a:rPr lang="ru-RU" sz="3200" b="1" i="1" dirty="0">
                <a:latin typeface="Times New Roman" pitchFamily="18" charset="0"/>
                <a:cs typeface="Times New Roman" pitchFamily="18" charset="0"/>
              </a:rPr>
              <a:t>Василий </a:t>
            </a:r>
            <a:r>
              <a:rPr lang="ru-RU" sz="3200" b="1" i="1" dirty="0" err="1">
                <a:latin typeface="Times New Roman" pitchFamily="18" charset="0"/>
                <a:cs typeface="Times New Roman" pitchFamily="18" charset="0"/>
              </a:rPr>
              <a:t>Пукирев</a:t>
            </a:r>
            <a:r>
              <a:rPr lang="ru-RU" sz="3200" b="1" i="1" dirty="0">
                <a:latin typeface="Times New Roman" pitchFamily="18" charset="0"/>
                <a:cs typeface="Times New Roman" pitchFamily="18" charset="0"/>
              </a:rPr>
              <a:t> «Неравный брак</a:t>
            </a:r>
            <a:r>
              <a:rPr lang="ru-RU" sz="3200" b="1" i="1" dirty="0" smtClean="0">
                <a:latin typeface="Times New Roman" pitchFamily="18" charset="0"/>
                <a:cs typeface="Times New Roman" pitchFamily="18" charset="0"/>
              </a:rPr>
              <a:t>»</a:t>
            </a:r>
            <a:endParaRPr lang="ru-RU" sz="3200" i="1" dirty="0">
              <a:latin typeface="Times New Roman" pitchFamily="18" charset="0"/>
              <a:cs typeface="Times New Roman" pitchFamily="18" charset="0"/>
            </a:endParaRPr>
          </a:p>
        </p:txBody>
      </p:sp>
      <p:sp>
        <p:nvSpPr>
          <p:cNvPr id="3" name="Объект 2"/>
          <p:cNvSpPr>
            <a:spLocks noGrp="1"/>
          </p:cNvSpPr>
          <p:nvPr>
            <p:ph idx="1"/>
          </p:nvPr>
        </p:nvSpPr>
        <p:spPr>
          <a:xfrm>
            <a:off x="0" y="836712"/>
            <a:ext cx="9144000" cy="6021288"/>
          </a:xfrm>
        </p:spPr>
        <p:txBody>
          <a:bodyPr>
            <a:normAutofit fontScale="70000" lnSpcReduction="20000"/>
          </a:bodyPr>
          <a:lstStyle/>
          <a:p>
            <a:pPr marL="0" indent="0" algn="just">
              <a:buNone/>
            </a:pPr>
            <a:r>
              <a:rPr lang="ru-RU" b="1" i="1" dirty="0">
                <a:latin typeface="Times New Roman" pitchFamily="18" charset="0"/>
                <a:cs typeface="Times New Roman" pitchFamily="18" charset="0"/>
              </a:rPr>
              <a:t>Порой сюжеты живописных произведений появляются из совсем неожиданных источников — такова, например, история картины Василия </a:t>
            </a:r>
            <a:r>
              <a:rPr lang="ru-RU" b="1" i="1" dirty="0" err="1">
                <a:latin typeface="Times New Roman" pitchFamily="18" charset="0"/>
                <a:cs typeface="Times New Roman" pitchFamily="18" charset="0"/>
              </a:rPr>
              <a:t>Пукирева</a:t>
            </a:r>
            <a:r>
              <a:rPr lang="ru-RU" b="1" i="1" dirty="0">
                <a:latin typeface="Times New Roman" pitchFamily="18" charset="0"/>
                <a:cs typeface="Times New Roman" pitchFamily="18" charset="0"/>
              </a:rPr>
              <a:t> «Неравный брак». Московский предприниматель Николай Варенцов на досуге предавался воспоминаниям о жизни своей и родственников, и среди прочего записал историю, приключившуюся с его двоюродным дядей Сергеем </a:t>
            </a:r>
            <a:r>
              <a:rPr lang="ru-RU" b="1" i="1" dirty="0" err="1">
                <a:latin typeface="Times New Roman" pitchFamily="18" charset="0"/>
                <a:cs typeface="Times New Roman" pitchFamily="18" charset="0"/>
              </a:rPr>
              <a:t>Варенцовым</a:t>
            </a:r>
            <a:r>
              <a:rPr lang="ru-RU" b="1" i="1" dirty="0">
                <a:latin typeface="Times New Roman" pitchFamily="18" charset="0"/>
                <a:cs typeface="Times New Roman" pitchFamily="18" charset="0"/>
              </a:rPr>
              <a:t>. В начале 1860-х годов тот отчаянно влюбился в хорошенькую дочку купца Николая Рыбникова Софью. Чувства его были столь сильны, что он уж и сватов отправил, но получил отказ: рачительный купец предпочел отдать дочь не за молодого и ветреного красавца, а за пожилого и состоятельного купца Андрея Корзинкина (забавно, что «пожилому» Корзинкину было на тот момент 37 лет). По иронии судьбы </a:t>
            </a:r>
            <a:r>
              <a:rPr lang="ru-RU" b="1" i="1" dirty="0" err="1">
                <a:latin typeface="Times New Roman" pitchFamily="18" charset="0"/>
                <a:cs typeface="Times New Roman" pitchFamily="18" charset="0"/>
              </a:rPr>
              <a:t>Варенцову</a:t>
            </a:r>
            <a:r>
              <a:rPr lang="ru-RU" b="1" i="1" dirty="0">
                <a:latin typeface="Times New Roman" pitchFamily="18" charset="0"/>
                <a:cs typeface="Times New Roman" pitchFamily="18" charset="0"/>
              </a:rPr>
              <a:t> пришлось присутствовать на венчании — он был назначен шафером. Видимо, чтобы облегчить собственные страдания, отвергнутый жених рассказал эту историю другу — художнику Василию </a:t>
            </a:r>
            <a:r>
              <a:rPr lang="ru-RU" b="1" i="1" dirty="0" err="1">
                <a:latin typeface="Times New Roman" pitchFamily="18" charset="0"/>
                <a:cs typeface="Times New Roman" pitchFamily="18" charset="0"/>
              </a:rPr>
              <a:t>Пукиреву</a:t>
            </a:r>
            <a:r>
              <a:rPr lang="ru-RU" b="1" i="1" dirty="0">
                <a:latin typeface="Times New Roman" pitchFamily="18" charset="0"/>
                <a:cs typeface="Times New Roman" pitchFamily="18" charset="0"/>
              </a:rPr>
              <a:t>, который настолько эти страдания прочувствовал, что создал картину, ставшую весьма известной.</a:t>
            </a:r>
          </a:p>
        </p:txBody>
      </p:sp>
    </p:spTree>
    <p:extLst>
      <p:ext uri="{BB962C8B-B14F-4D97-AF65-F5344CB8AC3E}">
        <p14:creationId xmlns:p14="http://schemas.microsoft.com/office/powerpoint/2010/main" val="1922504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106" y="836712"/>
            <a:ext cx="9170106" cy="6021288"/>
          </a:xfrm>
        </p:spPr>
        <p:txBody>
          <a:bodyPr>
            <a:normAutofit fontScale="92500" lnSpcReduction="20000"/>
          </a:bodyPr>
          <a:lstStyle/>
          <a:p>
            <a:pPr marL="0" indent="0" algn="just">
              <a:buNone/>
            </a:pPr>
            <a:r>
              <a:rPr lang="ru-RU" b="1" i="1" dirty="0">
                <a:latin typeface="Times New Roman" pitchFamily="18" charset="0"/>
                <a:cs typeface="Times New Roman" pitchFamily="18" charset="0"/>
              </a:rPr>
              <a:t>В этот же период формируются новые стили: рококо, барокко, маньеризм, классицизм. Появился и романтизм, вскоре сменившийся более эффектным и неоднозначным импрессионизмом. Кардинальные перемены история живописи претерпевает в начале 20 века. Возникает абстракционизм — направление, призванное донести до зрителя эмоции художника, состояние его души в момент создания полотна</a:t>
            </a:r>
            <a:r>
              <a:rPr lang="ru-RU" b="1" i="1" dirty="0" smtClean="0">
                <a:latin typeface="Times New Roman" pitchFamily="18" charset="0"/>
                <a:cs typeface="Times New Roman" pitchFamily="18" charset="0"/>
              </a:rPr>
              <a:t>.</a:t>
            </a:r>
          </a:p>
          <a:p>
            <a:pPr marL="0" indent="0" algn="just">
              <a:buNone/>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Больше нет необходимости писать согласно канонам. Художники стремятся к самовыражению. Их фантазия дает толчок к зарождению новых стилей и их направлений, ответвлений. Несмотря на это, даже в нынешнем 21 веке любовь к классической живописи остается в силе</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40806321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0"/>
            <a:ext cx="5938370" cy="56414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30849" y="5680553"/>
            <a:ext cx="4572000" cy="923330"/>
          </a:xfrm>
          <a:prstGeom prst="rect">
            <a:avLst/>
          </a:prstGeom>
        </p:spPr>
        <p:txBody>
          <a:bodyPr>
            <a:spAutoFit/>
          </a:bodyPr>
          <a:lstStyle/>
          <a:p>
            <a:pPr algn="ctr"/>
            <a:r>
              <a:rPr lang="ru-RU" b="1" i="1" dirty="0">
                <a:latin typeface="Times New Roman" pitchFamily="18" charset="0"/>
                <a:cs typeface="Times New Roman" pitchFamily="18" charset="0"/>
              </a:rPr>
              <a:t>Живопись: ее виды, стили, жанры, история возникновения, развитие. Сергей </a:t>
            </a:r>
            <a:r>
              <a:rPr lang="ru-RU" b="1" i="1" dirty="0" err="1">
                <a:latin typeface="Times New Roman" pitchFamily="18" charset="0"/>
                <a:cs typeface="Times New Roman" pitchFamily="18" charset="0"/>
              </a:rPr>
              <a:t>Маршенников</a:t>
            </a:r>
            <a:r>
              <a:rPr lang="ru-RU" b="1" i="1" dirty="0">
                <a:latin typeface="Times New Roman" pitchFamily="18" charset="0"/>
                <a:cs typeface="Times New Roman" pitchFamily="18" charset="0"/>
              </a:rPr>
              <a:t>. Сон. 2012</a:t>
            </a:r>
          </a:p>
        </p:txBody>
      </p:sp>
    </p:spTree>
    <p:extLst>
      <p:ext uri="{BB962C8B-B14F-4D97-AF65-F5344CB8AC3E}">
        <p14:creationId xmlns:p14="http://schemas.microsoft.com/office/powerpoint/2010/main" val="424736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2492896"/>
            <a:ext cx="8229600" cy="1143000"/>
          </a:xfrm>
        </p:spPr>
        <p:txBody>
          <a:bodyPr>
            <a:normAutofit/>
          </a:bodyPr>
          <a:lstStyle/>
          <a:p>
            <a:r>
              <a:rPr lang="ru-RU" b="1" i="1" dirty="0">
                <a:latin typeface="Times New Roman" pitchFamily="18" charset="0"/>
                <a:cs typeface="Times New Roman" pitchFamily="18" charset="0"/>
              </a:rPr>
              <a:t>Виды </a:t>
            </a:r>
            <a:r>
              <a:rPr lang="ru-RU" b="1" i="1" dirty="0" smtClean="0">
                <a:latin typeface="Times New Roman" pitchFamily="18" charset="0"/>
                <a:cs typeface="Times New Roman" pitchFamily="18" charset="0"/>
              </a:rPr>
              <a:t>живописи</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103135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b="1" i="1" dirty="0">
                <a:latin typeface="Times New Roman" pitchFamily="18" charset="0"/>
                <a:cs typeface="Times New Roman" pitchFamily="18" charset="0"/>
              </a:rPr>
              <a:t>Станковая живопись</a:t>
            </a:r>
            <a:r>
              <a:rPr lang="ru-RU" dirty="0"/>
              <a:t>.</a:t>
            </a:r>
            <a:endParaRPr lang="ru-RU" dirty="0"/>
          </a:p>
        </p:txBody>
      </p:sp>
      <p:sp>
        <p:nvSpPr>
          <p:cNvPr id="4" name="Объект 3"/>
          <p:cNvSpPr>
            <a:spLocks noGrp="1"/>
          </p:cNvSpPr>
          <p:nvPr>
            <p:ph idx="1"/>
          </p:nvPr>
        </p:nvSpPr>
        <p:spPr>
          <a:xfrm>
            <a:off x="25926" y="1700808"/>
            <a:ext cx="9118073" cy="5157192"/>
          </a:xfrm>
        </p:spPr>
        <p:txBody>
          <a:bodyPr>
            <a:normAutofit fontScale="92500" lnSpcReduction="10000"/>
          </a:bodyPr>
          <a:lstStyle/>
          <a:p>
            <a:pPr marL="0" indent="0" algn="just">
              <a:buNone/>
            </a:pPr>
            <a:r>
              <a:rPr lang="ru-RU" b="1" i="1" u="sng" dirty="0">
                <a:latin typeface="Times New Roman" pitchFamily="18" charset="0"/>
                <a:cs typeface="Times New Roman" pitchFamily="18" charset="0"/>
              </a:rPr>
              <a:t>Станковая живопись. </a:t>
            </a:r>
            <a:r>
              <a:rPr lang="ru-RU" b="1" i="1" dirty="0">
                <a:latin typeface="Times New Roman" pitchFamily="18" charset="0"/>
                <a:cs typeface="Times New Roman" pitchFamily="18" charset="0"/>
              </a:rPr>
              <a:t>Название получила от слова «станок», под которым подразумевается мольберт. Истинные художники, привыкшие писать всегда и везде, практически никогда не расстаются с этим трех- или </a:t>
            </a:r>
            <a:r>
              <a:rPr lang="ru-RU" b="1" i="1" dirty="0" err="1">
                <a:latin typeface="Times New Roman" pitchFamily="18" charset="0"/>
                <a:cs typeface="Times New Roman" pitchFamily="18" charset="0"/>
              </a:rPr>
              <a:t>четырехногим</a:t>
            </a:r>
            <a:r>
              <a:rPr lang="ru-RU" b="1" i="1" dirty="0">
                <a:latin typeface="Times New Roman" pitchFamily="18" charset="0"/>
                <a:cs typeface="Times New Roman" pitchFamily="18" charset="0"/>
              </a:rPr>
              <a:t> «другом». Установив холст на мольберт, мастер имеет возможность не только писать интересный ему сюжет без искажений (как это бывает, если рисовать, сидя за столом), но и время от времени отходить подальше от работы, чтобы оценить результат на расстоянии. Такой прием позволяет увидеть картину в целом и быстро поправить огрехи</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369521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a:latin typeface="Times New Roman" pitchFamily="18" charset="0"/>
                <a:cs typeface="Times New Roman" pitchFamily="18" charset="0"/>
              </a:rPr>
              <a:t>Монументальная живопись.</a:t>
            </a:r>
            <a:endParaRPr lang="ru-RU" b="1" i="1" dirty="0">
              <a:latin typeface="Times New Roman" pitchFamily="18" charset="0"/>
              <a:cs typeface="Times New Roman" pitchFamily="18" charset="0"/>
            </a:endParaRPr>
          </a:p>
        </p:txBody>
      </p:sp>
      <p:sp>
        <p:nvSpPr>
          <p:cNvPr id="3" name="Объект 2"/>
          <p:cNvSpPr>
            <a:spLocks noGrp="1"/>
          </p:cNvSpPr>
          <p:nvPr>
            <p:ph idx="1"/>
          </p:nvPr>
        </p:nvSpPr>
        <p:spPr>
          <a:xfrm>
            <a:off x="9452" y="1556792"/>
            <a:ext cx="9134547" cy="5301208"/>
          </a:xfrm>
        </p:spPr>
        <p:txBody>
          <a:bodyPr>
            <a:normAutofit/>
          </a:bodyPr>
          <a:lstStyle/>
          <a:p>
            <a:pPr marL="0" indent="0" algn="just">
              <a:buNone/>
            </a:pPr>
            <a:r>
              <a:rPr lang="ru-RU" b="1" i="1" dirty="0">
                <a:latin typeface="Times New Roman" pitchFamily="18" charset="0"/>
                <a:cs typeface="Times New Roman" pitchFamily="18" charset="0"/>
              </a:rPr>
              <a:t>Монументальная живопись. Неразрывно связана с архитектурой. Другое ее название — «</a:t>
            </a:r>
            <a:r>
              <a:rPr lang="ru-RU" b="1" i="1" dirty="0" err="1">
                <a:latin typeface="Times New Roman" pitchFamily="18" charset="0"/>
                <a:cs typeface="Times New Roman" pitchFamily="18" charset="0"/>
              </a:rPr>
              <a:t>мураль</a:t>
            </a:r>
            <a:r>
              <a:rPr lang="ru-RU" b="1" i="1" dirty="0">
                <a:latin typeface="Times New Roman" pitchFamily="18" charset="0"/>
                <a:cs typeface="Times New Roman" pitchFamily="18" charset="0"/>
              </a:rPr>
              <a:t>», означающее «настенную живопись». Монументальной росписью украшаются потолки, стены зданий. Как правило, сюжет такого «полотна» подчеркивает предназначение сооружения, образует единую с ним концепцию, как художественную, так и тематическую. Чаще всего задействуется техника фрески — росписи по сырой штукатурке</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485549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60648"/>
            <a:ext cx="7488832" cy="5002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627784" y="5288294"/>
            <a:ext cx="4572000" cy="1477328"/>
          </a:xfrm>
          <a:prstGeom prst="rect">
            <a:avLst/>
          </a:prstGeom>
        </p:spPr>
        <p:txBody>
          <a:bodyPr>
            <a:spAutoFit/>
          </a:bodyPr>
          <a:lstStyle/>
          <a:p>
            <a:pPr algn="ctr"/>
            <a:r>
              <a:rPr lang="ru-RU" b="1" i="1" dirty="0">
                <a:latin typeface="Times New Roman" pitchFamily="18" charset="0"/>
                <a:cs typeface="Times New Roman" pitchFamily="18" charset="0"/>
              </a:rPr>
              <a:t>Живопись: ее виды, стили, жанры, история возникновения, развитие. Доменико </a:t>
            </a:r>
            <a:r>
              <a:rPr lang="ru-RU" b="1" i="1" dirty="0" err="1">
                <a:latin typeface="Times New Roman" pitchFamily="18" charset="0"/>
                <a:cs typeface="Times New Roman" pitchFamily="18" charset="0"/>
              </a:rPr>
              <a:t>Гирландайо</a:t>
            </a:r>
            <a:r>
              <a:rPr lang="ru-RU" b="1" i="1" dirty="0">
                <a:latin typeface="Times New Roman" pitchFamily="18" charset="0"/>
                <a:cs typeface="Times New Roman" pitchFamily="18" charset="0"/>
              </a:rPr>
              <a:t>. Рождение Богородицы (фрагмент фрески в капелле), </a:t>
            </a:r>
            <a:r>
              <a:rPr lang="ru-RU" b="1" i="1" dirty="0" smtClean="0">
                <a:latin typeface="Times New Roman" pitchFamily="18" charset="0"/>
                <a:cs typeface="Times New Roman" pitchFamily="18" charset="0"/>
              </a:rPr>
              <a:t>1486-1490</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262391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
            <a:ext cx="9144000" cy="3717032"/>
          </a:xfrm>
        </p:spPr>
        <p:txBody>
          <a:bodyPr>
            <a:normAutofit/>
          </a:bodyPr>
          <a:lstStyle/>
          <a:p>
            <a:pPr marL="0" indent="0" algn="just">
              <a:buNone/>
            </a:pPr>
            <a:r>
              <a:rPr lang="ru-RU" sz="2400" b="1" i="1" dirty="0">
                <a:latin typeface="Times New Roman" pitchFamily="18" charset="0"/>
                <a:cs typeface="Times New Roman" pitchFamily="18" charset="0"/>
              </a:rPr>
              <a:t>Существует еще и декоративная живопись, главное призвание которой — украшать. Отличается чистыми, сочными цветами, тщательно проработанными формами, логическим построением композиции. К особенностям направления относятся: нарушение перспективы, изменение пропорций, отсутствие объема, наличие контура и орнаментальных узоров. Декоративная живопись может быть и станковой, и монументальной</a:t>
            </a:r>
            <a:r>
              <a:rPr lang="ru-RU" sz="2400" b="1" i="1" dirty="0" smtClean="0">
                <a:latin typeface="Times New Roman" pitchFamily="18" charset="0"/>
                <a:cs typeface="Times New Roman" pitchFamily="18" charset="0"/>
              </a:rPr>
              <a:t>.</a:t>
            </a:r>
            <a:endParaRPr lang="ru-RU" sz="2400" b="1" i="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6039" y="2642770"/>
            <a:ext cx="2622292" cy="324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664505" y="6021288"/>
            <a:ext cx="4572000" cy="738664"/>
          </a:xfrm>
          <a:prstGeom prst="rect">
            <a:avLst/>
          </a:prstGeom>
        </p:spPr>
        <p:txBody>
          <a:bodyPr>
            <a:spAutoFit/>
          </a:bodyPr>
          <a:lstStyle/>
          <a:p>
            <a:pPr algn="ctr"/>
            <a:r>
              <a:rPr lang="ru-RU" sz="1400" b="1" i="1" dirty="0">
                <a:latin typeface="Times New Roman" pitchFamily="18" charset="0"/>
                <a:cs typeface="Times New Roman" pitchFamily="18" charset="0"/>
                <a:hlinkClick r:id="rId3"/>
              </a:rPr>
              <a:t>Живопись: ее виды, стили, жанры, история возникновения, развитие. Олег Давыдов. Декоративный натюрморт</a:t>
            </a:r>
            <a:endParaRPr lang="ru-RU" sz="1400" b="1" i="1" dirty="0">
              <a:latin typeface="Times New Roman" pitchFamily="18" charset="0"/>
              <a:cs typeface="Times New Roman" pitchFamily="18" charset="0"/>
            </a:endParaRPr>
          </a:p>
        </p:txBody>
      </p:sp>
    </p:spTree>
    <p:extLst>
      <p:ext uri="{BB962C8B-B14F-4D97-AF65-F5344CB8AC3E}">
        <p14:creationId xmlns:p14="http://schemas.microsoft.com/office/powerpoint/2010/main" val="9752648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29600" cy="1143000"/>
          </a:xfrm>
        </p:spPr>
        <p:txBody>
          <a:bodyPr>
            <a:normAutofit/>
          </a:bodyPr>
          <a:lstStyle/>
          <a:p>
            <a:r>
              <a:rPr lang="ru-RU" b="1" i="1" dirty="0">
                <a:latin typeface="Times New Roman" pitchFamily="18" charset="0"/>
                <a:cs typeface="Times New Roman" pitchFamily="18" charset="0"/>
              </a:rPr>
              <a:t>Основные стили </a:t>
            </a:r>
            <a:r>
              <a:rPr lang="ru-RU" b="1" i="1" dirty="0" smtClean="0">
                <a:latin typeface="Times New Roman" pitchFamily="18" charset="0"/>
                <a:cs typeface="Times New Roman" pitchFamily="18" charset="0"/>
              </a:rPr>
              <a:t>живописи</a:t>
            </a:r>
            <a:endParaRPr lang="ru-RU" b="1" i="1" dirty="0">
              <a:latin typeface="Times New Roman" pitchFamily="18" charset="0"/>
              <a:cs typeface="Times New Roman" pitchFamily="18" charset="0"/>
            </a:endParaRPr>
          </a:p>
        </p:txBody>
      </p:sp>
      <p:sp>
        <p:nvSpPr>
          <p:cNvPr id="3" name="Объект 2"/>
          <p:cNvSpPr>
            <a:spLocks noGrp="1"/>
          </p:cNvSpPr>
          <p:nvPr>
            <p:ph idx="1"/>
          </p:nvPr>
        </p:nvSpPr>
        <p:spPr>
          <a:xfrm>
            <a:off x="0" y="2204864"/>
            <a:ext cx="9176289" cy="3960440"/>
          </a:xfrm>
        </p:spPr>
        <p:txBody>
          <a:bodyPr>
            <a:normAutofit lnSpcReduction="10000"/>
          </a:bodyPr>
          <a:lstStyle/>
          <a:p>
            <a:pPr marL="0" indent="0" algn="just">
              <a:buNone/>
            </a:pPr>
            <a:r>
              <a:rPr lang="ru-RU" b="1" i="1" dirty="0">
                <a:latin typeface="Times New Roman" pitchFamily="18" charset="0"/>
                <a:cs typeface="Times New Roman" pitchFamily="18" charset="0"/>
              </a:rPr>
              <a:t>На протяжении многовекового развития изобразительного искусства образовались все новые стили написания произведений. Некоторые стили существовали совсем не долго и не нашли поддержку в обществе. Другие же стали эталонами, на которые ориентируются и современные художники. Рассмотрим основные стили живописи</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5910073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fontScale="70000" lnSpcReduction="20000"/>
          </a:bodyPr>
          <a:lstStyle/>
          <a:p>
            <a:pPr marL="0" indent="0" algn="just">
              <a:buNone/>
            </a:pPr>
            <a:r>
              <a:rPr lang="ru-RU" b="1" i="1" u="sng" dirty="0">
                <a:latin typeface="Times New Roman" pitchFamily="18" charset="0"/>
                <a:cs typeface="Times New Roman" pitchFamily="18" charset="0"/>
              </a:rPr>
              <a:t>ренессанс </a:t>
            </a:r>
            <a:r>
              <a:rPr lang="ru-RU" b="1" i="1" dirty="0">
                <a:latin typeface="Times New Roman" pitchFamily="18" charset="0"/>
                <a:cs typeface="Times New Roman" pitchFamily="18" charset="0"/>
              </a:rPr>
              <a:t>(Возрождение). Стиль появился в Италии, в 14 веке. Ориентирован на изображение светской стороны жизни. Художники воспевают культ человеческого тела, проявляют интерес к деталям. Стал основой для стиля рококо — утонченной «версии» барокко; </a:t>
            </a:r>
            <a:endParaRPr lang="ru-RU" b="1" i="1" dirty="0" smtClean="0">
              <a:latin typeface="Times New Roman" pitchFamily="18" charset="0"/>
              <a:cs typeface="Times New Roman" pitchFamily="18" charset="0"/>
            </a:endParaRPr>
          </a:p>
          <a:p>
            <a:pPr marL="0" indent="0" algn="just">
              <a:buNone/>
            </a:pPr>
            <a:r>
              <a:rPr lang="ru-RU" b="1" i="1" u="sng" dirty="0" smtClean="0">
                <a:latin typeface="Times New Roman" pitchFamily="18" charset="0"/>
                <a:cs typeface="Times New Roman" pitchFamily="18" charset="0"/>
              </a:rPr>
              <a:t>маньеризм</a:t>
            </a:r>
            <a:r>
              <a:rPr lang="ru-RU" b="1" i="1" dirty="0">
                <a:latin typeface="Times New Roman" pitchFamily="18" charset="0"/>
                <a:cs typeface="Times New Roman" pitchFamily="18" charset="0"/>
              </a:rPr>
              <a:t>. Пришел из Италии 16 века. Для стиля характерны: чрезмерный эротизм, изломанность линий, некоторая </a:t>
            </a:r>
            <a:r>
              <a:rPr lang="ru-RU" b="1" i="1" dirty="0" err="1">
                <a:latin typeface="Times New Roman" pitchFamily="18" charset="0"/>
                <a:cs typeface="Times New Roman" pitchFamily="18" charset="0"/>
              </a:rPr>
              <a:t>деформированность</a:t>
            </a:r>
            <a:r>
              <a:rPr lang="ru-RU" b="1" i="1" dirty="0">
                <a:latin typeface="Times New Roman" pitchFamily="18" charset="0"/>
                <a:cs typeface="Times New Roman" pitchFamily="18" charset="0"/>
              </a:rPr>
              <a:t>, удлиненность фигур, композиционная перегруженность, едкая цветовая палитра, напряженность поз и прочее</a:t>
            </a:r>
            <a:r>
              <a:rPr lang="ru-RU" b="1" i="1" dirty="0" smtClean="0">
                <a:latin typeface="Times New Roman" pitchFamily="18" charset="0"/>
                <a:cs typeface="Times New Roman" pitchFamily="18" charset="0"/>
              </a:rPr>
              <a:t>;</a:t>
            </a:r>
          </a:p>
          <a:p>
            <a:pPr marL="0" indent="0" algn="just">
              <a:buNone/>
            </a:pPr>
            <a:r>
              <a:rPr lang="ru-RU" b="1" i="1"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барокко. </a:t>
            </a:r>
            <a:r>
              <a:rPr lang="ru-RU" b="1" i="1" dirty="0">
                <a:latin typeface="Times New Roman" pitchFamily="18" charset="0"/>
                <a:cs typeface="Times New Roman" pitchFamily="18" charset="0"/>
              </a:rPr>
              <a:t>Стиль возник в 16 веке, в Италии. Дошел до Испании, Франции, Германии. Главные черты — роскошь, пышность, динамизм. Большое внимание уделено украшениям и другим элементам, подчеркивающим состоятельность, принадлежность к богатому сословию; </a:t>
            </a:r>
            <a:endParaRPr lang="ru-RU" b="1" i="1" dirty="0" smtClean="0">
              <a:latin typeface="Times New Roman" pitchFamily="18" charset="0"/>
              <a:cs typeface="Times New Roman" pitchFamily="18" charset="0"/>
            </a:endParaRPr>
          </a:p>
          <a:p>
            <a:pPr marL="0" indent="0" algn="just">
              <a:buNone/>
            </a:pPr>
            <a:r>
              <a:rPr lang="ru-RU" b="1" i="1" u="sng" dirty="0" smtClean="0">
                <a:latin typeface="Times New Roman" pitchFamily="18" charset="0"/>
                <a:cs typeface="Times New Roman" pitchFamily="18" charset="0"/>
              </a:rPr>
              <a:t>классицизм</a:t>
            </a:r>
            <a:r>
              <a:rPr lang="ru-RU" b="1" i="1" u="sng" dirty="0">
                <a:latin typeface="Times New Roman" pitchFamily="18" charset="0"/>
                <a:cs typeface="Times New Roman" pitchFamily="18" charset="0"/>
              </a:rPr>
              <a:t>. </a:t>
            </a:r>
            <a:r>
              <a:rPr lang="ru-RU" b="1" i="1" dirty="0">
                <a:latin typeface="Times New Roman" pitchFamily="18" charset="0"/>
                <a:cs typeface="Times New Roman" pitchFamily="18" charset="0"/>
              </a:rPr>
              <a:t>Зародился как стиль в 17 веке, в странах Западной Европы. Спустя сто лет охватил восточную часть. Картины, написанные в стиле классицизма, отличаются натуралистичным, догматическим воспроизведением. Прародитель академизма, приветствующего каноны изобразительного искусства</a:t>
            </a:r>
            <a:r>
              <a:rPr lang="ru-RU" b="1" i="1" dirty="0" smtClean="0">
                <a:latin typeface="Times New Roman" pitchFamily="18" charset="0"/>
                <a:cs typeface="Times New Roman" pitchFamily="18" charset="0"/>
              </a:rPr>
              <a:t>;</a:t>
            </a:r>
          </a:p>
          <a:p>
            <a:pPr marL="0" indent="0" algn="just">
              <a:buNone/>
            </a:pPr>
            <a:r>
              <a:rPr lang="ru-RU" b="1" i="1"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романтизм. </a:t>
            </a:r>
            <a:r>
              <a:rPr lang="ru-RU" b="1" i="1" dirty="0">
                <a:latin typeface="Times New Roman" pitchFamily="18" charset="0"/>
                <a:cs typeface="Times New Roman" pitchFamily="18" charset="0"/>
              </a:rPr>
              <a:t>Возник в западной Европе в конце 18 века. Стиль характеризовался акцентами на эмоции и индивидуализм героев живописных сцен, а также прославлением силы и красоты природы. В большинстве стран романтизм достиг своего пика развития в период с 1800 по 1850 годы</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3448506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052736"/>
            <a:ext cx="9144000" cy="5805264"/>
          </a:xfrm>
        </p:spPr>
        <p:txBody>
          <a:bodyPr>
            <a:normAutofit fontScale="70000" lnSpcReduction="20000"/>
          </a:bodyPr>
          <a:lstStyle/>
          <a:p>
            <a:pPr marL="0" indent="0" algn="just">
              <a:buNone/>
            </a:pPr>
            <a:r>
              <a:rPr lang="ru-RU" b="1" i="1" u="sng" dirty="0">
                <a:latin typeface="Times New Roman" pitchFamily="18" charset="0"/>
                <a:cs typeface="Times New Roman" pitchFamily="18" charset="0"/>
              </a:rPr>
              <a:t>импрессионизм. </a:t>
            </a:r>
            <a:r>
              <a:rPr lang="ru-RU" b="1" i="1" dirty="0">
                <a:latin typeface="Times New Roman" pitchFamily="18" charset="0"/>
                <a:cs typeface="Times New Roman" pitchFamily="18" charset="0"/>
              </a:rPr>
              <a:t>Пришел из Франции в конце 19 века. Суть стиля — запечатлеть мгновение с помощью быстрых мазков. Полотна, выполненные в этом стиле, нужно рассматривать с небольшого расстояния, чтобы яркие пятна краски сложились в общую картину</a:t>
            </a:r>
            <a:r>
              <a:rPr lang="ru-RU" b="1" i="1" dirty="0" smtClean="0">
                <a:latin typeface="Times New Roman" pitchFamily="18" charset="0"/>
                <a:cs typeface="Times New Roman" pitchFamily="18" charset="0"/>
              </a:rPr>
              <a:t>;</a:t>
            </a:r>
          </a:p>
          <a:p>
            <a:pPr marL="0" indent="0" algn="just">
              <a:buNone/>
            </a:pPr>
            <a:r>
              <a:rPr lang="ru-RU" b="1" i="1"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экспрессионизм. </a:t>
            </a:r>
            <a:r>
              <a:rPr lang="ru-RU" b="1" i="1" dirty="0">
                <a:latin typeface="Times New Roman" pitchFamily="18" charset="0"/>
                <a:cs typeface="Times New Roman" pitchFamily="18" charset="0"/>
              </a:rPr>
              <a:t>Возник в начале XX века в Европе. Считается, что экспрессионизм — трансформация импрессионизма, который эволюционировал из обычного описания окружающей действительности в выражение субъективного состояния художника. Попытка воздействовать на зрителя через эмоции передается с помощью основных приемов: яркие и кричащие цвета, угловатые и искореженные линии, грубые и быстрые мазки; авангардизм. Выделился в отдельный стиль в начале XX в. Тесно связан с модернистскими течениями и подразумевает поиск новых форм и образов, а также внедрение в живопись новаторских концепций через упрощение изображения на холсте. Суть авангардизма — непримиримость с традициями, классическим пониманием живописи и борьба со стереотипами.</a:t>
            </a:r>
            <a:r>
              <a:rPr lang="ru-RU" b="1" i="1" dirty="0">
                <a:latin typeface="Times New Roman" pitchFamily="18" charset="0"/>
                <a:cs typeface="Times New Roman" pitchFamily="18" charset="0"/>
              </a:rPr>
              <a:t/>
            </a:r>
            <a:br>
              <a:rPr lang="ru-RU" b="1" i="1" dirty="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2414080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80" y="332656"/>
            <a:ext cx="9148580" cy="5616624"/>
          </a:xfrm>
        </p:spPr>
        <p:txBody>
          <a:bodyPr>
            <a:noAutofit/>
          </a:bodyPr>
          <a:lstStyle/>
          <a:p>
            <a:pPr marL="0" indent="0" algn="just">
              <a:buNone/>
            </a:pPr>
            <a:r>
              <a:rPr lang="ru-RU" sz="2800" b="1" i="1" dirty="0">
                <a:latin typeface="Times New Roman" pitchFamily="18" charset="0"/>
                <a:cs typeface="Times New Roman" pitchFamily="18" charset="0"/>
              </a:rPr>
              <a:t>«Неравный брак» принес автору звание профессора и немалые деньги: ее сразу же приобрел коллекционер Александр </a:t>
            </a:r>
            <a:r>
              <a:rPr lang="ru-RU" sz="2800" b="1" i="1" dirty="0" err="1">
                <a:latin typeface="Times New Roman" pitchFamily="18" charset="0"/>
                <a:cs typeface="Times New Roman" pitchFamily="18" charset="0"/>
              </a:rPr>
              <a:t>Борисовский</a:t>
            </a:r>
            <a:r>
              <a:rPr lang="ru-RU" sz="2800" b="1" i="1" dirty="0">
                <a:latin typeface="Times New Roman" pitchFamily="18" charset="0"/>
                <a:cs typeface="Times New Roman" pitchFamily="18" charset="0"/>
              </a:rPr>
              <a:t>, а у него в 1871 году за 1 500 рублей выкупил Павел Третьяков. Правда, часть картины пришлось переписать: Сергей Варенцов узнал себя в образе шафера, стоящего справа от невесты, и это совсем ему не понравилось. Картина была настолько популярной, а сходство столь очевидным, что вскоре несчастную любовь </a:t>
            </a:r>
            <a:r>
              <a:rPr lang="ru-RU" sz="2800" b="1" i="1" dirty="0" err="1">
                <a:latin typeface="Times New Roman" pitchFamily="18" charset="0"/>
                <a:cs typeface="Times New Roman" pitchFamily="18" charset="0"/>
              </a:rPr>
              <a:t>Варенцова</a:t>
            </a:r>
            <a:r>
              <a:rPr lang="ru-RU" sz="2800" b="1" i="1" dirty="0">
                <a:latin typeface="Times New Roman" pitchFamily="18" charset="0"/>
                <a:cs typeface="Times New Roman" pitchFamily="18" charset="0"/>
              </a:rPr>
              <a:t> обсуждали по всей Москве. В результате </a:t>
            </a:r>
            <a:r>
              <a:rPr lang="ru-RU" sz="2800" b="1" i="1" dirty="0" err="1">
                <a:latin typeface="Times New Roman" pitchFamily="18" charset="0"/>
                <a:cs typeface="Times New Roman" pitchFamily="18" charset="0"/>
              </a:rPr>
              <a:t>Пукирев</a:t>
            </a:r>
            <a:r>
              <a:rPr lang="ru-RU" sz="2800" b="1" i="1" dirty="0">
                <a:latin typeface="Times New Roman" pitchFamily="18" charset="0"/>
                <a:cs typeface="Times New Roman" pitchFamily="18" charset="0"/>
              </a:rPr>
              <a:t> полностью изменил черты героя картины, и сегодня, рассматривая картину «Неравный брак», зрители видят позади жениха автопортрет художника.</a:t>
            </a:r>
          </a:p>
          <a:p>
            <a:pPr marL="0" indent="0" algn="just">
              <a:buNone/>
            </a:pPr>
            <a:endParaRPr lang="ru-RU" sz="2800" b="1" i="1" dirty="0">
              <a:latin typeface="Times New Roman" pitchFamily="18" charset="0"/>
              <a:cs typeface="Times New Roman" pitchFamily="18" charset="0"/>
            </a:endParaRPr>
          </a:p>
        </p:txBody>
      </p:sp>
    </p:spTree>
    <p:extLst>
      <p:ext uri="{BB962C8B-B14F-4D97-AF65-F5344CB8AC3E}">
        <p14:creationId xmlns:p14="http://schemas.microsoft.com/office/powerpoint/2010/main" val="39897530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0"/>
            <a:ext cx="8229600" cy="1143000"/>
          </a:xfrm>
        </p:spPr>
        <p:txBody>
          <a:bodyPr>
            <a:normAutofit/>
          </a:bodyPr>
          <a:lstStyle/>
          <a:p>
            <a:r>
              <a:rPr lang="ru-RU" sz="3600" b="1" i="1" dirty="0">
                <a:latin typeface="Times New Roman" pitchFamily="18" charset="0"/>
                <a:cs typeface="Times New Roman" pitchFamily="18" charset="0"/>
              </a:rPr>
              <a:t>Жанры </a:t>
            </a:r>
            <a:r>
              <a:rPr lang="ru-RU" sz="3600" b="1" i="1" dirty="0" smtClean="0">
                <a:latin typeface="Times New Roman" pitchFamily="18" charset="0"/>
                <a:cs typeface="Times New Roman" pitchFamily="18" charset="0"/>
              </a:rPr>
              <a:t>живописи</a:t>
            </a:r>
            <a:endParaRPr lang="ru-RU" sz="3600" b="1" i="1" dirty="0">
              <a:latin typeface="Times New Roman" pitchFamily="18" charset="0"/>
              <a:cs typeface="Times New Roman" pitchFamily="18" charset="0"/>
            </a:endParaRPr>
          </a:p>
        </p:txBody>
      </p:sp>
      <p:sp>
        <p:nvSpPr>
          <p:cNvPr id="3" name="Объект 2"/>
          <p:cNvSpPr>
            <a:spLocks noGrp="1"/>
          </p:cNvSpPr>
          <p:nvPr>
            <p:ph idx="1"/>
          </p:nvPr>
        </p:nvSpPr>
        <p:spPr>
          <a:xfrm>
            <a:off x="-34311" y="908720"/>
            <a:ext cx="9144000" cy="5949280"/>
          </a:xfrm>
        </p:spPr>
        <p:txBody>
          <a:bodyPr>
            <a:normAutofit fontScale="70000" lnSpcReduction="20000"/>
          </a:bodyPr>
          <a:lstStyle/>
          <a:p>
            <a:pPr marL="0" indent="0" algn="just">
              <a:buNone/>
            </a:pPr>
            <a:r>
              <a:rPr lang="ru-RU" b="1" i="1" dirty="0">
                <a:latin typeface="Times New Roman" pitchFamily="18" charset="0"/>
                <a:cs typeface="Times New Roman" pitchFamily="18" charset="0"/>
              </a:rPr>
              <a:t>В зависимости от сюжета, произведения изобразительного искусства принято делить на такие жанры живописи</a:t>
            </a:r>
            <a:r>
              <a:rPr lang="ru-RU" b="1" i="1" dirty="0" smtClean="0">
                <a:latin typeface="Times New Roman" pitchFamily="18" charset="0"/>
                <a:cs typeface="Times New Roman" pitchFamily="18" charset="0"/>
              </a:rPr>
              <a:t>:</a:t>
            </a:r>
          </a:p>
          <a:p>
            <a:pPr marL="0" indent="0" algn="ctr">
              <a:buNone/>
            </a:pPr>
            <a:r>
              <a:rPr lang="ru-RU" b="1" i="1"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портрет</a:t>
            </a:r>
            <a:r>
              <a:rPr lang="ru-RU" b="1" i="1" dirty="0">
                <a:latin typeface="Times New Roman" pitchFamily="18" charset="0"/>
                <a:cs typeface="Times New Roman" pitchFamily="18" charset="0"/>
              </a:rPr>
              <a:t>. </a:t>
            </a: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Изображение </a:t>
            </a:r>
            <a:r>
              <a:rPr lang="ru-RU" b="1" i="1" dirty="0">
                <a:latin typeface="Times New Roman" pitchFamily="18" charset="0"/>
                <a:cs typeface="Times New Roman" pitchFamily="18" charset="0"/>
              </a:rPr>
              <a:t>одного человека или группы людей. Задача художника — правдиво изобразить внешность и внутренний мир натурщика. Делится на индивидуальный, парадный, групповой и автопортрет; </a:t>
            </a:r>
            <a:endParaRPr lang="ru-RU" b="1" i="1" dirty="0" smtClean="0">
              <a:latin typeface="Times New Roman" pitchFamily="18" charset="0"/>
              <a:cs typeface="Times New Roman" pitchFamily="18" charset="0"/>
            </a:endParaRPr>
          </a:p>
          <a:p>
            <a:pPr marL="0" indent="0" algn="ctr">
              <a:buNone/>
            </a:pPr>
            <a:r>
              <a:rPr lang="ru-RU" b="1" i="1" u="sng" dirty="0" smtClean="0">
                <a:latin typeface="Times New Roman" pitchFamily="18" charset="0"/>
                <a:cs typeface="Times New Roman" pitchFamily="18" charset="0"/>
              </a:rPr>
              <a:t>пейзаж</a:t>
            </a:r>
            <a:r>
              <a:rPr lang="ru-RU" b="1" i="1" u="sng" dirty="0">
                <a:latin typeface="Times New Roman" pitchFamily="18" charset="0"/>
                <a:cs typeface="Times New Roman" pitchFamily="18" charset="0"/>
              </a:rPr>
              <a:t>. </a:t>
            </a:r>
            <a:r>
              <a:rPr lang="ru-RU" b="1" i="1" u="sng" dirty="0">
                <a:latin typeface="Times New Roman" pitchFamily="18" charset="0"/>
                <a:cs typeface="Times New Roman" pitchFamily="18" charset="0"/>
              </a:rPr>
              <a:t> </a:t>
            </a:r>
            <a:r>
              <a:rPr lang="ru-RU" b="1" i="1" dirty="0" smtClean="0">
                <a:latin typeface="Times New Roman" pitchFamily="18" charset="0"/>
                <a:cs typeface="Times New Roman" pitchFamily="18" charset="0"/>
              </a:rPr>
              <a:t>Изображение </a:t>
            </a:r>
            <a:r>
              <a:rPr lang="ru-RU" b="1" i="1" dirty="0">
                <a:latin typeface="Times New Roman" pitchFamily="18" charset="0"/>
                <a:cs typeface="Times New Roman" pitchFamily="18" charset="0"/>
              </a:rPr>
              <a:t>природы в первозданном или в преображенном человеком виде, допускает присутствие людей, но не определяет их главными героями сюжета. Выделился в отдельный жанр в эпоху Ренессанса; марина. Появилась в виде автономного жанра пейзажной живописи в Голландии в начале XVII в. Изображает морские виды и события, происходящие на море, в том числе морские сражения и круизы; исторический. Как отдельный жанр сформировался в расцвет Ренессанса. Включает в себя описание реальных событий современности и прошлого, имеющих социальную значимость в истории одного народа или всего человечества, а также религиозных библейских, евангельских и мифологических сюжетов</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8630089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8772"/>
            <a:ext cx="9144000" cy="6866772"/>
          </a:xfrm>
        </p:spPr>
        <p:txBody>
          <a:bodyPr>
            <a:normAutofit fontScale="70000" lnSpcReduction="20000"/>
          </a:bodyPr>
          <a:lstStyle/>
          <a:p>
            <a:pPr marL="0" indent="0" algn="ctr">
              <a:buNone/>
            </a:pPr>
            <a:r>
              <a:rPr lang="ru-RU" b="1" i="1" u="sng" dirty="0">
                <a:latin typeface="Times New Roman" pitchFamily="18" charset="0"/>
                <a:cs typeface="Times New Roman" pitchFamily="18" charset="0"/>
              </a:rPr>
              <a:t>марина. </a:t>
            </a:r>
            <a:endParaRPr lang="ru-RU" b="1" i="1" u="sng" dirty="0" smtClean="0">
              <a:latin typeface="Times New Roman" pitchFamily="18" charset="0"/>
              <a:cs typeface="Times New Roman" pitchFamily="18" charset="0"/>
            </a:endParaRPr>
          </a:p>
          <a:p>
            <a:pPr marL="0" indent="0">
              <a:buNone/>
            </a:pPr>
            <a:r>
              <a:rPr lang="ru-RU" b="1" i="1" dirty="0" smtClean="0">
                <a:latin typeface="Times New Roman" pitchFamily="18" charset="0"/>
                <a:cs typeface="Times New Roman" pitchFamily="18" charset="0"/>
              </a:rPr>
              <a:t>Появилась </a:t>
            </a:r>
            <a:r>
              <a:rPr lang="ru-RU" b="1" i="1" dirty="0">
                <a:latin typeface="Times New Roman" pitchFamily="18" charset="0"/>
                <a:cs typeface="Times New Roman" pitchFamily="18" charset="0"/>
              </a:rPr>
              <a:t>в виде автономного жанра пейзажной живописи в Голландии в начале XVII в. Изображает морские виды и события, происходящие на море, в том числе морские сражения и круизы</a:t>
            </a:r>
            <a:r>
              <a:rPr lang="ru-RU" b="1" i="1" dirty="0" smtClean="0">
                <a:latin typeface="Times New Roman" pitchFamily="18" charset="0"/>
                <a:cs typeface="Times New Roman" pitchFamily="18" charset="0"/>
              </a:rPr>
              <a:t>;</a:t>
            </a:r>
          </a:p>
          <a:p>
            <a:pPr marL="0" indent="0" algn="ctr">
              <a:buNone/>
            </a:pPr>
            <a:r>
              <a:rPr lang="ru-RU" b="1" i="1" u="sng"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исторический</a:t>
            </a:r>
            <a:r>
              <a:rPr lang="ru-RU" b="1" i="1" dirty="0" smtClean="0">
                <a:latin typeface="Times New Roman" pitchFamily="18" charset="0"/>
                <a:cs typeface="Times New Roman" pitchFamily="18" charset="0"/>
              </a:rPr>
              <a:t>.</a:t>
            </a:r>
          </a:p>
          <a:p>
            <a:pPr marL="0" indent="0">
              <a:buNone/>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Как отдельный жанр сформировался в расцвет Ренессанса. Включает в себя описание реальных событий современности и прошлого, имеющих социальную значимость в истории одного народа или всего человечества, а также религиозных библейских, евангельских и мифологических сюжетов; </a:t>
            </a:r>
            <a:endParaRPr lang="ru-RU" b="1" i="1" dirty="0" smtClean="0">
              <a:latin typeface="Times New Roman" pitchFamily="18" charset="0"/>
              <a:cs typeface="Times New Roman" pitchFamily="18" charset="0"/>
            </a:endParaRPr>
          </a:p>
          <a:p>
            <a:pPr marL="0" indent="0" algn="ctr">
              <a:buNone/>
            </a:pPr>
            <a:r>
              <a:rPr lang="ru-RU" b="1" i="1" u="sng" dirty="0" smtClean="0">
                <a:latin typeface="Times New Roman" pitchFamily="18" charset="0"/>
                <a:cs typeface="Times New Roman" pitchFamily="18" charset="0"/>
              </a:rPr>
              <a:t>батальный. </a:t>
            </a:r>
          </a:p>
          <a:p>
            <a:pPr marL="0" indent="0">
              <a:buNone/>
            </a:pPr>
            <a:r>
              <a:rPr lang="ru-RU" b="1" i="1" dirty="0" smtClean="0">
                <a:latin typeface="Times New Roman" pitchFamily="18" charset="0"/>
                <a:cs typeface="Times New Roman" pitchFamily="18" charset="0"/>
              </a:rPr>
              <a:t>Возник </a:t>
            </a:r>
            <a:r>
              <a:rPr lang="ru-RU" b="1" i="1" dirty="0">
                <a:latin typeface="Times New Roman" pitchFamily="18" charset="0"/>
                <a:cs typeface="Times New Roman" pitchFamily="18" charset="0"/>
              </a:rPr>
              <a:t>в Италии в эпоху Возрождения. Изображает сцены морских и сухопутных сражений, военных походов и военного быта. Характерные особенности жанра: внимание к деталям, реалистичность сюжета, информативность и смысловая ценность. Многие батальные произведения написаны очевидцами конкретных событий; </a:t>
            </a:r>
            <a:endParaRPr lang="ru-RU" b="1" i="1" dirty="0" smtClean="0">
              <a:latin typeface="Times New Roman" pitchFamily="18" charset="0"/>
              <a:cs typeface="Times New Roman" pitchFamily="18" charset="0"/>
            </a:endParaRPr>
          </a:p>
          <a:p>
            <a:pPr marL="0" indent="0" algn="ctr">
              <a:buNone/>
            </a:pPr>
            <a:r>
              <a:rPr lang="ru-RU" b="1" i="1" u="sng" dirty="0" err="1" smtClean="0">
                <a:latin typeface="Times New Roman" pitchFamily="18" charset="0"/>
                <a:cs typeface="Times New Roman" pitchFamily="18" charset="0"/>
              </a:rPr>
              <a:t>Анималистика</a:t>
            </a:r>
            <a:endParaRPr lang="ru-RU" b="1" i="1" u="sng" dirty="0" smtClean="0">
              <a:latin typeface="Times New Roman" pitchFamily="18" charset="0"/>
              <a:cs typeface="Times New Roman" pitchFamily="18" charset="0"/>
            </a:endParaRPr>
          </a:p>
          <a:p>
            <a:pPr marL="0" indent="0">
              <a:buNone/>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(иногда — анимализм). Ведущий мотив жанра — дикие и домашние животные, птицы, пресмыкающиеся. Одно из самых древних направлений живописи, окончательное формирование которого датируют VIII-XIII вв. Первые изображения животных появились на стенах пещер древнего человека, на холстах — в Древнем Китае</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287504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430" y="0"/>
            <a:ext cx="9156429" cy="6858000"/>
          </a:xfrm>
        </p:spPr>
        <p:txBody>
          <a:bodyPr>
            <a:normAutofit fontScale="62500" lnSpcReduction="20000"/>
          </a:bodyPr>
          <a:lstStyle/>
          <a:p>
            <a:pPr marL="0" indent="0" algn="ctr">
              <a:buNone/>
            </a:pPr>
            <a:r>
              <a:rPr lang="ru-RU" b="1" i="1" dirty="0">
                <a:latin typeface="Times New Roman" pitchFamily="18" charset="0"/>
                <a:cs typeface="Times New Roman" pitchFamily="18" charset="0"/>
              </a:rPr>
              <a:t>бытовой. </a:t>
            </a:r>
            <a:endParaRPr lang="ru-RU" b="1" i="1" dirty="0" smtClean="0">
              <a:latin typeface="Times New Roman" pitchFamily="18" charset="0"/>
              <a:cs typeface="Times New Roman" pitchFamily="18" charset="0"/>
            </a:endParaRPr>
          </a:p>
          <a:p>
            <a:pPr marL="0" indent="0" algn="just">
              <a:buNone/>
            </a:pPr>
            <a:r>
              <a:rPr lang="ru-RU" b="1" i="1" dirty="0" smtClean="0">
                <a:latin typeface="Times New Roman" pitchFamily="18" charset="0"/>
                <a:cs typeface="Times New Roman" pitchFamily="18" charset="0"/>
              </a:rPr>
              <a:t>Зародился </a:t>
            </a:r>
            <a:r>
              <a:rPr lang="ru-RU" b="1" i="1" dirty="0">
                <a:latin typeface="Times New Roman" pitchFamily="18" charset="0"/>
                <a:cs typeface="Times New Roman" pitchFamily="18" charset="0"/>
              </a:rPr>
              <a:t>в античном искусстве, но в отдельный жанр выделился в Средневековье. Направление посвящено изображению приватной и общественной жизни человека, народному быту. Через описание повседневной жизни художники стремятся донести до зрителя социальные проблемы общества</a:t>
            </a:r>
            <a:r>
              <a:rPr lang="ru-RU" b="1" i="1" dirty="0" smtClean="0">
                <a:latin typeface="Times New Roman" pitchFamily="18" charset="0"/>
                <a:cs typeface="Times New Roman" pitchFamily="18" charset="0"/>
              </a:rPr>
              <a:t>;</a:t>
            </a:r>
          </a:p>
          <a:p>
            <a:pPr marL="0" indent="0" algn="just">
              <a:buNone/>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натюрморт. Натюрморт. Как самостоятельный жанр утвердился в XVII веке в Западной Европе. Изображает «мертвую натуру». В основе направления — неодушевленные предметы: дичь, выловленная рыба, фрукты, овощи и букеты цветов, предметы быта (инструменты или посуда); </a:t>
            </a:r>
            <a:endParaRPr lang="ru-RU" b="1" i="1" dirty="0" smtClean="0">
              <a:latin typeface="Times New Roman" pitchFamily="18" charset="0"/>
              <a:cs typeface="Times New Roman" pitchFamily="18" charset="0"/>
            </a:endParaRPr>
          </a:p>
          <a:p>
            <a:pPr marL="0" indent="0" algn="ctr">
              <a:buNone/>
            </a:pPr>
            <a:r>
              <a:rPr lang="ru-RU" b="1" i="1" dirty="0" smtClean="0">
                <a:latin typeface="Times New Roman" pitchFamily="18" charset="0"/>
                <a:cs typeface="Times New Roman" pitchFamily="18" charset="0"/>
              </a:rPr>
              <a:t>Архитектурный</a:t>
            </a:r>
            <a:r>
              <a:rPr lang="ru-RU" b="1" i="1" dirty="0">
                <a:latin typeface="Times New Roman" pitchFamily="18" charset="0"/>
                <a:cs typeface="Times New Roman" pitchFamily="18" charset="0"/>
              </a:rPr>
              <a:t>. </a:t>
            </a:r>
            <a:endParaRPr lang="ru-RU" b="1" i="1" dirty="0" smtClean="0">
              <a:latin typeface="Times New Roman" pitchFamily="18" charset="0"/>
              <a:cs typeface="Times New Roman" pitchFamily="18" charset="0"/>
            </a:endParaRPr>
          </a:p>
          <a:p>
            <a:pPr marL="0" indent="0" algn="just">
              <a:buNone/>
            </a:pPr>
            <a:r>
              <a:rPr lang="ru-RU" b="1" i="1" dirty="0" smtClean="0">
                <a:latin typeface="Times New Roman" pitchFamily="18" charset="0"/>
                <a:cs typeface="Times New Roman" pitchFamily="18" charset="0"/>
              </a:rPr>
              <a:t>Главная </a:t>
            </a:r>
            <a:r>
              <a:rPr lang="ru-RU" b="1" i="1" dirty="0">
                <a:latin typeface="Times New Roman" pitchFamily="18" charset="0"/>
                <a:cs typeface="Times New Roman" pitchFamily="18" charset="0"/>
              </a:rPr>
              <a:t>тема — архитектурный ландшафт, причем не только городские виды или отдельно стоящие здания, но и интерьер помещений. Архитектура присутствовала в произведениях искусства мастеров Возрождения, но как автономный жанр окончательно сформировалась в голландской живописи XVI-XVII </a:t>
            </a:r>
            <a:r>
              <a:rPr lang="ru-RU" b="1" i="1" dirty="0" err="1">
                <a:latin typeface="Times New Roman" pitchFamily="18" charset="0"/>
                <a:cs typeface="Times New Roman" pitchFamily="18" charset="0"/>
              </a:rPr>
              <a:t>вв</a:t>
            </a:r>
            <a:r>
              <a:rPr lang="ru-RU" b="1" i="1" dirty="0">
                <a:latin typeface="Times New Roman" pitchFamily="18" charset="0"/>
                <a:cs typeface="Times New Roman" pitchFamily="18" charset="0"/>
              </a:rPr>
              <a:t>; жанр ню. Художественный жанр, воспевающий эстетику обнаженного тела, преимущественно, женского. Первые рисунки нагих людей появились в античной Греции и Риме, но в виде отдельного направления ню выделилось в XVII в. в Западной Европе. Изначально жанр ограничивался рамками исторических и мифологических сюжетов, со временем художники начали отображать в таких картинах собственные представления об идеале женской красоты.</a:t>
            </a:r>
            <a:r>
              <a:rPr lang="ru-RU" b="1" i="1" dirty="0">
                <a:latin typeface="Times New Roman" pitchFamily="18" charset="0"/>
                <a:cs typeface="Times New Roman" pitchFamily="18" charset="0"/>
              </a:rPr>
              <a:t/>
            </a:r>
            <a:br>
              <a:rPr lang="ru-RU" b="1" i="1" dirty="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34544838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484784"/>
            <a:ext cx="8229600" cy="1143000"/>
          </a:xfrm>
        </p:spPr>
        <p:txBody>
          <a:bodyPr>
            <a:normAutofit/>
          </a:bodyPr>
          <a:lstStyle/>
          <a:p>
            <a:r>
              <a:rPr lang="ru-RU" b="1" i="1" dirty="0"/>
              <a:t>Техники </a:t>
            </a:r>
            <a:r>
              <a:rPr lang="ru-RU" b="1" i="1" dirty="0" smtClean="0"/>
              <a:t>живописи</a:t>
            </a:r>
            <a:endParaRPr lang="ru-RU" b="1" i="1" dirty="0"/>
          </a:p>
        </p:txBody>
      </p:sp>
      <p:sp>
        <p:nvSpPr>
          <p:cNvPr id="3" name="Объект 2"/>
          <p:cNvSpPr>
            <a:spLocks noGrp="1"/>
          </p:cNvSpPr>
          <p:nvPr>
            <p:ph idx="1"/>
          </p:nvPr>
        </p:nvSpPr>
        <p:spPr>
          <a:xfrm>
            <a:off x="-49235" y="2708920"/>
            <a:ext cx="9174623" cy="3240360"/>
          </a:xfrm>
        </p:spPr>
        <p:txBody>
          <a:bodyPr/>
          <a:lstStyle/>
          <a:p>
            <a:pPr marL="0" indent="0" algn="just">
              <a:buNone/>
            </a:pPr>
            <a:r>
              <a:rPr lang="ru-RU" b="1" i="1" dirty="0">
                <a:latin typeface="Times New Roman" pitchFamily="18" charset="0"/>
                <a:cs typeface="Times New Roman" pitchFamily="18" charset="0"/>
              </a:rPr>
              <a:t>Леонардо Да Винчи однажды отметил: «Техники живописи неисчерпаемы, ведь это все, что создается природой, временем и человеком». Эксперты выделяют десятки видов техник живописи и вот основные из них</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1465758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764704"/>
            <a:ext cx="9144000" cy="6093296"/>
          </a:xfrm>
        </p:spPr>
        <p:txBody>
          <a:bodyPr>
            <a:normAutofit fontScale="70000" lnSpcReduction="20000"/>
          </a:bodyPr>
          <a:lstStyle/>
          <a:p>
            <a:pPr marL="0" indent="0" algn="ctr">
              <a:buNone/>
            </a:pPr>
            <a:r>
              <a:rPr lang="ru-RU" b="1" i="1" u="sng" dirty="0">
                <a:latin typeface="Times New Roman" pitchFamily="18" charset="0"/>
                <a:cs typeface="Times New Roman" pitchFamily="18" charset="0"/>
              </a:rPr>
              <a:t>масляная. </a:t>
            </a:r>
            <a:r>
              <a:rPr lang="ru-RU" b="1" i="1" u="sng" dirty="0">
                <a:latin typeface="Times New Roman" pitchFamily="18" charset="0"/>
                <a:cs typeface="Times New Roman" pitchFamily="18" charset="0"/>
              </a:rPr>
              <a:t> </a:t>
            </a:r>
            <a:r>
              <a:rPr lang="ru-RU" b="1" i="1" dirty="0" smtClean="0">
                <a:latin typeface="Times New Roman" pitchFamily="18" charset="0"/>
                <a:cs typeface="Times New Roman" pitchFamily="18" charset="0"/>
              </a:rPr>
              <a:t>Особенно </a:t>
            </a:r>
            <a:r>
              <a:rPr lang="ru-RU" b="1" i="1" dirty="0">
                <a:latin typeface="Times New Roman" pitchFamily="18" charset="0"/>
                <a:cs typeface="Times New Roman" pitchFamily="18" charset="0"/>
              </a:rPr>
              <a:t>ценится художниками за вязкость красок — они не застывают в течение нескольких часов и даже дней, что позволяет многократно вносить изменения в работу. Чаще всего маслом пишут на льняном грунтованном холсте, но можно использовать и другие поверхности. Наиболее распространены два подвида — многослойный, при котором холст несколько раз покрывается слоями краски после полного высыхания предыдущего, и «</a:t>
            </a:r>
            <a:r>
              <a:rPr lang="ru-RU" b="1" i="1" dirty="0" err="1">
                <a:latin typeface="Times New Roman" pitchFamily="18" charset="0"/>
                <a:cs typeface="Times New Roman" pitchFamily="18" charset="0"/>
              </a:rPr>
              <a:t>алла</a:t>
            </a:r>
            <a:r>
              <a:rPr lang="ru-RU" b="1" i="1" dirty="0">
                <a:latin typeface="Times New Roman" pitchFamily="18" charset="0"/>
                <a:cs typeface="Times New Roman" pitchFamily="18" charset="0"/>
              </a:rPr>
              <a:t> прима» — создание работы «за один прием». Маслом можно писать в технике «</a:t>
            </a:r>
            <a:r>
              <a:rPr lang="ru-RU" b="1" i="1" dirty="0" err="1">
                <a:latin typeface="Times New Roman" pitchFamily="18" charset="0"/>
                <a:cs typeface="Times New Roman" pitchFamily="18" charset="0"/>
              </a:rPr>
              <a:t>импасто</a:t>
            </a:r>
            <a:r>
              <a:rPr lang="ru-RU" b="1" i="1" dirty="0">
                <a:latin typeface="Times New Roman" pitchFamily="18" charset="0"/>
                <a:cs typeface="Times New Roman" pitchFamily="18" charset="0"/>
              </a:rPr>
              <a:t>», нанося густые непрозрачные мазки мастихином, «лессировкой», при которой создается очень много тонких, полупрозрачных слоев, «сухой кистью»; </a:t>
            </a:r>
            <a:endParaRPr lang="ru-RU" b="1" i="1" dirty="0" smtClean="0">
              <a:latin typeface="Times New Roman" pitchFamily="18" charset="0"/>
              <a:cs typeface="Times New Roman" pitchFamily="18" charset="0"/>
            </a:endParaRPr>
          </a:p>
          <a:p>
            <a:pPr marL="0" indent="0" algn="ctr">
              <a:buNone/>
            </a:pPr>
            <a:r>
              <a:rPr lang="ru-RU" b="1" i="1" u="sng" dirty="0" smtClean="0">
                <a:latin typeface="Times New Roman" pitchFamily="18" charset="0"/>
                <a:cs typeface="Times New Roman" pitchFamily="18" charset="0"/>
              </a:rPr>
              <a:t>акриловая. </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На первый взгляд акриловые краски очень похожи на масляные, но у них разные основы — вода и растительное масло, соответственно. Акрил высыхает значительно быстрее, всего за 15-20 минут, он более эластичный, что препятствует возникновению трещин в готовой работе. В палитре существуют «необычные краски» — например, блестящие «металлики», флуоресцентные;</a:t>
            </a:r>
            <a:r>
              <a:rPr lang="ru-RU" b="1" i="1" dirty="0">
                <a:latin typeface="Times New Roman" pitchFamily="18" charset="0"/>
                <a:cs typeface="Times New Roman" pitchFamily="18" charset="0"/>
              </a:rPr>
              <a:t/>
            </a:r>
            <a:br>
              <a:rPr lang="ru-RU" b="1" i="1" dirty="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8953623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fontScale="70000" lnSpcReduction="20000"/>
          </a:bodyPr>
          <a:lstStyle/>
          <a:p>
            <a:pPr marL="0" indent="0" algn="just">
              <a:buNone/>
            </a:pPr>
            <a:r>
              <a:rPr lang="ru-RU" b="1" i="1" u="sng" dirty="0" smtClean="0">
                <a:latin typeface="Times New Roman" pitchFamily="18" charset="0"/>
                <a:cs typeface="Times New Roman" pitchFamily="18" charset="0"/>
              </a:rPr>
              <a:t>акварель</a:t>
            </a:r>
            <a:r>
              <a:rPr lang="ru-RU" b="1" i="1" dirty="0" smtClean="0">
                <a:latin typeface="Times New Roman" pitchFamily="18" charset="0"/>
                <a:cs typeface="Times New Roman" pitchFamily="18" charset="0"/>
              </a:rPr>
              <a:t>. Акварельные </a:t>
            </a:r>
            <a:r>
              <a:rPr lang="ru-RU" b="1" i="1" dirty="0">
                <a:latin typeface="Times New Roman" pitchFamily="18" charset="0"/>
                <a:cs typeface="Times New Roman" pitchFamily="18" charset="0"/>
              </a:rPr>
              <a:t>краски не содержат в составе белил, в их роли выступает просвечивающая под изображением негрунтованная бумага. Акварель позволяет создавать воздушные, полупрозрачные картины. Очень быстро сохнет. Акварельными красками пишут как по сухой поверхности, так и по мокрой; темпера. Старинная техника, интерес к которой снова возрастает в последние годы. Темперные краски создаются на основе яйца, быстро сохнут, практически не смешиваются на поверхности и немного меняют свой цвет после застывания. Именно поэтому требуют определенного опыта в использовании</a:t>
            </a:r>
            <a:r>
              <a:rPr lang="ru-RU" b="1" i="1" dirty="0" smtClean="0">
                <a:latin typeface="Times New Roman" pitchFamily="18" charset="0"/>
                <a:cs typeface="Times New Roman" pitchFamily="18" charset="0"/>
              </a:rPr>
              <a:t>;</a:t>
            </a:r>
          </a:p>
          <a:p>
            <a:pPr marL="0" indent="0" algn="just">
              <a:buNone/>
            </a:pPr>
            <a:r>
              <a:rPr lang="ru-RU" b="1" i="1" u="sng" dirty="0" smtClean="0">
                <a:latin typeface="Times New Roman" pitchFamily="18" charset="0"/>
                <a:cs typeface="Times New Roman" pitchFamily="18" charset="0"/>
              </a:rPr>
              <a:t> </a:t>
            </a:r>
            <a:r>
              <a:rPr lang="ru-RU" b="1" i="1" u="sng" dirty="0">
                <a:latin typeface="Times New Roman" pitchFamily="18" charset="0"/>
                <a:cs typeface="Times New Roman" pitchFamily="18" charset="0"/>
              </a:rPr>
              <a:t>гуашь. </a:t>
            </a:r>
            <a:r>
              <a:rPr lang="ru-RU" b="1" i="1" dirty="0">
                <a:latin typeface="Times New Roman" pitchFamily="18" charset="0"/>
                <a:cs typeface="Times New Roman" pitchFamily="18" charset="0"/>
              </a:rPr>
              <a:t>Материал плотный, непрозрачный, поверхность картины, написанной в этой технике, получается матовой и бархатистой. Гуашью пишут на бумаге, холсте, ткани, она сохнет несколько часов, что позволяет с легкостью вносить исправления в работу; тушь. Краска создается на основе сажи, картина получается двухцветной, черно-белой. К основным плюсам туши относят ее стойкость к размыванию и спирту, это дает возможность заранее обезжиривать некоторые участки перед нанесением изображения; </a:t>
            </a:r>
            <a:endParaRPr lang="ru-RU" b="1" i="1" dirty="0" smtClean="0">
              <a:latin typeface="Times New Roman" pitchFamily="18" charset="0"/>
              <a:cs typeface="Times New Roman" pitchFamily="18" charset="0"/>
            </a:endParaRPr>
          </a:p>
          <a:p>
            <a:pPr marL="0" indent="0" algn="just">
              <a:buNone/>
            </a:pPr>
            <a:r>
              <a:rPr lang="ru-RU" b="1" i="1" u="sng" dirty="0" smtClean="0">
                <a:latin typeface="Times New Roman" pitchFamily="18" charset="0"/>
                <a:cs typeface="Times New Roman" pitchFamily="18" charset="0"/>
              </a:rPr>
              <a:t>пастель</a:t>
            </a:r>
            <a:r>
              <a:rPr lang="ru-RU" b="1" i="1" dirty="0">
                <a:latin typeface="Times New Roman" pitchFamily="18" charset="0"/>
                <a:cs typeface="Times New Roman" pitchFamily="18" charset="0"/>
              </a:rPr>
              <a:t>. Произведения пишутся по сухой бумаге специальными карандашами — сухими, масляными или пастозными. Работа предполагает растушевку пигмента, вбивание его в основу, многократное наложение слоев. Последние три техники некоторые эксперты относят к графике, а не к живописи</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13697086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996" y="692696"/>
            <a:ext cx="9170996" cy="6336704"/>
          </a:xfrm>
        </p:spPr>
        <p:txBody>
          <a:bodyPr>
            <a:normAutofit fontScale="92500" lnSpcReduction="10000"/>
          </a:bodyPr>
          <a:lstStyle/>
          <a:p>
            <a:pPr marL="0" indent="0" algn="just">
              <a:buNone/>
            </a:pPr>
            <a:r>
              <a:rPr lang="ru-RU" b="1" i="1" u="sng" dirty="0" smtClean="0">
                <a:latin typeface="Times New Roman" pitchFamily="18" charset="0"/>
                <a:cs typeface="Times New Roman" pitchFamily="18" charset="0"/>
              </a:rPr>
              <a:t>энкаустика. </a:t>
            </a:r>
            <a:r>
              <a:rPr lang="ru-RU" b="1" i="1" dirty="0" smtClean="0">
                <a:latin typeface="Times New Roman" pitchFamily="18" charset="0"/>
                <a:cs typeface="Times New Roman" pitchFamily="18" charset="0"/>
              </a:rPr>
              <a:t>Картины </a:t>
            </a:r>
            <a:r>
              <a:rPr lang="ru-RU" b="1" i="1" dirty="0">
                <a:latin typeface="Times New Roman" pitchFamily="18" charset="0"/>
                <a:cs typeface="Times New Roman" pitchFamily="18" charset="0"/>
              </a:rPr>
              <a:t>(в основном — иконы) создаются с помощью красок, в основе которых лежит воск. Они наносятся в расплавленном виде, тонкой кистью или металлической палочкой; </a:t>
            </a:r>
            <a:endParaRPr lang="ru-RU" b="1" i="1" dirty="0" smtClean="0">
              <a:latin typeface="Times New Roman" pitchFamily="18" charset="0"/>
              <a:cs typeface="Times New Roman" pitchFamily="18" charset="0"/>
            </a:endParaRPr>
          </a:p>
          <a:p>
            <a:pPr marL="0" indent="0" algn="just">
              <a:buNone/>
            </a:pPr>
            <a:r>
              <a:rPr lang="ru-RU" b="1" i="1" u="sng" dirty="0" smtClean="0">
                <a:latin typeface="Times New Roman" pitchFamily="18" charset="0"/>
                <a:cs typeface="Times New Roman" pitchFamily="18" charset="0"/>
              </a:rPr>
              <a:t>аэрография</a:t>
            </a:r>
            <a:r>
              <a:rPr lang="ru-RU" b="1" i="1" u="sng" dirty="0">
                <a:latin typeface="Times New Roman" pitchFamily="18" charset="0"/>
                <a:cs typeface="Times New Roman" pitchFamily="18" charset="0"/>
              </a:rPr>
              <a:t>. </a:t>
            </a:r>
            <a:r>
              <a:rPr lang="ru-RU" b="1" i="1" dirty="0">
                <a:latin typeface="Times New Roman" pitchFamily="18" charset="0"/>
                <a:cs typeface="Times New Roman" pitchFamily="18" charset="0"/>
              </a:rPr>
              <a:t>Жидкая или порошкообразная краска распыляется на поверхность с помощью специального устройства, аэрографа, или баллончика. Такой способ нанесения позволяет создавать самые разные эффекты, реалистичные трехмерные изображения, имитацию фактурной поверхности; </a:t>
            </a:r>
            <a:endParaRPr lang="ru-RU" b="1" i="1" dirty="0" smtClean="0">
              <a:latin typeface="Times New Roman" pitchFamily="18" charset="0"/>
              <a:cs typeface="Times New Roman" pitchFamily="18" charset="0"/>
            </a:endParaRPr>
          </a:p>
          <a:p>
            <a:pPr marL="0" indent="0" algn="just">
              <a:buNone/>
            </a:pPr>
            <a:r>
              <a:rPr lang="ru-RU" b="1" i="1" u="sng" dirty="0" err="1" smtClean="0">
                <a:latin typeface="Times New Roman" pitchFamily="18" charset="0"/>
                <a:cs typeface="Times New Roman" pitchFamily="18" charset="0"/>
              </a:rPr>
              <a:t>смешанная.</a:t>
            </a:r>
            <a:r>
              <a:rPr lang="ru-RU" b="1" i="1" dirty="0" err="1" smtClean="0">
                <a:latin typeface="Times New Roman" pitchFamily="18" charset="0"/>
                <a:cs typeface="Times New Roman" pitchFamily="18" charset="0"/>
              </a:rPr>
              <a:t>Использование</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нескольких видов материалов в одной работе.</a:t>
            </a:r>
            <a:r>
              <a:rPr lang="ru-RU" b="1" i="1" dirty="0">
                <a:latin typeface="Times New Roman" pitchFamily="18" charset="0"/>
                <a:cs typeface="Times New Roman" pitchFamily="18" charset="0"/>
              </a:rPr>
              <a:t/>
            </a:r>
            <a:br>
              <a:rPr lang="ru-RU" b="1" i="1" dirty="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40418394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2636912"/>
            <a:ext cx="8229600" cy="1143000"/>
          </a:xfrm>
        </p:spPr>
        <p:txBody>
          <a:bodyPr/>
          <a:lstStyle/>
          <a:p>
            <a:r>
              <a:rPr lang="ru-RU" b="1" i="1" dirty="0" smtClean="0">
                <a:latin typeface="Times New Roman" pitchFamily="18" charset="0"/>
                <a:cs typeface="Times New Roman" pitchFamily="18" charset="0"/>
              </a:rPr>
              <a:t>Спасибо за внимание </a:t>
            </a:r>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668577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latin typeface="Times New Roman" pitchFamily="18" charset="0"/>
                <a:cs typeface="Times New Roman" pitchFamily="18" charset="0"/>
              </a:rPr>
              <a:t>«Плачущий мальчик» Джованни </a:t>
            </a:r>
            <a:r>
              <a:rPr lang="ru-RU" b="1" i="1" dirty="0" err="1" smtClean="0">
                <a:latin typeface="Times New Roman" pitchFamily="18" charset="0"/>
                <a:cs typeface="Times New Roman" pitchFamily="18" charset="0"/>
              </a:rPr>
              <a:t>Браголина</a:t>
            </a:r>
            <a:endParaRPr lang="ru-RU" i="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9859" y="1412776"/>
            <a:ext cx="4108017" cy="5095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3947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8520" y="1412776"/>
            <a:ext cx="9252520" cy="4248472"/>
          </a:xfrm>
        </p:spPr>
        <p:txBody>
          <a:bodyPr>
            <a:normAutofit fontScale="85000" lnSpcReduction="20000"/>
          </a:bodyPr>
          <a:lstStyle/>
          <a:p>
            <a:pPr marL="0" indent="0" algn="just">
              <a:buNone/>
            </a:pPr>
            <a:r>
              <a:rPr lang="ru-RU" b="1" i="1" dirty="0">
                <a:latin typeface="Times New Roman" pitchFamily="18" charset="0"/>
                <a:cs typeface="Times New Roman" pitchFamily="18" charset="0"/>
              </a:rPr>
              <a:t>Одной из самых известных «проклятых» полотен является «Плачущий мальчик» — репродукция картины испанского художника Джованни </a:t>
            </a:r>
            <a:r>
              <a:rPr lang="ru-RU" b="1" i="1" dirty="0" err="1">
                <a:latin typeface="Times New Roman" pitchFamily="18" charset="0"/>
                <a:cs typeface="Times New Roman" pitchFamily="18" charset="0"/>
              </a:rPr>
              <a:t>Браголина</a:t>
            </a:r>
            <a:r>
              <a:rPr lang="ru-RU" b="1" i="1" dirty="0">
                <a:latin typeface="Times New Roman" pitchFamily="18" charset="0"/>
                <a:cs typeface="Times New Roman" pitchFamily="18" charset="0"/>
              </a:rPr>
              <a:t>. История создания ее такова: художник хотел написать портрет плачущего ребенка и в качестве натурщика взял своего маленького сына. Но, поскольку малыш не мог плакать на заказ, то отец специально доводил его до слез, зажигая перед его лицом спички. Художник знал, что его сын панически боялся огня, но искусство было ему дороже, чем нервы собственного ребенка, и он продолжал над ним издеваться. Однажды доведенный до истерики малыш не выдержал и крикнул, обливаясь слезами: «Гори ты сам!» </a:t>
            </a:r>
          </a:p>
        </p:txBody>
      </p:sp>
    </p:spTree>
    <p:extLst>
      <p:ext uri="{BB962C8B-B14F-4D97-AF65-F5344CB8AC3E}">
        <p14:creationId xmlns:p14="http://schemas.microsoft.com/office/powerpoint/2010/main" val="1679839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412777"/>
            <a:ext cx="9252520" cy="4320480"/>
          </a:xfrm>
        </p:spPr>
        <p:txBody>
          <a:bodyPr>
            <a:normAutofit fontScale="85000" lnSpcReduction="10000"/>
          </a:bodyPr>
          <a:lstStyle/>
          <a:p>
            <a:pPr marL="0" indent="0" algn="just">
              <a:buNone/>
            </a:pPr>
            <a:r>
              <a:rPr lang="ru-RU" b="1" i="1" dirty="0">
                <a:latin typeface="Times New Roman" pitchFamily="18" charset="0"/>
                <a:cs typeface="Times New Roman" pitchFamily="18" charset="0"/>
              </a:rPr>
              <a:t> Это проклятие не замедлило сбыться — через две недели от пневмонии умер мальчик, а вскоре заживо сгорел в собственном доме и его отец… Это предыстория. Свою зловещую славу картина, точнее — ее репродукция, обрела в 1985 году, в Англии. Произошло это благодаря серии странных совпадений — в Северной Англии одно за другим начали происходить возгорания жилых домов. Были человеческие жертвы. Некоторые пострадавшие упоминали, что из всего имущества чудесным образом уцелела только дешевая репродукция с изображением плачущего ребенка.</a:t>
            </a:r>
          </a:p>
        </p:txBody>
      </p:sp>
    </p:spTree>
    <p:extLst>
      <p:ext uri="{BB962C8B-B14F-4D97-AF65-F5344CB8AC3E}">
        <p14:creationId xmlns:p14="http://schemas.microsoft.com/office/powerpoint/2010/main" val="2587910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980728"/>
            <a:ext cx="9144000" cy="5877272"/>
          </a:xfrm>
        </p:spPr>
        <p:txBody>
          <a:bodyPr>
            <a:normAutofit fontScale="85000" lnSpcReduction="20000"/>
          </a:bodyPr>
          <a:lstStyle/>
          <a:p>
            <a:pPr marL="0" indent="0" algn="just">
              <a:buNone/>
            </a:pPr>
            <a:r>
              <a:rPr lang="ru-RU" b="1" i="1" dirty="0">
                <a:latin typeface="Times New Roman" pitchFamily="18" charset="0"/>
                <a:cs typeface="Times New Roman" pitchFamily="18" charset="0"/>
              </a:rPr>
              <a:t>И таких сообщений становилось все больше, пока, наконец, один из пожарных инспекторов во всеуслышание не заявил, что во всех без исключения сгоревших домах был найден нетронутым «Плачущий мальчик». Тут же газеты захлестнула волна писем, где сообщалось о различных несчастных случаях, смертях и пожарах, которые происходили после того, как хозяева покупали эту картину. Разумеется, «Плачущий мальчик» тут же стал считаться проклятым, всплыла история его создания, обросла слухами и выдумками… В итоге одна из газет опубликовала официальное заявление о том, что все, у кого есть эта репродукция, должны немедленно от нее избавиться, и властями впредь запрещено приобретать и держать ее дома. До сих пор «Плачущего мальчика» преследует дурная слава, особенно в Северной Англии. Кстати, оригинал до сих пор не найден.</a:t>
            </a:r>
          </a:p>
        </p:txBody>
      </p:sp>
    </p:spTree>
    <p:extLst>
      <p:ext uri="{BB962C8B-B14F-4D97-AF65-F5344CB8AC3E}">
        <p14:creationId xmlns:p14="http://schemas.microsoft.com/office/powerpoint/2010/main" val="1983566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330" y="2060848"/>
            <a:ext cx="9169330" cy="2880320"/>
          </a:xfrm>
        </p:spPr>
        <p:txBody>
          <a:bodyPr/>
          <a:lstStyle/>
          <a:p>
            <a:pPr marL="0" indent="0" algn="just">
              <a:buNone/>
            </a:pPr>
            <a:r>
              <a:rPr lang="ru-RU" b="1" i="1" dirty="0">
                <a:latin typeface="Times New Roman" pitchFamily="18" charset="0"/>
                <a:cs typeface="Times New Roman" pitchFamily="18" charset="0"/>
              </a:rPr>
              <a:t>Правда, некоторые сомневающиеся (особенно у нас в России) намеренно вешали у себя на стену этот портрет, и, вроде бы, никто не сгорел. Но все же желающих проверить легенду на практике очень немного</a:t>
            </a:r>
          </a:p>
        </p:txBody>
      </p:sp>
    </p:spTree>
    <p:extLst>
      <p:ext uri="{BB962C8B-B14F-4D97-AF65-F5344CB8AC3E}">
        <p14:creationId xmlns:p14="http://schemas.microsoft.com/office/powerpoint/2010/main" val="23770472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799</TotalTime>
  <Words>3363</Words>
  <Application>Microsoft Office PowerPoint</Application>
  <PresentationFormat>Экран (4:3)</PresentationFormat>
  <Paragraphs>85</Paragraphs>
  <Slides>47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Тема Office</vt:lpstr>
      <vt:lpstr>Информация про картины </vt:lpstr>
      <vt:lpstr>Интересные и страшные истории об известных картинах</vt:lpstr>
      <vt:lpstr>Василий Пукирев «Неравный брак»</vt:lpstr>
      <vt:lpstr>Презентация PowerPoint</vt:lpstr>
      <vt:lpstr>«Плачущий мальчик» Джованни Браголина</vt:lpstr>
      <vt:lpstr>Презентация PowerPoint</vt:lpstr>
      <vt:lpstr>Презентация PowerPoint</vt:lpstr>
      <vt:lpstr>Презентация PowerPoint</vt:lpstr>
      <vt:lpstr>Презентация PowerPoint</vt:lpstr>
      <vt:lpstr>Медведей на известной картине Шишкина нарисовал другой художник</vt:lpstr>
      <vt:lpstr>«Женщина дождя» Светланы Телец ищет своего мужчину</vt:lpstr>
      <vt:lpstr>Презентация PowerPoint</vt:lpstr>
      <vt:lpstr>У «Чёрного квадрата» Малевича есть «старший брат»</vt:lpstr>
      <vt:lpstr>Презентация PowerPoint</vt:lpstr>
      <vt:lpstr>Самая дорогая и зловещая картина Мука приносит несчастья</vt:lpstr>
      <vt:lpstr>Презентация PowerPoint</vt:lpstr>
      <vt:lpstr>Презентация PowerPoint</vt:lpstr>
      <vt:lpstr>История возникновения и развития живописи</vt:lpstr>
      <vt:lpstr>Презентация PowerPoint</vt:lpstr>
      <vt:lpstr>Презентация PowerPoint</vt:lpstr>
      <vt:lpstr>Презентация PowerPoint</vt:lpstr>
      <vt:lpstr>Презентация PowerPoint</vt:lpstr>
      <vt:lpstr>Что такое живопись? </vt:lpstr>
      <vt:lpstr>Презентация PowerPoint</vt:lpstr>
      <vt:lpstr>От античности до наших дней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Виды живописи</vt:lpstr>
      <vt:lpstr>Станковая живопись.</vt:lpstr>
      <vt:lpstr>Монументальная живопись.</vt:lpstr>
      <vt:lpstr>Презентация PowerPoint</vt:lpstr>
      <vt:lpstr>Презентация PowerPoint</vt:lpstr>
      <vt:lpstr>Основные стили живописи</vt:lpstr>
      <vt:lpstr>Презентация PowerPoint</vt:lpstr>
      <vt:lpstr>Презентация PowerPoint</vt:lpstr>
      <vt:lpstr>Жанры живописи</vt:lpstr>
      <vt:lpstr>Презентация PowerPoint</vt:lpstr>
      <vt:lpstr>Презентация PowerPoint</vt:lpstr>
      <vt:lpstr>Техники живописи</vt:lpstr>
      <vt:lpstr>Презентация PowerPoint</vt:lpstr>
      <vt:lpstr>Презентация PowerPoint</vt:lpstr>
      <vt:lpstr>Презентация PowerPoint</vt:lpstr>
      <vt:lpstr>Спасибо за внимание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Информация про картины</dc:title>
  <dc:creator>andrievskaya@bel-shkola.ru</dc:creator>
  <cp:lastModifiedBy>andrievskaya@bel-shkola.ru</cp:lastModifiedBy>
  <cp:revision>22</cp:revision>
  <dcterms:created xsi:type="dcterms:W3CDTF">2023-06-05T06:19:48Z</dcterms:created>
  <dcterms:modified xsi:type="dcterms:W3CDTF">2023-06-13T09:24:34Z</dcterms:modified>
</cp:coreProperties>
</file>