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1" r:id="rId4"/>
    <p:sldId id="264" r:id="rId5"/>
    <p:sldId id="269" r:id="rId6"/>
    <p:sldId id="271" r:id="rId7"/>
    <p:sldId id="273" r:id="rId8"/>
    <p:sldId id="260" r:id="rId9"/>
    <p:sldId id="258" r:id="rId10"/>
    <p:sldId id="25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02367-E78C-4A19-A197-70420818A87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E5358-4FD4-4394-A975-48249B24F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17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AE5358-4FD4-4394-A975-48249B24F43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59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09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0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429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042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6689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8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12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6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159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61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57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51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160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36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29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95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D3387-6499-4265-8542-6FCB2D9BEB0C}" type="datetimeFigureOut">
              <a:rPr lang="ru-RU" smtClean="0"/>
              <a:t>13.04.2023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1BEE165-F794-44B3-8CBC-EB1247DEFD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1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gif"/><Relationship Id="rId9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11" Type="http://schemas.openxmlformats.org/officeDocument/2006/relationships/image" Target="../media/image52.png"/><Relationship Id="rId5" Type="http://schemas.openxmlformats.org/officeDocument/2006/relationships/image" Target="../media/image56.gif"/><Relationship Id="rId10" Type="http://schemas.openxmlformats.org/officeDocument/2006/relationships/image" Target="../media/image61.jpeg"/><Relationship Id="rId4" Type="http://schemas.openxmlformats.org/officeDocument/2006/relationships/image" Target="../media/image55.png"/><Relationship Id="rId9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82751"/>
          </a:xfrm>
        </p:spPr>
        <p:txBody>
          <a:bodyPr>
            <a:normAutofit fontScale="90000"/>
          </a:bodyPr>
          <a:lstStyle/>
          <a:p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44976" y="1085271"/>
            <a:ext cx="6649855" cy="54711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pPr algn="ctr">
              <a:lnSpc>
                <a:spcPct val="115000"/>
              </a:lnSpc>
            </a:pPr>
            <a:r>
              <a:rPr lang="ru-RU" sz="96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Региональный  конкурс профессионального мастерства «Наставник36»</a:t>
            </a:r>
          </a:p>
          <a:p>
            <a:pPr algn="ctr">
              <a:lnSpc>
                <a:spcPct val="115000"/>
              </a:lnSpc>
            </a:pPr>
            <a:r>
              <a:rPr lang="ru-RU" sz="112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«Практика  наставничества. </a:t>
            </a:r>
          </a:p>
          <a:p>
            <a:pPr algn="ctr">
              <a:lnSpc>
                <a:spcPct val="115000"/>
              </a:lnSpc>
            </a:pPr>
            <a:r>
              <a:rPr lang="ru-RU" sz="11200" b="1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Обобщение опыта работы»</a:t>
            </a:r>
          </a:p>
          <a:p>
            <a:pPr algn="ctr">
              <a:lnSpc>
                <a:spcPct val="115000"/>
              </a:lnSpc>
            </a:pPr>
            <a:r>
              <a:rPr lang="ru-RU" sz="80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Автор: Ковалева Елена Павловна, преподаватель физики и астрономии ВКК, куратор КС-41 группы, </a:t>
            </a:r>
            <a:endParaRPr lang="ru-RU" sz="8000" dirty="0">
              <a:solidFill>
                <a:srgbClr val="008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8000" b="1" kern="12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ГБПОУ ВО «Бутурлиновский механико- технологический колледж» </a:t>
            </a:r>
            <a:endParaRPr lang="ru-RU" sz="8000" dirty="0">
              <a:solidFill>
                <a:srgbClr val="008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7200" b="1" dirty="0">
              <a:solidFill>
                <a:srgbClr val="008000"/>
              </a:solidFill>
            </a:endParaRPr>
          </a:p>
          <a:p>
            <a:pPr algn="ctr"/>
            <a:r>
              <a:rPr lang="ru-RU" sz="8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br>
              <a:rPr lang="ru-RU" sz="11200" b="1" dirty="0">
                <a:solidFill>
                  <a:srgbClr val="008000"/>
                </a:solidFill>
              </a:rPr>
            </a:br>
            <a:endParaRPr lang="ru-RU" sz="11200" b="1" dirty="0">
              <a:solidFill>
                <a:srgbClr val="008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068ABE-25B0-F211-FF9E-86AD1D7AA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30" y="1253497"/>
            <a:ext cx="3446977" cy="51347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053603-5628-3B70-0437-5B0B12888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410" y="140676"/>
            <a:ext cx="9169179" cy="108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80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8810CE-5A9F-87BF-BCE7-792434957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410" y="0"/>
            <a:ext cx="9169179" cy="11901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261" y="278296"/>
            <a:ext cx="8003682" cy="911876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00B050"/>
                </a:solidFill>
              </a:rPr>
              <a:t>ВАЛЬС ПОБЕДЫ!!!!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94971"/>
            <a:ext cx="12192000" cy="53630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 </a:t>
            </a: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FC8E21-803D-36FE-A255-2F5683D49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02" y="709945"/>
            <a:ext cx="3648414" cy="24453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49CEA2F-ABB4-F19A-B269-52387D74EC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626" y="2767012"/>
            <a:ext cx="4202009" cy="25048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8A1E73-E57E-C578-DCEC-8D514C3ECD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53" y="4548322"/>
            <a:ext cx="3978718" cy="230967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A37EA7-C092-FFDD-91E9-B9E4613E86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4" y="4422656"/>
            <a:ext cx="3648414" cy="243275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6DA69A7-28F6-E8E7-69F2-4D72CDEBC1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548" y="4656342"/>
            <a:ext cx="3560151" cy="224691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FAB2C38-26E3-5647-542F-61D57E9100E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39" y="2607094"/>
            <a:ext cx="3690335" cy="224691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6867E74-F8F3-95DE-0559-9EFB0764DD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821" y="845465"/>
            <a:ext cx="3648414" cy="250482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8CFF42F-0C00-6A29-C705-29587EF0EF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98" y="2523296"/>
            <a:ext cx="3617019" cy="233071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198FEEF-2B23-A300-C150-DD5C974031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808" y="864709"/>
            <a:ext cx="3978718" cy="222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2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98921" y="1354147"/>
            <a:ext cx="1793076" cy="53249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Талант </a:t>
            </a: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– 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высшая степень            способностей личности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к определенной деятельности.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1% таланта + 99% труда = УСПЕХ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 Успешный наставник - педагог, умеющий раскрывать</a:t>
            </a:r>
            <a:b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таланты своих учеников!!!</a:t>
            </a:r>
          </a:p>
          <a:p>
            <a:pPr marL="0" indent="0">
              <a:buNone/>
            </a:pPr>
            <a:endParaRPr lang="ru-RU" sz="2400" b="1" dirty="0">
              <a:latin typeface="+mj-lt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C334AB9-DB00-FE57-256C-8B10CCEB8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1547446"/>
            <a:ext cx="8911687" cy="3575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92B32E-DA9E-ED32-B54A-D57E387BE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01"/>
            <a:ext cx="12192000" cy="12985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5BE227-7653-9845-6B5A-6E1D556D9422}"/>
              </a:ext>
            </a:extLst>
          </p:cNvPr>
          <p:cNvSpPr txBox="1"/>
          <p:nvPr/>
        </p:nvSpPr>
        <p:spPr>
          <a:xfrm>
            <a:off x="1722783" y="178903"/>
            <a:ext cx="87994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n w="18000">
                  <a:solidFill>
                    <a:srgbClr val="726056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abic Typesetting" panose="03020402040406030203" pitchFamily="66" charset="-78"/>
              </a:rPr>
              <a:t>ПЕДАГОГИЧЕСКОЕ КРЕДО НАСТАВНИКА:   «КАЖДЫЙ УЧЕНИК МОЖЕТ УЧИТЬСЯ ПОБЕДНО!»      (В.Ф. Шаталов)</a:t>
            </a:r>
            <a:endParaRPr lang="ru-RU" sz="2000" b="1" cap="all" dirty="0">
              <a:ln w="9000" cmpd="sng">
                <a:solidFill>
                  <a:srgbClr val="4E854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rebuchet MS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A3240F-45AE-EDB8-8F4B-80BF6F05B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182" y="1521539"/>
            <a:ext cx="3216892" cy="22991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783A5FB-408F-8B26-D584-3EDB67BBB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35" y="1570148"/>
            <a:ext cx="3450865" cy="229938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419DF0-6D96-CC2D-B9E5-853C0D34BF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291" y="3936210"/>
            <a:ext cx="3214283" cy="26966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952D6E3-9DED-DA92-004B-4DEA3B0B37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588" y="1506642"/>
            <a:ext cx="3158306" cy="23289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24085EF-DEE2-F808-3B66-5731BE3E0F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60" y="3941856"/>
            <a:ext cx="3348137" cy="268188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1BBED55-2EB1-BDEE-4BA5-EFB6B79916E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423" y="3936210"/>
            <a:ext cx="3348138" cy="270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7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1DC8BC-9977-EB8A-9FA7-4905693B3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086"/>
            <a:ext cx="11210544" cy="10401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151" y="43339"/>
            <a:ext cx="11732456" cy="90008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008000"/>
                </a:solidFill>
                <a:latin typeface="+mn-lt"/>
              </a:rPr>
              <a:t>Внеурочная деятельность: студенческое </a:t>
            </a:r>
            <a:br>
              <a:rPr lang="ru-RU" sz="2400" b="1" i="1" dirty="0">
                <a:solidFill>
                  <a:srgbClr val="008000"/>
                </a:solidFill>
                <a:latin typeface="+mn-lt"/>
              </a:rPr>
            </a:br>
            <a:r>
              <a:rPr lang="ru-RU" sz="2400" b="1" i="1" dirty="0">
                <a:solidFill>
                  <a:srgbClr val="008000"/>
                </a:solidFill>
                <a:latin typeface="+mn-lt"/>
              </a:rPr>
              <a:t>научное объединение «УМНИК»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799F70-3C90-6EC5-0FA4-19693C0FF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127" y="3581114"/>
            <a:ext cx="2536156" cy="32335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9D2E872-160A-BF86-9015-E7A7D3545A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111" y="1020561"/>
            <a:ext cx="2811966" cy="33336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AC2A1B-089E-7207-878F-3F0EA74CD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55" y="3406702"/>
            <a:ext cx="2536156" cy="3407959"/>
          </a:xfrm>
          <a:prstGeom prst="rect">
            <a:avLst/>
          </a:prstGeom>
        </p:spPr>
      </p:pic>
      <p:sp>
        <p:nvSpPr>
          <p:cNvPr id="20" name="Объект 19">
            <a:extLst>
              <a:ext uri="{FF2B5EF4-FFF2-40B4-BE49-F238E27FC236}">
                <a16:creationId xmlns:a16="http://schemas.microsoft.com/office/drawing/2014/main" id="{14B80D05-F9C6-934B-7141-E20E5187B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5301688"/>
            <a:ext cx="8915400" cy="6095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871820F-167A-1AA2-3F6D-6E1614310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393" y="1037684"/>
            <a:ext cx="2567718" cy="331651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EE873B8-5C1F-D16A-C83E-F6FC40E630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6206" y="3254952"/>
            <a:ext cx="2591025" cy="360304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AA200E9-6536-728B-DD47-E92BD70B5A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9145" y="987123"/>
            <a:ext cx="2478102" cy="330605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33FA56F-71B5-B51B-1128-4F82E4E4F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0373" y="3731832"/>
            <a:ext cx="3804234" cy="313971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D9BB74C-380E-A98D-5D54-3BC5BD811D63}"/>
              </a:ext>
            </a:extLst>
          </p:cNvPr>
          <p:cNvSpPr txBox="1"/>
          <p:nvPr/>
        </p:nvSpPr>
        <p:spPr>
          <a:xfrm>
            <a:off x="8344256" y="1668548"/>
            <a:ext cx="364349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8000"/>
                </a:solidFill>
                <a:latin typeface="+mn-lt"/>
              </a:rPr>
              <a:t>Проблемно- поисковые, проектно- экспериментальные, реферативно-  </a:t>
            </a:r>
            <a:br>
              <a:rPr lang="ru-RU" sz="1800" b="1" i="1" dirty="0">
                <a:solidFill>
                  <a:srgbClr val="008000"/>
                </a:solidFill>
                <a:latin typeface="+mn-lt"/>
              </a:rPr>
            </a:br>
            <a:r>
              <a:rPr lang="ru-RU" sz="1800" b="1" i="1" dirty="0">
                <a:solidFill>
                  <a:srgbClr val="008000"/>
                </a:solidFill>
                <a:latin typeface="+mn-lt"/>
              </a:rPr>
              <a:t>творческие исследования</a:t>
            </a:r>
            <a:r>
              <a:rPr lang="ru-RU" sz="1800" b="1" i="1" dirty="0">
                <a:latin typeface="+mn-lt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743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Лента лицом вверх 5">
            <a:extLst>
              <a:ext uri="{FF2B5EF4-FFF2-40B4-BE49-F238E27FC236}">
                <a16:creationId xmlns:a16="http://schemas.microsoft.com/office/drawing/2014/main" id="{5408AE20-5289-CDAA-586D-0D1E750A1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16" y="0"/>
            <a:ext cx="12085983" cy="723900"/>
          </a:xfrm>
          <a:prstGeom prst="ribbon2">
            <a:avLst>
              <a:gd name="adj1" fmla="val 16667"/>
              <a:gd name="adj2" fmla="val 74063"/>
            </a:avLst>
          </a:prstGeom>
          <a:ln>
            <a:solidFill>
              <a:schemeClr val="accent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              ОЛИМПИАДЫ, КОНКУРСЫ, ФОРУМЫ</a:t>
            </a:r>
          </a:p>
        </p:txBody>
      </p:sp>
      <p:pic>
        <p:nvPicPr>
          <p:cNvPr id="34" name="Объект 33">
            <a:extLst>
              <a:ext uri="{FF2B5EF4-FFF2-40B4-BE49-F238E27FC236}">
                <a16:creationId xmlns:a16="http://schemas.microsoft.com/office/drawing/2014/main" id="{FA5CB154-EB1B-DBB1-972D-D1B4896B9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676"/>
            <a:ext cx="2331660" cy="3299307"/>
          </a:xfr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5160FE3-F66D-CACB-5443-4BA5A0C79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70" y="628850"/>
            <a:ext cx="2394481" cy="321495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0B863DD-148B-5427-60C3-245C6E4383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032" y="602669"/>
            <a:ext cx="2331660" cy="32993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CCA2995F-0544-AAE4-5421-1694EB276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294" y="586677"/>
            <a:ext cx="2331660" cy="32993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7BA76E1-8A8A-24AA-8809-292E421BE1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2446506" cy="3459228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30D7DCA-5ADF-E356-F2EE-44720F7977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479" y="3429000"/>
            <a:ext cx="2446507" cy="3459228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1C448B5-FABB-5B38-27A5-56D9F336BD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691" y="3459228"/>
            <a:ext cx="2407138" cy="3429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8FABFDB7-9ACB-5384-C296-B04C454F95E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223" y="586676"/>
            <a:ext cx="2467368" cy="348974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C925A6-915F-39BF-BEE8-193BCB14EC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751" y="3429000"/>
            <a:ext cx="2337233" cy="33765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1C846C-1D00-B477-2DE4-713AA085036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359" y="3808741"/>
            <a:ext cx="2218641" cy="314009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E582F5-C412-FB01-DD92-B81184DD855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60" y="632430"/>
            <a:ext cx="2109180" cy="32695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49ABCFB-184E-EFEC-6938-F812C05D5AD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031" y="3622922"/>
            <a:ext cx="2249026" cy="320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11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7382" y="1161413"/>
            <a:ext cx="12074618" cy="209536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Московский форум «Одаренные дети России 2019»- Пирогов Н. – КС- 11 гр. –Гран- при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6427" y="805353"/>
            <a:ext cx="2750013" cy="33603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535" y="712233"/>
            <a:ext cx="2727083" cy="3348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736" y="3419855"/>
            <a:ext cx="2714295" cy="34005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43" y="3752232"/>
            <a:ext cx="4065968" cy="31057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170" y="847405"/>
            <a:ext cx="2735437" cy="33854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74" y="847405"/>
            <a:ext cx="4071547" cy="30783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443" y="3256775"/>
            <a:ext cx="2694830" cy="37051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199" y="3419854"/>
            <a:ext cx="2443083" cy="3438145"/>
          </a:xfrm>
          <a:prstGeom prst="rect">
            <a:avLst/>
          </a:prstGeom>
        </p:spPr>
      </p:pic>
      <p:sp>
        <p:nvSpPr>
          <p:cNvPr id="9" name="Лента лицом вверх 5">
            <a:extLst>
              <a:ext uri="{FF2B5EF4-FFF2-40B4-BE49-F238E27FC236}">
                <a16:creationId xmlns:a16="http://schemas.microsoft.com/office/drawing/2014/main" id="{92ADFF84-3D89-02BD-F415-E18715C06D77}"/>
              </a:ext>
            </a:extLst>
          </p:cNvPr>
          <p:cNvSpPr/>
          <p:nvPr/>
        </p:nvSpPr>
        <p:spPr>
          <a:xfrm>
            <a:off x="89756" y="42202"/>
            <a:ext cx="12416422" cy="950513"/>
          </a:xfrm>
          <a:prstGeom prst="ribbon2">
            <a:avLst>
              <a:gd name="adj1" fmla="val 16667"/>
              <a:gd name="adj2" fmla="val 74063"/>
            </a:avLst>
          </a:prstGeom>
          <a:ln>
            <a:solidFill>
              <a:schemeClr val="accent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rgbClr val="4E854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4E8542">
                        <a:shade val="20000"/>
                        <a:satMod val="245000"/>
                      </a:srgbClr>
                    </a:gs>
                    <a:gs pos="43000">
                      <a:srgbClr val="4E8542">
                        <a:satMod val="255000"/>
                      </a:srgbClr>
                    </a:gs>
                    <a:gs pos="48000">
                      <a:srgbClr val="4E8542">
                        <a:shade val="85000"/>
                        <a:satMod val="255000"/>
                      </a:srgbClr>
                    </a:gs>
                    <a:gs pos="100000">
                      <a:srgbClr val="4E854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МОСКОВСКИЙ МЕЖДУНАРОДНЫЙ ФОРУМ: «ОДАРЕННЫЕ ДЕТИ РОССИИ</a:t>
            </a:r>
            <a:r>
              <a:rPr lang="ru-RU" sz="2800" b="1" cap="all" dirty="0">
                <a:ln w="9000" cmpd="sng">
                  <a:solidFill>
                    <a:srgbClr val="4E854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4E8542">
                        <a:shade val="20000"/>
                        <a:satMod val="245000"/>
                      </a:srgbClr>
                    </a:gs>
                    <a:gs pos="43000">
                      <a:srgbClr val="4E8542">
                        <a:satMod val="255000"/>
                      </a:srgbClr>
                    </a:gs>
                    <a:gs pos="48000">
                      <a:srgbClr val="4E8542">
                        <a:shade val="85000"/>
                        <a:satMod val="255000"/>
                      </a:srgbClr>
                    </a:gs>
                    <a:gs pos="100000">
                      <a:srgbClr val="4E854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544786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65" y="-1"/>
            <a:ext cx="3595462" cy="38221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777" y="-23571"/>
            <a:ext cx="2615654" cy="3493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057" y="2764680"/>
            <a:ext cx="2578943" cy="4093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797" y="-1385"/>
            <a:ext cx="2210146" cy="33841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5781" y="-1385"/>
            <a:ext cx="2075083" cy="33087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343" y="-1385"/>
            <a:ext cx="2440835" cy="3263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827" y="3307344"/>
            <a:ext cx="5275391" cy="3605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65" y="3345052"/>
            <a:ext cx="4322692" cy="352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8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2" y="38038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647" y="34417"/>
            <a:ext cx="3003944" cy="3785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783" y="34417"/>
            <a:ext cx="2861526" cy="38199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" y="3778250"/>
            <a:ext cx="4552554" cy="3038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810" y="-7242"/>
            <a:ext cx="2622190" cy="37854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93" y="3650886"/>
            <a:ext cx="2482007" cy="32071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971" y="3594088"/>
            <a:ext cx="2615545" cy="33582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313" y="3622487"/>
            <a:ext cx="2485238" cy="330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75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-128016" y="2"/>
            <a:ext cx="12320016" cy="932686"/>
          </a:xfrm>
        </p:spPr>
        <p:txBody>
          <a:bodyPr>
            <a:normAutofit/>
          </a:bodyPr>
          <a:lstStyle/>
          <a:p>
            <a:pPr algn="ctr"/>
            <a:endParaRPr lang="ru-RU" sz="2800" b="1" i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5C656EA-7A82-7ED8-01EA-488EC6D4D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6" y="59624"/>
            <a:ext cx="2833687" cy="377825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AD3762-C6E6-14C9-04F9-0D80FCA4A7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84" y="58724"/>
            <a:ext cx="2452101" cy="36715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80E3C9-473F-CEA7-7CDB-7D0FC8CA92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93" y="69997"/>
            <a:ext cx="2452101" cy="37678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59893D-3374-446C-4AEA-075B197BBC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975" y="69998"/>
            <a:ext cx="2137025" cy="36090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6FAA95-E686-0418-A7CA-56E12A60A7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957" y="16853"/>
            <a:ext cx="2655582" cy="375529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612451-2390-BE1F-0CDB-531ED2C582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32" y="3730278"/>
            <a:ext cx="4191015" cy="31432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9A16C65-D2DF-68BA-07B7-D18ACE8A49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85" y="3714738"/>
            <a:ext cx="2203119" cy="314326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79C0CD-345D-D274-0AA1-9D4DF31CB5D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020" y="3630483"/>
            <a:ext cx="2330922" cy="326662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0D7C695-FEF7-5C08-D028-7A5FCAFC0F0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730" y="3630484"/>
            <a:ext cx="2282305" cy="322751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06F1AB8-9472-8FD6-756C-EB15E1003D1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420" y="3637217"/>
            <a:ext cx="2235435" cy="32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4FF8A6-00F5-8D7F-FAB0-CBF306ED8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42" y="132521"/>
            <a:ext cx="12039601" cy="914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56" y="0"/>
            <a:ext cx="11727543" cy="1465943"/>
          </a:xfrm>
        </p:spPr>
        <p:txBody>
          <a:bodyPr>
            <a:noAutofit/>
          </a:bodyPr>
          <a:lstStyle/>
          <a:p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3750364" y="238539"/>
            <a:ext cx="6692348" cy="165652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«СТУДЕНЧЕСКИЙ БАЛ»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69274B-1C9F-139C-D7A4-732D97BA0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2" y="1066800"/>
            <a:ext cx="3547144" cy="26603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E440C1-1CC3-88C4-5BC4-62964F179E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1" y="3747035"/>
            <a:ext cx="4301701" cy="29784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EBBA3D3-97C2-7E92-8D3F-E0C0E32482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21" y="1021711"/>
            <a:ext cx="4037546" cy="26264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0FFE268-6221-1AFC-4D96-A85FD4AC22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166" y="1058416"/>
            <a:ext cx="4037545" cy="26495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C3C147-1A72-5FB0-DFE2-9D4DC0BBD3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509" y="3780931"/>
            <a:ext cx="3798202" cy="28716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AEF113B-8D16-0C1D-29A9-80B87160B4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56" y="3336496"/>
            <a:ext cx="4695338" cy="338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149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949</TotalTime>
  <Words>225</Words>
  <Application>Microsoft Office PowerPoint</Application>
  <PresentationFormat>Широкоэкранный</PresentationFormat>
  <Paragraphs>21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Trebuchet MS</vt:lpstr>
      <vt:lpstr>Wingdings 3</vt:lpstr>
      <vt:lpstr>Легкий дым</vt:lpstr>
      <vt:lpstr>                                                             </vt:lpstr>
      <vt:lpstr>Презентация PowerPoint</vt:lpstr>
      <vt:lpstr>Внеурочная деятельность: студенческое  научное объединение «УМНИК»</vt:lpstr>
      <vt:lpstr>              ОЛИМПИАДЫ, КОНКУРСЫ, ФОРУМЫ</vt:lpstr>
      <vt:lpstr>Московский форум «Одаренные дети России 2019»- Пирогов Н. – КС- 11 гр. –Гран- при</vt:lpstr>
      <vt:lpstr>Презентация PowerPoint</vt:lpstr>
      <vt:lpstr>Презентация PowerPoint</vt:lpstr>
      <vt:lpstr>Презентация PowerPoint</vt:lpstr>
      <vt:lpstr> </vt:lpstr>
      <vt:lpstr>ВАЛЬС ПОБЕДЫ!!!!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ГБПОУ ВО «Бутурлиновский механико-технологический колледж»   Педагогическая концепция    Тема: «Практика организации исследовательской деятельности обучающихся в урочной и неурочной работе»    преподавателя Ковалевой Е. П., высшая квалификационная категория.</dc:title>
  <dc:creator>ELENA</dc:creator>
  <cp:lastModifiedBy>User</cp:lastModifiedBy>
  <cp:revision>60</cp:revision>
  <dcterms:created xsi:type="dcterms:W3CDTF">2020-09-21T14:49:23Z</dcterms:created>
  <dcterms:modified xsi:type="dcterms:W3CDTF">2023-04-13T07:17:38Z</dcterms:modified>
</cp:coreProperties>
</file>