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2" r:id="rId7"/>
    <p:sldId id="263" r:id="rId8"/>
    <p:sldId id="264" r:id="rId9"/>
    <p:sldId id="261" r:id="rId10"/>
    <p:sldId id="265" r:id="rId11"/>
    <p:sldId id="266" r:id="rId12"/>
    <p:sldId id="267" r:id="rId13"/>
    <p:sldId id="268" r:id="rId14"/>
    <p:sldId id="269" r:id="rId15"/>
    <p:sldId id="270" r:id="rId16"/>
    <p:sldId id="272" r:id="rId17"/>
    <p:sldId id="273" r:id="rId18"/>
    <p:sldId id="274" r:id="rId19"/>
    <p:sldId id="275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6" d="100"/>
          <a:sy n="76" d="100"/>
        </p:scale>
        <p:origin x="-1206" y="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C433D9-9B4A-417E-A763-D660ACFFDA3C}" type="datetimeFigureOut">
              <a:rPr lang="ru-RU" smtClean="0"/>
              <a:pPr/>
              <a:t>11.11.2020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A08042-63E8-47F9-8FE4-C664833DEFA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C433D9-9B4A-417E-A763-D660ACFFDA3C}" type="datetimeFigureOut">
              <a:rPr lang="ru-RU" smtClean="0"/>
              <a:pPr/>
              <a:t>11.11.2020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A08042-63E8-47F9-8FE4-C664833DEFA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C433D9-9B4A-417E-A763-D660ACFFDA3C}" type="datetimeFigureOut">
              <a:rPr lang="ru-RU" smtClean="0"/>
              <a:pPr/>
              <a:t>11.11.2020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A08042-63E8-47F9-8FE4-C664833DEFA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C433D9-9B4A-417E-A763-D660ACFFDA3C}" type="datetimeFigureOut">
              <a:rPr lang="ru-RU" smtClean="0"/>
              <a:pPr/>
              <a:t>11.11.2020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A08042-63E8-47F9-8FE4-C664833DEFA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C433D9-9B4A-417E-A763-D660ACFFDA3C}" type="datetimeFigureOut">
              <a:rPr lang="ru-RU" smtClean="0"/>
              <a:pPr/>
              <a:t>11.11.2020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A08042-63E8-47F9-8FE4-C664833DEFA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C433D9-9B4A-417E-A763-D660ACFFDA3C}" type="datetimeFigureOut">
              <a:rPr lang="ru-RU" smtClean="0"/>
              <a:pPr/>
              <a:t>11.11.2020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A08042-63E8-47F9-8FE4-C664833DEFA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C433D9-9B4A-417E-A763-D660ACFFDA3C}" type="datetimeFigureOut">
              <a:rPr lang="ru-RU" smtClean="0"/>
              <a:pPr/>
              <a:t>11.11.2020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A08042-63E8-47F9-8FE4-C664833DEFA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C433D9-9B4A-417E-A763-D660ACFFDA3C}" type="datetimeFigureOut">
              <a:rPr lang="ru-RU" smtClean="0"/>
              <a:pPr/>
              <a:t>11.11.2020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A08042-63E8-47F9-8FE4-C664833DEFA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C433D9-9B4A-417E-A763-D660ACFFDA3C}" type="datetimeFigureOut">
              <a:rPr lang="ru-RU" smtClean="0"/>
              <a:pPr/>
              <a:t>11.11.2020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A08042-63E8-47F9-8FE4-C664833DEFA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C433D9-9B4A-417E-A763-D660ACFFDA3C}" type="datetimeFigureOut">
              <a:rPr lang="ru-RU" smtClean="0"/>
              <a:pPr/>
              <a:t>11.11.2020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A08042-63E8-47F9-8FE4-C664833DEFA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C433D9-9B4A-417E-A763-D660ACFFDA3C}" type="datetimeFigureOut">
              <a:rPr lang="ru-RU" smtClean="0"/>
              <a:pPr/>
              <a:t>11.11.2020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A08042-63E8-47F9-8FE4-C664833DEFA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t="-33000" b="-3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0C433D9-9B4A-417E-A763-D660ACFFDA3C}" type="datetimeFigureOut">
              <a:rPr lang="ru-RU" smtClean="0"/>
              <a:pPr/>
              <a:t>11.11.2020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A08042-63E8-47F9-8FE4-C664833DEFA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10.wmf"/><Relationship Id="rId4" Type="http://schemas.openxmlformats.org/officeDocument/2006/relationships/oleObject" Target="../embeddings/oleObject1.bin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635896" y="476672"/>
            <a:ext cx="5214974" cy="2000264"/>
          </a:xfrm>
        </p:spPr>
        <p:txBody>
          <a:bodyPr>
            <a:normAutofit fontScale="90000"/>
          </a:bodyPr>
          <a:lstStyle/>
          <a:p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dirty="0" smtClean="0"/>
              <a:t>Тема. </a:t>
            </a:r>
            <a:r>
              <a:rPr lang="ru-RU" i="1" dirty="0" smtClean="0"/>
              <a:t>Измерение углов.</a:t>
            </a:r>
            <a:br>
              <a:rPr lang="ru-RU" i="1" dirty="0" smtClean="0"/>
            </a:br>
            <a:r>
              <a:rPr lang="ru-RU" i="1" dirty="0" smtClean="0"/>
              <a:t>Транспортир.</a:t>
            </a:r>
            <a:endParaRPr lang="ru-RU" i="1" dirty="0"/>
          </a:p>
        </p:txBody>
      </p:sp>
      <p:pic>
        <p:nvPicPr>
          <p:cNvPr id="4" name="Рисунок 3" descr="00414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4282" y="142852"/>
            <a:ext cx="3188516" cy="3714776"/>
          </a:xfrm>
          <a:prstGeom prst="rect">
            <a:avLst/>
          </a:prstGeom>
        </p:spPr>
      </p:pic>
      <p:pic>
        <p:nvPicPr>
          <p:cNvPr id="5" name="Рисунок 4" descr="006403a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429124" y="3827161"/>
            <a:ext cx="4562483" cy="303083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355976" y="2780928"/>
            <a:ext cx="41764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395536" y="5013176"/>
            <a:ext cx="28083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Измерьте углы</a:t>
            </a:r>
            <a:endParaRPr lang="ru-RU" dirty="0"/>
          </a:p>
        </p:txBody>
      </p:sp>
      <p:pic>
        <p:nvPicPr>
          <p:cNvPr id="4" name="Содержимое 3" descr="4fe33d21437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57158" y="1285860"/>
            <a:ext cx="6437222" cy="4214842"/>
          </a:xfrm>
          <a:prstGeom prst="rect">
            <a:avLst/>
          </a:prstGeom>
        </p:spPr>
      </p:pic>
      <p:cxnSp>
        <p:nvCxnSpPr>
          <p:cNvPr id="5" name="Прямая соединительная линия 4"/>
          <p:cNvCxnSpPr/>
          <p:nvPr/>
        </p:nvCxnSpPr>
        <p:spPr>
          <a:xfrm rot="5400000">
            <a:off x="3411276" y="3048322"/>
            <a:ext cx="1494426" cy="1255651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 rot="5400000">
            <a:off x="5412934" y="1302182"/>
            <a:ext cx="818462" cy="642942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Овал 6"/>
          <p:cNvSpPr/>
          <p:nvPr/>
        </p:nvSpPr>
        <p:spPr>
          <a:xfrm>
            <a:off x="3530663" y="4273955"/>
            <a:ext cx="141901" cy="149405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3672564" y="4423360"/>
            <a:ext cx="1844710" cy="3321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>
            <a:off x="6510579" y="4423360"/>
            <a:ext cx="1419007" cy="3321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Измерьте углы</a:t>
            </a:r>
            <a:endParaRPr lang="ru-RU" dirty="0"/>
          </a:p>
        </p:txBody>
      </p:sp>
      <p:pic>
        <p:nvPicPr>
          <p:cNvPr id="4" name="Содержимое 3" descr="4fe33d21437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57158" y="1285860"/>
            <a:ext cx="6437222" cy="4214842"/>
          </a:xfrm>
          <a:prstGeom prst="rect">
            <a:avLst/>
          </a:prstGeom>
        </p:spPr>
      </p:pic>
      <p:cxnSp>
        <p:nvCxnSpPr>
          <p:cNvPr id="5" name="Прямая соединительная линия 4"/>
          <p:cNvCxnSpPr/>
          <p:nvPr/>
        </p:nvCxnSpPr>
        <p:spPr>
          <a:xfrm rot="5400000">
            <a:off x="3003252" y="3140362"/>
            <a:ext cx="1851613" cy="571504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 rot="5400000">
            <a:off x="4448521" y="1266463"/>
            <a:ext cx="389834" cy="142876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Овал 6"/>
          <p:cNvSpPr/>
          <p:nvPr/>
        </p:nvSpPr>
        <p:spPr>
          <a:xfrm>
            <a:off x="3530663" y="4273955"/>
            <a:ext cx="141901" cy="149405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3672564" y="4423360"/>
            <a:ext cx="1844710" cy="3321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>
            <a:off x="6510579" y="4423360"/>
            <a:ext cx="1419007" cy="3321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142852"/>
            <a:ext cx="8229600" cy="1143000"/>
          </a:xfrm>
        </p:spPr>
        <p:txBody>
          <a:bodyPr/>
          <a:lstStyle/>
          <a:p>
            <a:r>
              <a:rPr lang="ru-RU" dirty="0" smtClean="0"/>
              <a:t>Измерьте углы</a:t>
            </a:r>
            <a:endParaRPr lang="ru-RU" dirty="0"/>
          </a:p>
        </p:txBody>
      </p:sp>
      <p:pic>
        <p:nvPicPr>
          <p:cNvPr id="4" name="Содержимое 3" descr="4fe33d21437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57158" y="1285860"/>
            <a:ext cx="6437222" cy="4214842"/>
          </a:xfrm>
          <a:prstGeom prst="rect">
            <a:avLst/>
          </a:prstGeom>
        </p:spPr>
      </p:pic>
      <p:cxnSp>
        <p:nvCxnSpPr>
          <p:cNvPr id="5" name="Прямая соединительная линия 4"/>
          <p:cNvCxnSpPr>
            <a:endCxn id="7" idx="0"/>
          </p:cNvCxnSpPr>
          <p:nvPr/>
        </p:nvCxnSpPr>
        <p:spPr>
          <a:xfrm rot="16200000" flipH="1">
            <a:off x="2664200" y="3336540"/>
            <a:ext cx="1845085" cy="29744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 rot="5400000">
            <a:off x="3376951" y="1123587"/>
            <a:ext cx="389834" cy="1588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Овал 6"/>
          <p:cNvSpPr/>
          <p:nvPr/>
        </p:nvSpPr>
        <p:spPr>
          <a:xfrm>
            <a:off x="3530663" y="4273955"/>
            <a:ext cx="141901" cy="149405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3672564" y="4423360"/>
            <a:ext cx="1844710" cy="3321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>
            <a:off x="6510579" y="4423360"/>
            <a:ext cx="1419007" cy="3321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Измерьте углы</a:t>
            </a:r>
            <a:endParaRPr lang="ru-RU" dirty="0"/>
          </a:p>
        </p:txBody>
      </p:sp>
      <p:pic>
        <p:nvPicPr>
          <p:cNvPr id="4" name="Содержимое 3" descr="4fe33d21437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57158" y="1285860"/>
            <a:ext cx="6437222" cy="4214842"/>
          </a:xfrm>
          <a:prstGeom prst="rect">
            <a:avLst/>
          </a:prstGeom>
        </p:spPr>
      </p:pic>
      <p:cxnSp>
        <p:nvCxnSpPr>
          <p:cNvPr id="5" name="Прямая соединительная линия 4"/>
          <p:cNvCxnSpPr>
            <a:endCxn id="7" idx="1"/>
          </p:cNvCxnSpPr>
          <p:nvPr/>
        </p:nvCxnSpPr>
        <p:spPr>
          <a:xfrm rot="16200000" flipH="1">
            <a:off x="2342420" y="3086810"/>
            <a:ext cx="1795529" cy="622519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 rot="16200000" flipH="1">
            <a:off x="2305381" y="1266463"/>
            <a:ext cx="389834" cy="142876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Овал 6"/>
          <p:cNvSpPr/>
          <p:nvPr/>
        </p:nvSpPr>
        <p:spPr>
          <a:xfrm>
            <a:off x="3530663" y="4273955"/>
            <a:ext cx="141901" cy="149405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3672564" y="4423360"/>
            <a:ext cx="1844710" cy="3321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>
            <a:off x="6510579" y="4423360"/>
            <a:ext cx="1419007" cy="3321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Измерьте углы</a:t>
            </a:r>
            <a:endParaRPr lang="ru-RU" dirty="0"/>
          </a:p>
        </p:txBody>
      </p:sp>
      <p:pic>
        <p:nvPicPr>
          <p:cNvPr id="4" name="Содержимое 3" descr="4fe33d21437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57158" y="1285860"/>
            <a:ext cx="6437222" cy="4214842"/>
          </a:xfrm>
          <a:prstGeom prst="rect">
            <a:avLst/>
          </a:prstGeom>
        </p:spPr>
      </p:pic>
      <p:cxnSp>
        <p:nvCxnSpPr>
          <p:cNvPr id="5" name="Прямая соединительная линия 4"/>
          <p:cNvCxnSpPr>
            <a:endCxn id="7" idx="4"/>
          </p:cNvCxnSpPr>
          <p:nvPr/>
        </p:nvCxnSpPr>
        <p:spPr>
          <a:xfrm>
            <a:off x="1970001" y="3226989"/>
            <a:ext cx="1601380" cy="1208672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>
            <a:off x="714348" y="2285992"/>
            <a:ext cx="428628" cy="318396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Овал 6"/>
          <p:cNvSpPr/>
          <p:nvPr/>
        </p:nvSpPr>
        <p:spPr>
          <a:xfrm>
            <a:off x="3500430" y="4286256"/>
            <a:ext cx="141901" cy="149405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3672564" y="4423360"/>
            <a:ext cx="1844710" cy="3321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>
            <a:off x="6510579" y="4423360"/>
            <a:ext cx="1419007" cy="3321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Измерьте углы</a:t>
            </a:r>
            <a:endParaRPr lang="ru-RU" dirty="0"/>
          </a:p>
        </p:txBody>
      </p:sp>
      <p:pic>
        <p:nvPicPr>
          <p:cNvPr id="4" name="Содержимое 3" descr="4fe33d21437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57158" y="1285860"/>
            <a:ext cx="6437222" cy="4214842"/>
          </a:xfrm>
          <a:prstGeom prst="rect">
            <a:avLst/>
          </a:prstGeom>
        </p:spPr>
      </p:pic>
      <p:cxnSp>
        <p:nvCxnSpPr>
          <p:cNvPr id="5" name="Прямая соединительная линия 4"/>
          <p:cNvCxnSpPr>
            <a:endCxn id="7" idx="4"/>
          </p:cNvCxnSpPr>
          <p:nvPr/>
        </p:nvCxnSpPr>
        <p:spPr>
          <a:xfrm>
            <a:off x="1714480" y="4143380"/>
            <a:ext cx="1856901" cy="292281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>
            <a:off x="142844" y="3857628"/>
            <a:ext cx="500066" cy="104082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Овал 6"/>
          <p:cNvSpPr/>
          <p:nvPr/>
        </p:nvSpPr>
        <p:spPr>
          <a:xfrm>
            <a:off x="3500430" y="4286256"/>
            <a:ext cx="141901" cy="149405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3672564" y="4423360"/>
            <a:ext cx="1844710" cy="3321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>
            <a:off x="6510579" y="4423360"/>
            <a:ext cx="1419007" cy="3321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609600" y="4270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Построить угол 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643438" y="714356"/>
            <a:ext cx="205697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>
                <a:sym typeface="Symbol"/>
              </a:rPr>
              <a:t>АВС</a:t>
            </a:r>
            <a:r>
              <a:rPr lang="en-US" sz="3200" dirty="0" smtClean="0">
                <a:sym typeface="Symbol"/>
              </a:rPr>
              <a:t>=</a:t>
            </a:r>
            <a:r>
              <a:rPr lang="ru-RU" sz="3200" dirty="0" smtClean="0">
                <a:sym typeface="Symbol"/>
              </a:rPr>
              <a:t>35 </a:t>
            </a:r>
            <a:endParaRPr lang="ru-RU" sz="3200" dirty="0"/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3929058" y="5214950"/>
            <a:ext cx="3643338" cy="1588"/>
          </a:xfrm>
          <a:prstGeom prst="line">
            <a:avLst/>
          </a:prstGeom>
          <a:ln w="53975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" name="Содержимое 3" descr="4fe33d21437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85918" y="3071810"/>
            <a:ext cx="4364217" cy="2857519"/>
          </a:xfrm>
          <a:prstGeom prst="rect">
            <a:avLst/>
          </a:prstGeom>
        </p:spPr>
      </p:pic>
      <p:sp>
        <p:nvSpPr>
          <p:cNvPr id="15" name="Овал 14"/>
          <p:cNvSpPr/>
          <p:nvPr/>
        </p:nvSpPr>
        <p:spPr>
          <a:xfrm>
            <a:off x="3929058" y="5143512"/>
            <a:ext cx="71438" cy="71438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Овал 21"/>
          <p:cNvSpPr/>
          <p:nvPr/>
        </p:nvSpPr>
        <p:spPr>
          <a:xfrm>
            <a:off x="5572132" y="3929066"/>
            <a:ext cx="71438" cy="71438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 flipV="1">
            <a:off x="3929058" y="2928934"/>
            <a:ext cx="3000396" cy="2284428"/>
          </a:xfrm>
          <a:prstGeom prst="line">
            <a:avLst/>
          </a:prstGeom>
          <a:ln w="53975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6215074" y="2428868"/>
            <a:ext cx="45236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/>
              <a:t>А</a:t>
            </a:r>
            <a:endParaRPr lang="ru-RU" sz="3600" dirty="0"/>
          </a:p>
        </p:txBody>
      </p:sp>
      <p:sp>
        <p:nvSpPr>
          <p:cNvPr id="28" name="TextBox 27"/>
          <p:cNvSpPr txBox="1"/>
          <p:nvPr/>
        </p:nvSpPr>
        <p:spPr>
          <a:xfrm>
            <a:off x="3500430" y="4714884"/>
            <a:ext cx="43633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/>
              <a:t>В</a:t>
            </a:r>
            <a:endParaRPr lang="ru-RU" sz="3600" dirty="0"/>
          </a:p>
        </p:txBody>
      </p:sp>
      <p:sp>
        <p:nvSpPr>
          <p:cNvPr id="29" name="TextBox 28"/>
          <p:cNvSpPr txBox="1"/>
          <p:nvPr/>
        </p:nvSpPr>
        <p:spPr>
          <a:xfrm>
            <a:off x="7072330" y="5286388"/>
            <a:ext cx="43152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/>
              <a:t>С</a:t>
            </a:r>
            <a:endParaRPr lang="ru-RU" sz="3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22" grpId="0" animBg="1"/>
      <p:bldP spid="27" grpId="0"/>
      <p:bldP spid="28" grpId="0"/>
      <p:bldP spid="2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609600" y="4270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Построить угол 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643438" y="714356"/>
            <a:ext cx="226536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>
                <a:sym typeface="Symbol"/>
              </a:rPr>
              <a:t>АВС</a:t>
            </a:r>
            <a:r>
              <a:rPr lang="en-US" sz="3200" dirty="0" smtClean="0">
                <a:sym typeface="Symbol"/>
              </a:rPr>
              <a:t>=</a:t>
            </a:r>
            <a:r>
              <a:rPr lang="ru-RU" sz="3200" dirty="0" smtClean="0">
                <a:sym typeface="Symbol"/>
              </a:rPr>
              <a:t>120 </a:t>
            </a:r>
            <a:endParaRPr lang="ru-RU" sz="3200" dirty="0"/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3929058" y="5214950"/>
            <a:ext cx="3643338" cy="1588"/>
          </a:xfrm>
          <a:prstGeom prst="line">
            <a:avLst/>
          </a:prstGeom>
          <a:ln w="53975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" name="Содержимое 3" descr="4fe33d21437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85918" y="3071810"/>
            <a:ext cx="4364217" cy="2857519"/>
          </a:xfrm>
          <a:prstGeom prst="rect">
            <a:avLst/>
          </a:prstGeom>
        </p:spPr>
      </p:pic>
      <p:sp>
        <p:nvSpPr>
          <p:cNvPr id="15" name="Овал 14"/>
          <p:cNvSpPr/>
          <p:nvPr/>
        </p:nvSpPr>
        <p:spPr>
          <a:xfrm>
            <a:off x="3929058" y="5143512"/>
            <a:ext cx="71438" cy="71438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Овал 21"/>
          <p:cNvSpPr/>
          <p:nvPr/>
        </p:nvSpPr>
        <p:spPr>
          <a:xfrm>
            <a:off x="2928926" y="3286124"/>
            <a:ext cx="71438" cy="71438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1" name="Прямая соединительная линия 10"/>
          <p:cNvCxnSpPr>
            <a:stCxn id="15" idx="1"/>
          </p:cNvCxnSpPr>
          <p:nvPr/>
        </p:nvCxnSpPr>
        <p:spPr>
          <a:xfrm rot="16200000" flipV="1">
            <a:off x="1750199" y="2964653"/>
            <a:ext cx="2867982" cy="1510660"/>
          </a:xfrm>
          <a:prstGeom prst="line">
            <a:avLst/>
          </a:prstGeom>
          <a:ln w="53975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2571736" y="1928802"/>
            <a:ext cx="45236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/>
              <a:t>А</a:t>
            </a:r>
            <a:endParaRPr lang="ru-RU" sz="3600" dirty="0"/>
          </a:p>
        </p:txBody>
      </p:sp>
      <p:sp>
        <p:nvSpPr>
          <p:cNvPr id="28" name="TextBox 27"/>
          <p:cNvSpPr txBox="1"/>
          <p:nvPr/>
        </p:nvSpPr>
        <p:spPr>
          <a:xfrm>
            <a:off x="3428992" y="4714884"/>
            <a:ext cx="43633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/>
              <a:t>В</a:t>
            </a:r>
            <a:endParaRPr lang="ru-RU" sz="3600" dirty="0"/>
          </a:p>
        </p:txBody>
      </p:sp>
      <p:sp>
        <p:nvSpPr>
          <p:cNvPr id="29" name="TextBox 28"/>
          <p:cNvSpPr txBox="1"/>
          <p:nvPr/>
        </p:nvSpPr>
        <p:spPr>
          <a:xfrm>
            <a:off x="7072330" y="5286388"/>
            <a:ext cx="43152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/>
              <a:t>С</a:t>
            </a:r>
            <a:endParaRPr lang="ru-RU" sz="3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22" grpId="0" animBg="1"/>
      <p:bldP spid="27" grpId="0"/>
      <p:bldP spid="28" grpId="0"/>
      <p:bldP spid="2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№ 1650, 1651, 1652, 1642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Домашнее задание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mtClean="0"/>
              <a:t>№ 1642(б), 1654, 1657, 1659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Назовите углы, изображенные на рисунке</a:t>
            </a:r>
            <a:endParaRPr lang="ru-RU" dirty="0"/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 rot="16200000" flipH="1">
            <a:off x="464315" y="2393149"/>
            <a:ext cx="1214446" cy="285752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 flipV="1">
            <a:off x="1214414" y="2714620"/>
            <a:ext cx="1643074" cy="428628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rot="16200000" flipH="1">
            <a:off x="3428992" y="2500306"/>
            <a:ext cx="1214446" cy="785818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rot="5400000" flipH="1" flipV="1">
            <a:off x="4250529" y="2464587"/>
            <a:ext cx="1214446" cy="857256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>
            <a:off x="500034" y="5643578"/>
            <a:ext cx="2143140" cy="1588"/>
          </a:xfrm>
          <a:prstGeom prst="line">
            <a:avLst/>
          </a:prstGeom>
          <a:ln w="3810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 rot="5400000" flipH="1" flipV="1">
            <a:off x="1858150" y="4856966"/>
            <a:ext cx="1571636" cy="1588"/>
          </a:xfrm>
          <a:prstGeom prst="line">
            <a:avLst/>
          </a:prstGeom>
          <a:ln w="3810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 rot="10800000" flipV="1">
            <a:off x="5643570" y="2357430"/>
            <a:ext cx="2214578" cy="1000132"/>
          </a:xfrm>
          <a:prstGeom prst="line">
            <a:avLst/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>
            <a:off x="5643570" y="3357562"/>
            <a:ext cx="2286016" cy="285752"/>
          </a:xfrm>
          <a:prstGeom prst="line">
            <a:avLst/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>
            <a:off x="3428992" y="6143644"/>
            <a:ext cx="1643074" cy="1588"/>
          </a:xfrm>
          <a:prstGeom prst="line">
            <a:avLst/>
          </a:prstGeom>
          <a:ln w="381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>
            <a:off x="5072066" y="6143644"/>
            <a:ext cx="2286016" cy="1588"/>
          </a:xfrm>
          <a:prstGeom prst="line">
            <a:avLst/>
          </a:prstGeom>
          <a:ln w="381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Box 31"/>
          <p:cNvSpPr txBox="1"/>
          <p:nvPr/>
        </p:nvSpPr>
        <p:spPr>
          <a:xfrm>
            <a:off x="571472" y="1857364"/>
            <a:ext cx="3080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C</a:t>
            </a:r>
            <a:endParaRPr lang="ru-RU" dirty="0"/>
          </a:p>
        </p:txBody>
      </p:sp>
      <p:sp>
        <p:nvSpPr>
          <p:cNvPr id="33" name="TextBox 32"/>
          <p:cNvSpPr txBox="1"/>
          <p:nvPr/>
        </p:nvSpPr>
        <p:spPr>
          <a:xfrm>
            <a:off x="928662" y="3143248"/>
            <a:ext cx="3369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O</a:t>
            </a:r>
            <a:endParaRPr lang="ru-RU" dirty="0"/>
          </a:p>
        </p:txBody>
      </p:sp>
      <p:sp>
        <p:nvSpPr>
          <p:cNvPr id="34" name="TextBox 33"/>
          <p:cNvSpPr txBox="1"/>
          <p:nvPr/>
        </p:nvSpPr>
        <p:spPr>
          <a:xfrm>
            <a:off x="2786050" y="2500306"/>
            <a:ext cx="3273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D</a:t>
            </a:r>
            <a:endParaRPr lang="ru-RU" dirty="0"/>
          </a:p>
        </p:txBody>
      </p:sp>
      <p:sp>
        <p:nvSpPr>
          <p:cNvPr id="35" name="TextBox 34"/>
          <p:cNvSpPr txBox="1"/>
          <p:nvPr/>
        </p:nvSpPr>
        <p:spPr>
          <a:xfrm>
            <a:off x="3214678" y="2071678"/>
            <a:ext cx="3818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M</a:t>
            </a:r>
            <a:endParaRPr lang="ru-RU" dirty="0"/>
          </a:p>
        </p:txBody>
      </p:sp>
      <p:sp>
        <p:nvSpPr>
          <p:cNvPr id="36" name="TextBox 35"/>
          <p:cNvSpPr txBox="1"/>
          <p:nvPr/>
        </p:nvSpPr>
        <p:spPr>
          <a:xfrm>
            <a:off x="4214810" y="3571876"/>
            <a:ext cx="3048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K</a:t>
            </a:r>
            <a:endParaRPr lang="ru-RU" dirty="0"/>
          </a:p>
        </p:txBody>
      </p:sp>
      <p:sp>
        <p:nvSpPr>
          <p:cNvPr id="37" name="TextBox 36"/>
          <p:cNvSpPr txBox="1"/>
          <p:nvPr/>
        </p:nvSpPr>
        <p:spPr>
          <a:xfrm>
            <a:off x="5286380" y="2285992"/>
            <a:ext cx="3337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N</a:t>
            </a:r>
            <a:endParaRPr lang="ru-RU" dirty="0"/>
          </a:p>
        </p:txBody>
      </p:sp>
      <p:sp>
        <p:nvSpPr>
          <p:cNvPr id="38" name="TextBox 37"/>
          <p:cNvSpPr txBox="1"/>
          <p:nvPr/>
        </p:nvSpPr>
        <p:spPr>
          <a:xfrm>
            <a:off x="5286380" y="3214686"/>
            <a:ext cx="3177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A</a:t>
            </a:r>
            <a:endParaRPr lang="ru-RU" dirty="0"/>
          </a:p>
        </p:txBody>
      </p:sp>
      <p:sp>
        <p:nvSpPr>
          <p:cNvPr id="39" name="TextBox 38"/>
          <p:cNvSpPr txBox="1"/>
          <p:nvPr/>
        </p:nvSpPr>
        <p:spPr>
          <a:xfrm>
            <a:off x="428596" y="5715016"/>
            <a:ext cx="2824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L</a:t>
            </a:r>
            <a:endParaRPr lang="ru-RU" dirty="0"/>
          </a:p>
        </p:txBody>
      </p:sp>
      <p:sp>
        <p:nvSpPr>
          <p:cNvPr id="40" name="TextBox 39"/>
          <p:cNvSpPr txBox="1"/>
          <p:nvPr/>
        </p:nvSpPr>
        <p:spPr>
          <a:xfrm>
            <a:off x="2357422" y="5643578"/>
            <a:ext cx="3097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B</a:t>
            </a:r>
            <a:endParaRPr lang="ru-RU" dirty="0"/>
          </a:p>
        </p:txBody>
      </p:sp>
      <p:sp>
        <p:nvSpPr>
          <p:cNvPr id="41" name="TextBox 40"/>
          <p:cNvSpPr txBox="1"/>
          <p:nvPr/>
        </p:nvSpPr>
        <p:spPr>
          <a:xfrm>
            <a:off x="2643174" y="4000504"/>
            <a:ext cx="2904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S</a:t>
            </a:r>
            <a:endParaRPr lang="ru-RU" dirty="0"/>
          </a:p>
        </p:txBody>
      </p:sp>
      <p:sp>
        <p:nvSpPr>
          <p:cNvPr id="42" name="TextBox 41"/>
          <p:cNvSpPr txBox="1"/>
          <p:nvPr/>
        </p:nvSpPr>
        <p:spPr>
          <a:xfrm>
            <a:off x="3286116" y="6215082"/>
            <a:ext cx="3048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X</a:t>
            </a:r>
            <a:endParaRPr lang="ru-RU" dirty="0"/>
          </a:p>
        </p:txBody>
      </p:sp>
      <p:sp>
        <p:nvSpPr>
          <p:cNvPr id="43" name="TextBox 42"/>
          <p:cNvSpPr txBox="1"/>
          <p:nvPr/>
        </p:nvSpPr>
        <p:spPr>
          <a:xfrm>
            <a:off x="5286380" y="6215082"/>
            <a:ext cx="2968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T</a:t>
            </a:r>
            <a:endParaRPr lang="ru-RU" dirty="0"/>
          </a:p>
        </p:txBody>
      </p:sp>
      <p:sp>
        <p:nvSpPr>
          <p:cNvPr id="44" name="TextBox 43"/>
          <p:cNvSpPr txBox="1"/>
          <p:nvPr/>
        </p:nvSpPr>
        <p:spPr>
          <a:xfrm>
            <a:off x="7072330" y="6215082"/>
            <a:ext cx="2968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Y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b="1" dirty="0" smtClean="0">
                <a:solidFill>
                  <a:srgbClr val="660066"/>
                </a:solidFill>
              </a:rPr>
              <a:t>Величину угла измеряют с помощью </a:t>
            </a:r>
            <a:br>
              <a:rPr lang="ru-RU" sz="3600" b="1" dirty="0" smtClean="0">
                <a:solidFill>
                  <a:srgbClr val="660066"/>
                </a:solidFill>
              </a:rPr>
            </a:br>
            <a:r>
              <a:rPr lang="ru-RU" sz="3600" b="1" dirty="0" smtClean="0">
                <a:solidFill>
                  <a:srgbClr val="FF0000"/>
                </a:solidFill>
              </a:rPr>
              <a:t>транспортира</a:t>
            </a:r>
            <a:endParaRPr lang="ru-RU" sz="3600" dirty="0"/>
          </a:p>
        </p:txBody>
      </p:sp>
      <p:pic>
        <p:nvPicPr>
          <p:cNvPr id="4" name="Picture 9" descr="транспортир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2143116"/>
            <a:ext cx="1803810" cy="2071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5" descr="04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98813" y="1700213"/>
            <a:ext cx="4468812" cy="4608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C00000"/>
                </a:solidFill>
              </a:rPr>
              <a:t> </a:t>
            </a:r>
            <a:r>
              <a:rPr lang="ru-RU" dirty="0" smtClean="0">
                <a:solidFill>
                  <a:srgbClr val="C00000"/>
                </a:solidFill>
              </a:rPr>
              <a:t>Виды транспортиров</a:t>
            </a:r>
            <a:endParaRPr lang="ru-RU" dirty="0">
              <a:solidFill>
                <a:srgbClr val="C00000"/>
              </a:solidFill>
            </a:endParaRPr>
          </a:p>
        </p:txBody>
      </p:sp>
      <p:pic>
        <p:nvPicPr>
          <p:cNvPr id="4" name="Рисунок 3" descr="0_55d46_5a4accd5_XL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57158" y="1428736"/>
            <a:ext cx="2963225" cy="3060129"/>
          </a:xfrm>
          <a:prstGeom prst="rect">
            <a:avLst/>
          </a:prstGeom>
        </p:spPr>
      </p:pic>
      <p:pic>
        <p:nvPicPr>
          <p:cNvPr id="5" name="Рисунок 4" descr="1a7bb9ab127ce3f2a25e607f5ef92935_60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857620" y="1785926"/>
            <a:ext cx="3369294" cy="1881189"/>
          </a:xfrm>
          <a:prstGeom prst="rect">
            <a:avLst/>
          </a:prstGeom>
        </p:spPr>
      </p:pic>
      <p:pic>
        <p:nvPicPr>
          <p:cNvPr id="6" name="Рисунок 5" descr="4fe33d21437a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85720" y="4357694"/>
            <a:ext cx="3392626" cy="2109789"/>
          </a:xfrm>
          <a:prstGeom prst="rect">
            <a:avLst/>
          </a:prstGeom>
        </p:spPr>
      </p:pic>
      <p:pic>
        <p:nvPicPr>
          <p:cNvPr id="8" name="Рисунок 7" descr="1301705P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071934" y="4000504"/>
            <a:ext cx="3708645" cy="219551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Транспортир</a:t>
            </a:r>
            <a:endParaRPr lang="ru-RU" dirty="0"/>
          </a:p>
        </p:txBody>
      </p:sp>
      <p:pic>
        <p:nvPicPr>
          <p:cNvPr id="4" name="Содержимое 3" descr="4fe33d21437a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1285852" y="1928802"/>
            <a:ext cx="6096000" cy="3790950"/>
          </a:xfrm>
        </p:spPr>
      </p:pic>
      <p:sp>
        <p:nvSpPr>
          <p:cNvPr id="5" name="TextBox 4"/>
          <p:cNvSpPr txBox="1"/>
          <p:nvPr/>
        </p:nvSpPr>
        <p:spPr>
          <a:xfrm>
            <a:off x="6357950" y="2143116"/>
            <a:ext cx="132959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/>
              <a:t>Шкала</a:t>
            </a:r>
            <a:endParaRPr lang="ru-RU" sz="3200" dirty="0"/>
          </a:p>
        </p:txBody>
      </p:sp>
      <p:sp>
        <p:nvSpPr>
          <p:cNvPr id="6" name="TextBox 5"/>
          <p:cNvSpPr txBox="1"/>
          <p:nvPr/>
        </p:nvSpPr>
        <p:spPr>
          <a:xfrm>
            <a:off x="3071802" y="4071942"/>
            <a:ext cx="24614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Центр полуокружности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428596" y="6143644"/>
            <a:ext cx="40023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1</a:t>
            </a:r>
            <a:r>
              <a:rPr lang="ru-RU" dirty="0" smtClean="0">
                <a:sym typeface="Symbol"/>
              </a:rPr>
              <a:t></a:t>
            </a:r>
            <a:r>
              <a:rPr lang="ru-RU" dirty="0" smtClean="0"/>
              <a:t>( градус)- единица измерения углов.</a:t>
            </a:r>
            <a:endParaRPr lang="ru-RU" dirty="0"/>
          </a:p>
        </p:txBody>
      </p:sp>
      <p:graphicFrame>
        <p:nvGraphicFramePr>
          <p:cNvPr id="8" name="Объект 7"/>
          <p:cNvGraphicFramePr>
            <a:graphicFrameLocks noChangeAspect="1"/>
          </p:cNvGraphicFramePr>
          <p:nvPr/>
        </p:nvGraphicFramePr>
        <p:xfrm>
          <a:off x="4500562" y="5857892"/>
          <a:ext cx="1143008" cy="82402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1" name="Формула" r:id="rId4" imgW="545760" imgH="393480" progId="Equation.3">
                  <p:embed/>
                </p:oleObj>
              </mc:Choice>
              <mc:Fallback>
                <p:oleObj name="Формула" r:id="rId4" imgW="545760" imgH="393480" progId="Equation.3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00562" y="5857892"/>
                        <a:ext cx="1143008" cy="824029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5643570" y="6143644"/>
            <a:ext cx="20002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развернутого угла.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Виды углов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Прямой</a:t>
            </a:r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r>
              <a:rPr lang="ru-RU" dirty="0" smtClean="0"/>
              <a:t>Развернутый</a:t>
            </a:r>
            <a:endParaRPr lang="ru-RU" dirty="0"/>
          </a:p>
        </p:txBody>
      </p:sp>
      <p:cxnSp>
        <p:nvCxnSpPr>
          <p:cNvPr id="4" name="Прямая соединительная линия 3"/>
          <p:cNvCxnSpPr/>
          <p:nvPr/>
        </p:nvCxnSpPr>
        <p:spPr>
          <a:xfrm>
            <a:off x="1357290" y="3214686"/>
            <a:ext cx="2143140" cy="1588"/>
          </a:xfrm>
          <a:prstGeom prst="line">
            <a:avLst/>
          </a:prstGeom>
          <a:ln w="3810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Прямая соединительная линия 4"/>
          <p:cNvCxnSpPr/>
          <p:nvPr/>
        </p:nvCxnSpPr>
        <p:spPr>
          <a:xfrm rot="5400000" flipH="1" flipV="1">
            <a:off x="2715406" y="2428074"/>
            <a:ext cx="1571636" cy="1588"/>
          </a:xfrm>
          <a:prstGeom prst="line">
            <a:avLst/>
          </a:prstGeom>
          <a:ln w="3810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1285852" y="3286124"/>
            <a:ext cx="2824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L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3214678" y="3214686"/>
            <a:ext cx="3097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B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3500430" y="1571612"/>
            <a:ext cx="2904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S</a:t>
            </a:r>
            <a:endParaRPr lang="ru-RU" dirty="0"/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3857620" y="4286256"/>
            <a:ext cx="1643074" cy="1588"/>
          </a:xfrm>
          <a:prstGeom prst="line">
            <a:avLst/>
          </a:prstGeom>
          <a:ln w="381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>
            <a:off x="5500694" y="4286256"/>
            <a:ext cx="2286016" cy="1588"/>
          </a:xfrm>
          <a:prstGeom prst="line">
            <a:avLst/>
          </a:prstGeom>
          <a:ln w="381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3714744" y="4357694"/>
            <a:ext cx="3048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X</a:t>
            </a:r>
            <a:endParaRPr lang="ru-RU" dirty="0"/>
          </a:p>
        </p:txBody>
      </p:sp>
      <p:sp>
        <p:nvSpPr>
          <p:cNvPr id="12" name="TextBox 11"/>
          <p:cNvSpPr txBox="1"/>
          <p:nvPr/>
        </p:nvSpPr>
        <p:spPr>
          <a:xfrm>
            <a:off x="5715008" y="4357694"/>
            <a:ext cx="2968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T</a:t>
            </a:r>
            <a:endParaRPr lang="ru-RU" dirty="0"/>
          </a:p>
        </p:txBody>
      </p:sp>
      <p:sp>
        <p:nvSpPr>
          <p:cNvPr id="13" name="TextBox 12"/>
          <p:cNvSpPr txBox="1"/>
          <p:nvPr/>
        </p:nvSpPr>
        <p:spPr>
          <a:xfrm>
            <a:off x="7500958" y="4357694"/>
            <a:ext cx="2968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Y</a:t>
            </a:r>
            <a:endParaRPr lang="ru-RU" dirty="0"/>
          </a:p>
        </p:txBody>
      </p:sp>
      <p:sp>
        <p:nvSpPr>
          <p:cNvPr id="15" name="TextBox 14"/>
          <p:cNvSpPr txBox="1"/>
          <p:nvPr/>
        </p:nvSpPr>
        <p:spPr>
          <a:xfrm>
            <a:off x="4500562" y="1857364"/>
            <a:ext cx="196399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>
                <a:sym typeface="Symbol"/>
              </a:rPr>
              <a:t></a:t>
            </a:r>
            <a:r>
              <a:rPr lang="en-US" sz="3200" dirty="0" smtClean="0">
                <a:sym typeface="Symbol"/>
              </a:rPr>
              <a:t>LBS=90</a:t>
            </a:r>
            <a:r>
              <a:rPr lang="ru-RU" sz="3200" dirty="0" smtClean="0">
                <a:sym typeface="Symbol"/>
              </a:rPr>
              <a:t> </a:t>
            </a:r>
            <a:endParaRPr lang="ru-RU" sz="3200" dirty="0"/>
          </a:p>
        </p:txBody>
      </p:sp>
      <p:sp>
        <p:nvSpPr>
          <p:cNvPr id="16" name="TextBox 15"/>
          <p:cNvSpPr txBox="1"/>
          <p:nvPr/>
        </p:nvSpPr>
        <p:spPr>
          <a:xfrm>
            <a:off x="1643042" y="4857760"/>
            <a:ext cx="220124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>
                <a:sym typeface="Symbol"/>
              </a:rPr>
              <a:t></a:t>
            </a:r>
            <a:r>
              <a:rPr lang="en-US" sz="3200" dirty="0" smtClean="0">
                <a:sym typeface="Symbol"/>
              </a:rPr>
              <a:t>XTY=180</a:t>
            </a:r>
            <a:r>
              <a:rPr lang="ru-RU" sz="3200" dirty="0" smtClean="0">
                <a:sym typeface="Symbol"/>
              </a:rPr>
              <a:t> </a:t>
            </a:r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Виды углов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357299"/>
            <a:ext cx="3114668" cy="1357322"/>
          </a:xfrm>
        </p:spPr>
        <p:txBody>
          <a:bodyPr/>
          <a:lstStyle/>
          <a:p>
            <a:r>
              <a:rPr lang="ru-RU" dirty="0" smtClean="0"/>
              <a:t>Острые –меньше 90</a:t>
            </a:r>
            <a:r>
              <a:rPr lang="ru-RU" dirty="0" smtClean="0">
                <a:sym typeface="Symbol"/>
              </a:rPr>
              <a:t> </a:t>
            </a:r>
            <a:endParaRPr lang="en-US" dirty="0" smtClean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 rot="10800000" flipV="1">
            <a:off x="4286248" y="1571612"/>
            <a:ext cx="1500198" cy="1285884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 rot="10800000" flipV="1">
            <a:off x="4286248" y="2857496"/>
            <a:ext cx="2062178" cy="9524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 rot="10800000" flipV="1">
            <a:off x="928662" y="3786190"/>
            <a:ext cx="1500198" cy="1285884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 rot="5400000">
            <a:off x="1214414" y="4071942"/>
            <a:ext cx="1500198" cy="928694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/>
          <p:nvPr/>
        </p:nvCxnSpPr>
        <p:spPr>
          <a:xfrm rot="10800000" flipV="1">
            <a:off x="6572264" y="1714488"/>
            <a:ext cx="1500198" cy="1285884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 rot="5400000">
            <a:off x="6000760" y="2143116"/>
            <a:ext cx="1428760" cy="285752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/>
          <p:cNvCxnSpPr/>
          <p:nvPr/>
        </p:nvCxnSpPr>
        <p:spPr>
          <a:xfrm rot="10800000">
            <a:off x="3643306" y="5572140"/>
            <a:ext cx="2000264" cy="1588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единительная линия 26"/>
          <p:cNvCxnSpPr/>
          <p:nvPr/>
        </p:nvCxnSpPr>
        <p:spPr>
          <a:xfrm rot="16200000" flipH="1">
            <a:off x="4393405" y="4321975"/>
            <a:ext cx="1714512" cy="785818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Виды углов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Тупые –больше 90</a:t>
            </a:r>
            <a:r>
              <a:rPr lang="ru-RU" dirty="0" smtClean="0">
                <a:sym typeface="Symbol"/>
              </a:rPr>
              <a:t> , но меньше 18</a:t>
            </a:r>
            <a:r>
              <a:rPr lang="ru-RU" dirty="0" smtClean="0"/>
              <a:t>0</a:t>
            </a:r>
            <a:r>
              <a:rPr lang="ru-RU" dirty="0" smtClean="0">
                <a:sym typeface="Symbol"/>
              </a:rPr>
              <a:t> </a:t>
            </a:r>
            <a:endParaRPr lang="ru-RU" dirty="0"/>
          </a:p>
        </p:txBody>
      </p:sp>
      <p:cxnSp>
        <p:nvCxnSpPr>
          <p:cNvPr id="4" name="Прямая соединительная линия 3"/>
          <p:cNvCxnSpPr/>
          <p:nvPr/>
        </p:nvCxnSpPr>
        <p:spPr>
          <a:xfrm rot="10800000">
            <a:off x="1500166" y="3643314"/>
            <a:ext cx="1500198" cy="1588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 rot="16200000" flipV="1">
            <a:off x="821505" y="2964653"/>
            <a:ext cx="1143008" cy="214314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rot="10800000">
            <a:off x="4286248" y="3643314"/>
            <a:ext cx="1714512" cy="1588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 rot="5400000">
            <a:off x="5929322" y="2571744"/>
            <a:ext cx="1143008" cy="1000132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 rot="10800000">
            <a:off x="785786" y="5643578"/>
            <a:ext cx="1857388" cy="1588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 rot="10800000" flipV="1">
            <a:off x="2643174" y="4500570"/>
            <a:ext cx="1285884" cy="1143008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 rot="10800000">
            <a:off x="6000760" y="5786454"/>
            <a:ext cx="1857388" cy="1588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 rot="10800000">
            <a:off x="4143372" y="5357826"/>
            <a:ext cx="1857388" cy="428628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7030A0"/>
                </a:solidFill>
              </a:rPr>
              <a:t>Алгоритм измерения углов</a:t>
            </a:r>
            <a:endParaRPr lang="ru-RU" dirty="0">
              <a:solidFill>
                <a:srgbClr val="7030A0"/>
              </a:solidFill>
            </a:endParaRPr>
          </a:p>
        </p:txBody>
      </p:sp>
      <p:cxnSp>
        <p:nvCxnSpPr>
          <p:cNvPr id="4" name="Прямая соединительная линия 3"/>
          <p:cNvCxnSpPr/>
          <p:nvPr/>
        </p:nvCxnSpPr>
        <p:spPr>
          <a:xfrm rot="10800000" flipV="1">
            <a:off x="571472" y="1571612"/>
            <a:ext cx="1571636" cy="1143008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Прямая соединительная линия 4"/>
          <p:cNvCxnSpPr/>
          <p:nvPr/>
        </p:nvCxnSpPr>
        <p:spPr>
          <a:xfrm>
            <a:off x="571472" y="2714620"/>
            <a:ext cx="2214578" cy="1588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1500166" y="1357298"/>
            <a:ext cx="3818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M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285720" y="2786058"/>
            <a:ext cx="3048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K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2428860" y="2786058"/>
            <a:ext cx="3337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N</a:t>
            </a:r>
            <a:endParaRPr lang="ru-RU" dirty="0"/>
          </a:p>
        </p:txBody>
      </p:sp>
      <p:pic>
        <p:nvPicPr>
          <p:cNvPr id="17" name="Содержимое 3" descr="4fe33d21437a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260094" y="1857364"/>
            <a:ext cx="3240732" cy="2015330"/>
          </a:xfrm>
        </p:spPr>
      </p:pic>
      <p:cxnSp>
        <p:nvCxnSpPr>
          <p:cNvPr id="18" name="Прямая соединительная линия 17"/>
          <p:cNvCxnSpPr/>
          <p:nvPr/>
        </p:nvCxnSpPr>
        <p:spPr>
          <a:xfrm rot="10800000" flipV="1">
            <a:off x="4857752" y="2786058"/>
            <a:ext cx="785818" cy="571504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 rot="10800000" flipV="1">
            <a:off x="6072198" y="2071678"/>
            <a:ext cx="428628" cy="35719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Овал 28"/>
          <p:cNvSpPr/>
          <p:nvPr/>
        </p:nvSpPr>
        <p:spPr>
          <a:xfrm>
            <a:off x="4857752" y="3286124"/>
            <a:ext cx="71438" cy="71438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30" name="Прямая соединительная линия 29"/>
          <p:cNvCxnSpPr/>
          <p:nvPr/>
        </p:nvCxnSpPr>
        <p:spPr>
          <a:xfrm>
            <a:off x="4929190" y="3357562"/>
            <a:ext cx="928694" cy="1588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>
            <a:off x="6357950" y="3357562"/>
            <a:ext cx="714380" cy="1588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Rectangle 4"/>
          <p:cNvSpPr txBox="1">
            <a:spLocks noChangeArrowheads="1"/>
          </p:cNvSpPr>
          <p:nvPr/>
        </p:nvSpPr>
        <p:spPr>
          <a:xfrm>
            <a:off x="285720" y="4071942"/>
            <a:ext cx="6858048" cy="42862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1" u="none" strike="noStrike" kern="1200" cap="none" spc="0" normalizeH="0" baseline="0" noProof="0" dirty="0" smtClean="0">
                <a:ln>
                  <a:noFill/>
                </a:ln>
                <a:solidFill>
                  <a:srgbClr val="08080C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1. Совместить вершину  угла с центром транспортира. </a:t>
            </a:r>
          </a:p>
        </p:txBody>
      </p:sp>
      <p:sp>
        <p:nvSpPr>
          <p:cNvPr id="36" name="Rectangle 5"/>
          <p:cNvSpPr>
            <a:spLocks noChangeArrowheads="1"/>
          </p:cNvSpPr>
          <p:nvPr/>
        </p:nvSpPr>
        <p:spPr bwMode="auto">
          <a:xfrm>
            <a:off x="214282" y="4500571"/>
            <a:ext cx="7777163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r>
              <a:rPr lang="ru-RU" sz="2000" i="1" dirty="0">
                <a:solidFill>
                  <a:srgbClr val="08080C"/>
                </a:solidFill>
              </a:rPr>
              <a:t> 2.  Расположить транспортир так, чтобы одна из сторон угла проходила через начало отсчета на шкале транспортира ( т. е совместить с 0º).</a:t>
            </a:r>
          </a:p>
          <a:p>
            <a:pPr eaLnBrk="0" hangingPunct="0"/>
            <a:endParaRPr lang="ru-RU" sz="2000" i="1" dirty="0">
              <a:solidFill>
                <a:srgbClr val="08080C"/>
              </a:solidFill>
            </a:endParaRPr>
          </a:p>
        </p:txBody>
      </p:sp>
      <p:sp>
        <p:nvSpPr>
          <p:cNvPr id="37" name="Rectangle 3"/>
          <p:cNvSpPr txBox="1">
            <a:spLocks noChangeArrowheads="1"/>
          </p:cNvSpPr>
          <p:nvPr/>
        </p:nvSpPr>
        <p:spPr>
          <a:xfrm>
            <a:off x="285720" y="5500703"/>
            <a:ext cx="7416800" cy="7143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1" u="none" strike="noStrike" kern="1200" cap="none" spc="0" normalizeH="0" baseline="0" noProof="0" dirty="0" smtClean="0">
                <a:ln>
                  <a:noFill/>
                </a:ln>
                <a:solidFill>
                  <a:srgbClr val="08080C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3. Найти штрих на шкале, через который проходит вторая сторона.</a:t>
            </a:r>
          </a:p>
        </p:txBody>
      </p:sp>
      <p:sp>
        <p:nvSpPr>
          <p:cNvPr id="38" name="Прямоугольник 37"/>
          <p:cNvSpPr/>
          <p:nvPr/>
        </p:nvSpPr>
        <p:spPr>
          <a:xfrm>
            <a:off x="214282" y="6211669"/>
            <a:ext cx="800105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rgbClr val="08080C"/>
                </a:solidFill>
              </a:rPr>
              <a:t>4. Проверить, соответствует ли полученная мера   угла его виду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3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3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build="p"/>
      <p:bldP spid="36" grpId="0"/>
      <p:bldP spid="37" grpId="0" build="p"/>
      <p:bldP spid="38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90</TotalTime>
  <Words>194</Words>
  <Application>Microsoft Office PowerPoint</Application>
  <PresentationFormat>Экран (4:3)</PresentationFormat>
  <Paragraphs>69</Paragraphs>
  <Slides>19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1" baseType="lpstr">
      <vt:lpstr>Тема Office</vt:lpstr>
      <vt:lpstr>Формула</vt:lpstr>
      <vt:lpstr> Тема. Измерение углов. Транспортир.</vt:lpstr>
      <vt:lpstr>Назовите углы, изображенные на рисунке</vt:lpstr>
      <vt:lpstr>Величину угла измеряют с помощью  транспортира</vt:lpstr>
      <vt:lpstr> Виды транспортиров</vt:lpstr>
      <vt:lpstr>Транспортир</vt:lpstr>
      <vt:lpstr>Виды углов</vt:lpstr>
      <vt:lpstr>Виды углов</vt:lpstr>
      <vt:lpstr>Виды углов</vt:lpstr>
      <vt:lpstr>Алгоритм измерения углов</vt:lpstr>
      <vt:lpstr>Измерьте углы</vt:lpstr>
      <vt:lpstr>Измерьте углы</vt:lpstr>
      <vt:lpstr>Измерьте углы</vt:lpstr>
      <vt:lpstr>Измерьте углы</vt:lpstr>
      <vt:lpstr>Измерьте углы</vt:lpstr>
      <vt:lpstr>Измерьте углы</vt:lpstr>
      <vt:lpstr>Презентация PowerPoint</vt:lpstr>
      <vt:lpstr>Презентация PowerPoint</vt:lpstr>
      <vt:lpstr>№ 1650, 1651, 1652, 1642</vt:lpstr>
      <vt:lpstr>Домашнее задание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24.04.2012 Классная работа. Тема. Измерение углов. Транспортир.</dc:title>
  <dc:creator>Дом</dc:creator>
  <cp:lastModifiedBy>Елена</cp:lastModifiedBy>
  <cp:revision>22</cp:revision>
  <dcterms:created xsi:type="dcterms:W3CDTF">2012-04-23T15:46:20Z</dcterms:created>
  <dcterms:modified xsi:type="dcterms:W3CDTF">2020-11-11T14:17:01Z</dcterms:modified>
</cp:coreProperties>
</file>