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5" r:id="rId3"/>
    <p:sldId id="257" r:id="rId4"/>
    <p:sldId id="262" r:id="rId5"/>
    <p:sldId id="269" r:id="rId6"/>
    <p:sldId id="271" r:id="rId7"/>
    <p:sldId id="270" r:id="rId8"/>
    <p:sldId id="272" r:id="rId9"/>
    <p:sldId id="273" r:id="rId10"/>
    <p:sldId id="259" r:id="rId11"/>
    <p:sldId id="264" r:id="rId12"/>
    <p:sldId id="276" r:id="rId13"/>
    <p:sldId id="274"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8" name="Номер слайда 7"/>
          <p:cNvSpPr>
            <a:spLocks noGrp="1"/>
          </p:cNvSpPr>
          <p:nvPr>
            <p:ph type="sldNum" sz="quarter" idx="11"/>
          </p:nvPr>
        </p:nvSpPr>
        <p:spPr/>
        <p:txBody>
          <a:bodyPr/>
          <a:lstStyle/>
          <a:p>
            <a:fld id="{725C68B6-61C2-468F-89AB-4B9F7531AA68}"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5B106E36-FD25-4E2D-B0AA-010F637433A0}" type="datetimeFigureOut">
              <a:rPr lang="ru-RU" smtClean="0"/>
              <a:pPr/>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5B106E36-FD25-4E2D-B0AA-010F637433A0}" type="datetimeFigureOut">
              <a:rPr lang="ru-RU" smtClean="0"/>
              <a:pPr/>
              <a:t>13.06.2023</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764704"/>
            <a:ext cx="7772400" cy="2348371"/>
          </a:xfrm>
        </p:spPr>
        <p:txBody>
          <a:bodyPr>
            <a:normAutofit fontScale="90000"/>
          </a:bodyPr>
          <a:lstStyle/>
          <a:p>
            <a:pPr algn="ctr"/>
            <a:r>
              <a:rPr lang="ru-RU" b="0" dirty="0" smtClean="0"/>
              <a:t>Отрицательные аспекты инклюзивного образования для всех участников образовательного процесса</a:t>
            </a:r>
            <a:endParaRPr lang="ru-RU" i="1"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TextBox 4"/>
          <p:cNvSpPr txBox="1"/>
          <p:nvPr/>
        </p:nvSpPr>
        <p:spPr>
          <a:xfrm>
            <a:off x="4751512" y="4429132"/>
            <a:ext cx="4392488" cy="1938992"/>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Подготовили студентки группы ЗФ-309-101-3-3:</a:t>
            </a:r>
          </a:p>
          <a:p>
            <a:r>
              <a:rPr lang="ru-RU" sz="2400" b="1" dirty="0" smtClean="0">
                <a:latin typeface="Times New Roman" pitchFamily="18" charset="0"/>
                <a:cs typeface="Times New Roman" pitchFamily="18" charset="0"/>
              </a:rPr>
              <a:t>Поверинова Ольга,</a:t>
            </a:r>
          </a:p>
          <a:p>
            <a:r>
              <a:rPr lang="ru-RU" sz="2400" b="1" dirty="0" smtClean="0">
                <a:latin typeface="Times New Roman" pitchFamily="18" charset="0"/>
                <a:cs typeface="Times New Roman" pitchFamily="18" charset="0"/>
              </a:rPr>
              <a:t>Котова Яна, Горбунова Евгения </a:t>
            </a:r>
            <a:endParaRPr lang="ru-RU" sz="2400" b="1" dirty="0" smtClean="0">
              <a:latin typeface="Times New Roman" pitchFamily="18" charset="0"/>
              <a:cs typeface="Times New Roman" pitchFamily="18" charset="0"/>
            </a:endParaRPr>
          </a:p>
        </p:txBody>
      </p:sp>
      <p:pic>
        <p:nvPicPr>
          <p:cNvPr id="4" name="Picture 2" descr="Похожее изображение"/>
          <p:cNvPicPr>
            <a:picLocks noChangeAspect="1" noChangeArrowheads="1"/>
          </p:cNvPicPr>
          <p:nvPr/>
        </p:nvPicPr>
        <p:blipFill>
          <a:blip r:embed="rId2" cstate="print"/>
          <a:srcRect/>
          <a:stretch>
            <a:fillRect/>
          </a:stretch>
        </p:blipFill>
        <p:spPr bwMode="auto">
          <a:xfrm>
            <a:off x="323528" y="3501008"/>
            <a:ext cx="3956796" cy="2624675"/>
          </a:xfrm>
          <a:prstGeom prst="rect">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cstate="print"/>
          <a:srcRect l="20863" t="13672" r="25878" b="16992"/>
          <a:stretch>
            <a:fillRect/>
          </a:stretch>
        </p:blipFill>
        <p:spPr bwMode="auto">
          <a:xfrm>
            <a:off x="5940152" y="4653136"/>
            <a:ext cx="2919838" cy="19707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Заголовок 1"/>
          <p:cNvSpPr>
            <a:spLocks noGrp="1"/>
          </p:cNvSpPr>
          <p:nvPr>
            <p:ph type="title"/>
          </p:nvPr>
        </p:nvSpPr>
        <p:spPr>
          <a:xfrm>
            <a:off x="323528" y="274638"/>
            <a:ext cx="8424936" cy="6583362"/>
          </a:xfrm>
        </p:spPr>
        <p:txBody>
          <a:bodyPr>
            <a:noAutofit/>
          </a:bodyPr>
          <a:lstStyle/>
          <a:p>
            <a:r>
              <a:rPr lang="ru-RU" sz="2000" b="1" dirty="0" smtClean="0">
                <a:latin typeface="Times New Roman" pitchFamily="18" charset="0"/>
                <a:cs typeface="Times New Roman" pitchFamily="18" charset="0"/>
              </a:rPr>
              <a:t>Нужны особые условия.</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Детям с ОВЗ нужны индивидуальный подход и больше времени для усвоения материала. Но часто таких условий нет: слишком большой класс (35 человек), нехватка часов на предмет. Учитель старается дать материал сжато, быстро, так, чтобы его усвоила большая часть класса.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Завышенные ожидания родителей.</a:t>
            </a:r>
            <a:br>
              <a:rPr lang="ru-RU" sz="2000" b="1"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Некоторые родители считают, что раз ребёнок пошёл в школу, то можно о нём больше не беспокоится — школа всё сделает сама. Но детям и дальше нужны поддержка, наставления, контроль. Это касается всех детей, а с ОВЗ — особенно, ведь им сложнее. Помочь такому ребёнку влиться в общество — это командная работа учителей и родителей.</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Неясная система оценок.</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Оценивать всех детей одной "меркой" — не корректно. Завышать или занижать оценки — несправедливо.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Неприятие себя</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Обратная сторона пункта о вере. Видя людей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вокруг, ребёнок с ОВЗ наоборот может решить:</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«Я не такой, хуже». Это ударит по самооценке.</a:t>
            </a:r>
            <a:r>
              <a:rPr lang="ru-RU" sz="4000" dirty="0" smtClean="0"/>
              <a:t/>
            </a:r>
            <a:br>
              <a:rPr lang="ru-RU" sz="4000" dirty="0" smtClean="0"/>
            </a:br>
            <a:endParaRPr lang="ru-RU" sz="4000" dirty="0" smtClean="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7467600" cy="1143000"/>
          </a:xfrm>
        </p:spPr>
        <p:txBody>
          <a:bodyPr>
            <a:noAutofit/>
          </a:bodyPr>
          <a:lstStyle/>
          <a:p>
            <a:pPr algn="ctr"/>
            <a:r>
              <a:rPr lang="ru-RU" sz="4000" b="1" i="1" dirty="0" smtClean="0">
                <a:latin typeface="Times New Roman" pitchFamily="18" charset="0"/>
                <a:cs typeface="Times New Roman" pitchFamily="18" charset="0"/>
              </a:rPr>
              <a:t>Проблемы организации инклюзивного образования</a:t>
            </a:r>
            <a:endParaRPr lang="ru-RU" sz="4000" b="1" i="1" dirty="0">
              <a:latin typeface="Times New Roman" pitchFamily="18" charset="0"/>
              <a:cs typeface="Times New Roman" pitchFamily="18" charset="0"/>
            </a:endParaRPr>
          </a:p>
        </p:txBody>
      </p:sp>
      <p:sp>
        <p:nvSpPr>
          <p:cNvPr id="5" name="Прямоугольник 4"/>
          <p:cNvSpPr/>
          <p:nvPr/>
        </p:nvSpPr>
        <p:spPr>
          <a:xfrm>
            <a:off x="1071538" y="1643050"/>
            <a:ext cx="7429552" cy="1357322"/>
          </a:xfrm>
          <a:prstGeom prst="rect">
            <a:avLst/>
          </a:prstGeom>
          <a:ln w="762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smtClean="0">
                <a:solidFill>
                  <a:schemeClr val="bg1"/>
                </a:solidFill>
                <a:latin typeface="Times New Roman" pitchFamily="18" charset="0"/>
                <a:cs typeface="Times New Roman" pitchFamily="18" charset="0"/>
              </a:rPr>
              <a:t>Неоднородность группы школьников с ОВЗ (разнообразие нарушений)</a:t>
            </a:r>
            <a:endParaRPr lang="ru-RU" sz="2400" dirty="0">
              <a:solidFill>
                <a:schemeClr val="bg1"/>
              </a:solidFill>
              <a:latin typeface="Times New Roman" pitchFamily="18" charset="0"/>
              <a:cs typeface="Times New Roman" pitchFamily="18" charset="0"/>
            </a:endParaRPr>
          </a:p>
        </p:txBody>
      </p:sp>
      <p:sp>
        <p:nvSpPr>
          <p:cNvPr id="6" name="Стрелка вниз 5"/>
          <p:cNvSpPr/>
          <p:nvPr/>
        </p:nvSpPr>
        <p:spPr>
          <a:xfrm>
            <a:off x="4357686" y="3000372"/>
            <a:ext cx="642942" cy="571504"/>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000100" y="3571876"/>
            <a:ext cx="7429552" cy="1357322"/>
          </a:xfrm>
          <a:prstGeom prst="rect">
            <a:avLst/>
          </a:prstGeom>
          <a:ln w="762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smtClean="0">
                <a:solidFill>
                  <a:schemeClr val="bg1"/>
                </a:solidFill>
                <a:latin typeface="Times New Roman" pitchFamily="18" charset="0"/>
                <a:cs typeface="Times New Roman" pitchFamily="18" charset="0"/>
              </a:rPr>
              <a:t>Невозможность определения единого итогового уровня образования всех школьников с ОВЗ.</a:t>
            </a:r>
            <a:endParaRPr lang="ru-RU" sz="2400" dirty="0">
              <a:solidFill>
                <a:schemeClr val="bg1"/>
              </a:solidFill>
              <a:latin typeface="Times New Roman" pitchFamily="18" charset="0"/>
              <a:cs typeface="Times New Roman" pitchFamily="18" charset="0"/>
            </a:endParaRPr>
          </a:p>
        </p:txBody>
      </p:sp>
      <p:sp>
        <p:nvSpPr>
          <p:cNvPr id="8" name="Стрелка вниз 7"/>
          <p:cNvSpPr/>
          <p:nvPr/>
        </p:nvSpPr>
        <p:spPr>
          <a:xfrm>
            <a:off x="4357686" y="4929198"/>
            <a:ext cx="642942" cy="571504"/>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1000100" y="5500702"/>
            <a:ext cx="7215238" cy="1142984"/>
          </a:xfrm>
          <a:prstGeom prst="rect">
            <a:avLst/>
          </a:prstGeom>
          <a:ln w="762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smtClean="0">
                <a:solidFill>
                  <a:schemeClr val="bg1"/>
                </a:solidFill>
                <a:latin typeface="Times New Roman" pitchFamily="18" charset="0"/>
                <a:cs typeface="Times New Roman" pitchFamily="18" charset="0"/>
              </a:rPr>
              <a:t>Необходимость создания нескольких образовательных программ обучения</a:t>
            </a:r>
            <a:endParaRPr lang="ru-RU" sz="2400"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91264" cy="5721499"/>
          </a:xfrm>
        </p:spPr>
        <p:txBody>
          <a:bodyPr/>
          <a:lstStyle/>
          <a:p>
            <a:pPr algn="ctr">
              <a:buNone/>
            </a:pPr>
            <a:r>
              <a:rPr lang="ru-RU" sz="3600" dirty="0" smtClean="0">
                <a:latin typeface="Times New Roman" pitchFamily="18" charset="0"/>
                <a:cs typeface="Times New Roman" pitchFamily="18" charset="0"/>
              </a:rPr>
              <a:t>Ценно, что наше общество стремится к равенству. Инклюзивное образование — шаг на этом пути. И хотя сейчас в нём есть недочёты, в наших силах их исправить и сделать инклюзивное обучение нормой.</a:t>
            </a:r>
          </a:p>
          <a:p>
            <a:endParaRPr lang="ru-RU" dirty="0"/>
          </a:p>
        </p:txBody>
      </p:sp>
      <p:pic>
        <p:nvPicPr>
          <p:cNvPr id="4" name="Picture 2" descr="Похожее изображение"/>
          <p:cNvPicPr>
            <a:picLocks noChangeAspect="1" noChangeArrowheads="1"/>
          </p:cNvPicPr>
          <p:nvPr/>
        </p:nvPicPr>
        <p:blipFill>
          <a:blip r:embed="rId2" cstate="print"/>
          <a:srcRect/>
          <a:stretch>
            <a:fillRect/>
          </a:stretch>
        </p:blipFill>
        <p:spPr bwMode="auto">
          <a:xfrm>
            <a:off x="2627784" y="3861048"/>
            <a:ext cx="4176464" cy="27843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42910" y="692696"/>
            <a:ext cx="7643834" cy="2308324"/>
          </a:xfrm>
          <a:prstGeom prst="rect">
            <a:avLst/>
          </a:prstGeom>
        </p:spPr>
        <p:txBody>
          <a:bodyPr wrap="square">
            <a:spAutoFit/>
          </a:bodyPr>
          <a:lstStyle/>
          <a:p>
            <a:pPr algn="ctr"/>
            <a:r>
              <a:rPr lang="ru-RU" sz="7200" b="1" i="1" dirty="0" smtClean="0">
                <a:latin typeface="Times New Roman" pitchFamily="18" charset="0"/>
                <a:cs typeface="Times New Roman" pitchFamily="18" charset="0"/>
              </a:rPr>
              <a:t>Спасибо за внимание!</a:t>
            </a:r>
            <a:endParaRPr lang="ru-RU" sz="7200" dirty="0"/>
          </a:p>
        </p:txBody>
      </p:sp>
      <p:pic>
        <p:nvPicPr>
          <p:cNvPr id="3" name="Picture 6" descr="Картинки по запросу аутизм и общество"/>
          <p:cNvPicPr>
            <a:picLocks noChangeAspect="1" noChangeArrowheads="1"/>
          </p:cNvPicPr>
          <p:nvPr/>
        </p:nvPicPr>
        <p:blipFill>
          <a:blip r:embed="rId2" cstate="print"/>
          <a:srcRect/>
          <a:stretch>
            <a:fillRect/>
          </a:stretch>
        </p:blipFill>
        <p:spPr bwMode="auto">
          <a:xfrm>
            <a:off x="1907704" y="3095412"/>
            <a:ext cx="5184576" cy="34590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800" b="1" i="1" dirty="0" smtClean="0">
                <a:latin typeface="Times New Roman" pitchFamily="18" charset="0"/>
                <a:cs typeface="Times New Roman" pitchFamily="18" charset="0"/>
              </a:rPr>
              <a:t>Основное требование инклюзивного образования:</a:t>
            </a:r>
            <a:endParaRPr lang="ru-RU" dirty="0"/>
          </a:p>
        </p:txBody>
      </p:sp>
      <p:sp>
        <p:nvSpPr>
          <p:cNvPr id="3" name="Содержимое 2"/>
          <p:cNvSpPr>
            <a:spLocks noGrp="1"/>
          </p:cNvSpPr>
          <p:nvPr>
            <p:ph idx="1"/>
          </p:nvPr>
        </p:nvSpPr>
        <p:spPr/>
        <p:txBody>
          <a:bodyPr/>
          <a:lstStyle/>
          <a:p>
            <a:pPr>
              <a:buNone/>
            </a:pPr>
            <a:r>
              <a:rPr lang="ru-RU" sz="3200" dirty="0" smtClean="0">
                <a:latin typeface="Times New Roman" pitchFamily="18" charset="0"/>
                <a:cs typeface="Times New Roman" pitchFamily="18" charset="0"/>
              </a:rPr>
              <a:t>    Все дети должны учиться вместе во всех случаях, когда это является возможным, несмотря ни на какие трудности или различия, существующие между ними.</a:t>
            </a:r>
            <a:endParaRPr lang="ru-RU" dirty="0"/>
          </a:p>
        </p:txBody>
      </p:sp>
      <p:pic>
        <p:nvPicPr>
          <p:cNvPr id="4" name="Содержимое 4" descr="Рисунок1лш.jpg"/>
          <p:cNvPicPr>
            <a:picLocks noChangeAspect="1"/>
          </p:cNvPicPr>
          <p:nvPr/>
        </p:nvPicPr>
        <p:blipFill>
          <a:blip r:embed="rId2" cstate="print"/>
          <a:stretch>
            <a:fillRect/>
          </a:stretch>
        </p:blipFill>
        <p:spPr>
          <a:xfrm>
            <a:off x="6156176" y="3284984"/>
            <a:ext cx="2500330" cy="32983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2" descr="Похожее изображение"/>
          <p:cNvPicPr>
            <a:picLocks noChangeAspect="1" noChangeArrowheads="1"/>
          </p:cNvPicPr>
          <p:nvPr/>
        </p:nvPicPr>
        <p:blipFill>
          <a:blip r:embed="rId3" cstate="print"/>
          <a:srcRect/>
          <a:stretch>
            <a:fillRect/>
          </a:stretch>
        </p:blipFill>
        <p:spPr bwMode="auto">
          <a:xfrm>
            <a:off x="1691680" y="4365104"/>
            <a:ext cx="3189125" cy="22483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Картинки по запросу инклюзивное образование в школе"/>
          <p:cNvPicPr>
            <a:picLocks noChangeAspect="1" noChangeArrowheads="1"/>
          </p:cNvPicPr>
          <p:nvPr/>
        </p:nvPicPr>
        <p:blipFill>
          <a:blip r:embed="rId2" cstate="print"/>
          <a:srcRect/>
          <a:stretch>
            <a:fillRect/>
          </a:stretch>
        </p:blipFill>
        <p:spPr bwMode="auto">
          <a:xfrm>
            <a:off x="2123728" y="3645024"/>
            <a:ext cx="5286412" cy="2970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Содержимое 7"/>
          <p:cNvSpPr>
            <a:spLocks noGrp="1"/>
          </p:cNvSpPr>
          <p:nvPr>
            <p:ph idx="1"/>
          </p:nvPr>
        </p:nvSpPr>
        <p:spPr>
          <a:xfrm>
            <a:off x="107504" y="116632"/>
            <a:ext cx="8856984" cy="6009531"/>
          </a:xfrm>
        </p:spPr>
        <p:txBody>
          <a:bodyPr>
            <a:normAutofit/>
          </a:bodyPr>
          <a:lstStyle/>
          <a:p>
            <a:pPr lvl="0" algn="ctr">
              <a:buNone/>
            </a:pPr>
            <a:r>
              <a:rPr lang="ru-RU" sz="2800" b="1" dirty="0" smtClean="0">
                <a:latin typeface="Times New Roman" pitchFamily="18" charset="0"/>
                <a:ea typeface="Times New Roman" pitchFamily="18" charset="0"/>
                <a:cs typeface="Times New Roman" pitchFamily="18" charset="0"/>
              </a:rPr>
              <a:t>    </a:t>
            </a:r>
            <a:r>
              <a:rPr lang="ru-RU" sz="2400" b="1" dirty="0" smtClean="0">
                <a:latin typeface="Times New Roman" pitchFamily="18" charset="0"/>
                <a:ea typeface="Times New Roman" pitchFamily="18" charset="0"/>
                <a:cs typeface="Times New Roman" pitchFamily="18" charset="0"/>
              </a:rPr>
              <a:t>В идеале никаких минусов быть не должно, поскольку инклюзивное образование  способствует улучшению качества жизни  детей, особенно детей из социально  уязвимых групп, и оздоровлению общества в целом. Но, учитывая наши социально-экономические  условия и уровень общественного  сознания, инклюзивное образование в России – это большая проблема.</a:t>
            </a:r>
            <a:endParaRPr lang="ru-RU" sz="2400" b="1" dirty="0" smtClean="0">
              <a:latin typeface="Times New Roman" pitchFamily="18" charset="0"/>
              <a:cs typeface="Times New Roman" pitchFamily="18" charset="0"/>
            </a:endParaRP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Похожее изображение"/>
          <p:cNvPicPr>
            <a:picLocks noChangeAspect="1" noChangeArrowheads="1"/>
          </p:cNvPicPr>
          <p:nvPr/>
        </p:nvPicPr>
        <p:blipFill>
          <a:blip r:embed="rId2" cstate="print"/>
          <a:srcRect/>
          <a:stretch>
            <a:fillRect/>
          </a:stretch>
        </p:blipFill>
        <p:spPr bwMode="auto">
          <a:xfrm>
            <a:off x="2699793" y="4293096"/>
            <a:ext cx="3585350" cy="23836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611560" y="332656"/>
            <a:ext cx="7992888" cy="1323439"/>
          </a:xfrm>
          <a:prstGeom prst="rect">
            <a:avLst/>
          </a:prstGeom>
        </p:spPr>
        <p:txBody>
          <a:bodyPr wrap="square">
            <a:spAutoFit/>
          </a:bodyPr>
          <a:lstStyle/>
          <a:p>
            <a:pPr algn="ctr"/>
            <a:r>
              <a:rPr lang="ru-RU" sz="4000" b="1" i="1" dirty="0" smtClean="0">
                <a:latin typeface="Times New Roman" pitchFamily="18" charset="0"/>
                <a:cs typeface="Times New Roman" pitchFamily="18" charset="0"/>
              </a:rPr>
              <a:t>Проблемы инклюзивного образования</a:t>
            </a:r>
            <a:endParaRPr lang="ru-RU" sz="4000" dirty="0"/>
          </a:p>
        </p:txBody>
      </p:sp>
      <p:sp>
        <p:nvSpPr>
          <p:cNvPr id="6" name="Прямоугольник 5"/>
          <p:cNvSpPr/>
          <p:nvPr/>
        </p:nvSpPr>
        <p:spPr>
          <a:xfrm>
            <a:off x="428596" y="1628800"/>
            <a:ext cx="8501090" cy="3170099"/>
          </a:xfrm>
          <a:prstGeom prst="rect">
            <a:avLst/>
          </a:prstGeom>
        </p:spPr>
        <p:txBody>
          <a:bodyPr wrap="square">
            <a:spAutoFit/>
          </a:bodyPr>
          <a:lstStyle/>
          <a:p>
            <a:pPr lvl="0">
              <a:buFontTx/>
              <a:buChar char="-"/>
            </a:pPr>
            <a:r>
              <a:rPr lang="ru-RU" sz="2800" dirty="0" smtClean="0">
                <a:latin typeface="Times New Roman" pitchFamily="18" charset="0"/>
                <a:cs typeface="Times New Roman" pitchFamily="18" charset="0"/>
              </a:rPr>
              <a:t>Несоответствие системы подготовки кадров требованиям инклюзивного образования.</a:t>
            </a:r>
          </a:p>
          <a:p>
            <a:pPr lvl="0"/>
            <a:r>
              <a:rPr lang="ru-RU" sz="2800" dirty="0" smtClean="0">
                <a:latin typeface="Times New Roman" pitchFamily="18" charset="0"/>
                <a:cs typeface="Times New Roman" pitchFamily="18" charset="0"/>
              </a:rPr>
              <a:t>Отсутствие специальной подготовки педагогического коллектива образовательного учреждения общего типа, незнание основ коррекционной педагогики и специальной психологии.</a:t>
            </a:r>
            <a:endParaRPr lang="ru-RU" sz="3200" dirty="0" smtClean="0">
              <a:latin typeface="Times New Roman" pitchFamily="18" charset="0"/>
              <a:cs typeface="Times New Roman" pitchFamily="18" charset="0"/>
            </a:endParaRPr>
          </a:p>
          <a:p>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Картинки по запросу тьютор в школе"/>
          <p:cNvPicPr>
            <a:picLocks noChangeAspect="1" noChangeArrowheads="1"/>
          </p:cNvPicPr>
          <p:nvPr/>
        </p:nvPicPr>
        <p:blipFill>
          <a:blip r:embed="rId2" cstate="print"/>
          <a:srcRect/>
          <a:stretch>
            <a:fillRect/>
          </a:stretch>
        </p:blipFill>
        <p:spPr bwMode="auto">
          <a:xfrm>
            <a:off x="5292080" y="4365104"/>
            <a:ext cx="3528994" cy="2352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857224" y="285728"/>
            <a:ext cx="7643834" cy="1323439"/>
          </a:xfrm>
          <a:prstGeom prst="rect">
            <a:avLst/>
          </a:prstGeom>
        </p:spPr>
        <p:txBody>
          <a:bodyPr wrap="square">
            <a:spAutoFit/>
          </a:bodyPr>
          <a:lstStyle/>
          <a:p>
            <a:pPr algn="ctr"/>
            <a:r>
              <a:rPr lang="ru-RU" sz="4000" b="1" i="1" dirty="0" smtClean="0">
                <a:latin typeface="Times New Roman" pitchFamily="18" charset="0"/>
                <a:cs typeface="Times New Roman" pitchFamily="18" charset="0"/>
              </a:rPr>
              <a:t>Проблемы инклюзивного образования</a:t>
            </a:r>
            <a:endParaRPr lang="ru-RU" sz="4000" dirty="0"/>
          </a:p>
        </p:txBody>
      </p:sp>
      <p:sp>
        <p:nvSpPr>
          <p:cNvPr id="5" name="Прямоугольник 4"/>
          <p:cNvSpPr/>
          <p:nvPr/>
        </p:nvSpPr>
        <p:spPr>
          <a:xfrm>
            <a:off x="285720" y="1714488"/>
            <a:ext cx="8501090" cy="4832092"/>
          </a:xfrm>
          <a:prstGeom prst="rect">
            <a:avLst/>
          </a:prstGeom>
        </p:spPr>
        <p:txBody>
          <a:bodyPr wrap="square">
            <a:spAutoFit/>
          </a:bodyPr>
          <a:lstStyle/>
          <a:p>
            <a:pPr lvl="0"/>
            <a:r>
              <a:rPr lang="ru-RU" sz="2400" dirty="0" smtClean="0">
                <a:latin typeface="Times New Roman" pitchFamily="18" charset="0"/>
                <a:cs typeface="Times New Roman" pitchFamily="18" charset="0"/>
              </a:rPr>
              <a:t>- Отсутствие в штатном расписании образовательных учреждений общего типа дополнительных ставок педагогических и медицинских работников (психологов, дефектологов, тьюторов);</a:t>
            </a:r>
          </a:p>
          <a:p>
            <a:pPr lvl="0">
              <a:buFontTx/>
              <a:buChar char="-"/>
            </a:pPr>
            <a:r>
              <a:rPr lang="ru-RU" sz="2400" dirty="0" smtClean="0">
                <a:latin typeface="Times New Roman" pitchFamily="18" charset="0"/>
                <a:cs typeface="Times New Roman" pitchFamily="18" charset="0"/>
              </a:rPr>
              <a:t>Недостаточный опыт работы имеющихся специалистов. Отсутствие у педагогов массовых школ представлений об особенностях психофизического развития детей с ОВЗ (ограниченные возможности</a:t>
            </a:r>
          </a:p>
          <a:p>
            <a:pPr lvl="0"/>
            <a:r>
              <a:rPr lang="ru-RU" sz="2400" dirty="0" smtClean="0">
                <a:latin typeface="Times New Roman" pitchFamily="18" charset="0"/>
                <a:cs typeface="Times New Roman" pitchFamily="18" charset="0"/>
              </a:rPr>
              <a:t>здоровья), методиках и технологии </a:t>
            </a:r>
          </a:p>
          <a:p>
            <a:pPr lvl="0"/>
            <a:r>
              <a:rPr lang="ru-RU" sz="2400" dirty="0" smtClean="0">
                <a:latin typeface="Times New Roman" pitchFamily="18" charset="0"/>
                <a:cs typeface="Times New Roman" pitchFamily="18" charset="0"/>
              </a:rPr>
              <a:t>Организации образовательного </a:t>
            </a:r>
          </a:p>
          <a:p>
            <a:pPr lvl="0"/>
            <a:r>
              <a:rPr lang="ru-RU" sz="2400" dirty="0" smtClean="0">
                <a:latin typeface="Times New Roman" pitchFamily="18" charset="0"/>
                <a:cs typeface="Times New Roman" pitchFamily="18" charset="0"/>
              </a:rPr>
              <a:t>и коррекционного процесса для </a:t>
            </a:r>
          </a:p>
          <a:p>
            <a:pPr lvl="0"/>
            <a:r>
              <a:rPr lang="ru-RU" sz="2400" dirty="0" smtClean="0">
                <a:latin typeface="Times New Roman" pitchFamily="18" charset="0"/>
                <a:cs typeface="Times New Roman" pitchFamily="18" charset="0"/>
              </a:rPr>
              <a:t>таких детей.</a:t>
            </a:r>
          </a:p>
          <a:p>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Картинки по запросу учитель в классе детей с овз"/>
          <p:cNvPicPr>
            <a:picLocks noChangeAspect="1" noChangeArrowheads="1"/>
          </p:cNvPicPr>
          <p:nvPr/>
        </p:nvPicPr>
        <p:blipFill>
          <a:blip r:embed="rId2" cstate="print"/>
          <a:srcRect/>
          <a:stretch>
            <a:fillRect/>
          </a:stretch>
        </p:blipFill>
        <p:spPr bwMode="auto">
          <a:xfrm>
            <a:off x="5219974" y="3789040"/>
            <a:ext cx="3734951" cy="28021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857224" y="285728"/>
            <a:ext cx="7643834" cy="1323439"/>
          </a:xfrm>
          <a:prstGeom prst="rect">
            <a:avLst/>
          </a:prstGeom>
        </p:spPr>
        <p:txBody>
          <a:bodyPr wrap="square">
            <a:spAutoFit/>
          </a:bodyPr>
          <a:lstStyle/>
          <a:p>
            <a:pPr algn="ctr"/>
            <a:r>
              <a:rPr lang="ru-RU" sz="4000" b="1" i="1" dirty="0" smtClean="0">
                <a:latin typeface="Times New Roman" pitchFamily="18" charset="0"/>
                <a:cs typeface="Times New Roman" pitchFamily="18" charset="0"/>
              </a:rPr>
              <a:t>Проблемы инклюзивного образования</a:t>
            </a:r>
            <a:endParaRPr lang="ru-RU" sz="4000" dirty="0"/>
          </a:p>
        </p:txBody>
      </p:sp>
      <p:sp>
        <p:nvSpPr>
          <p:cNvPr id="5" name="Прямоугольник 4"/>
          <p:cNvSpPr/>
          <p:nvPr/>
        </p:nvSpPr>
        <p:spPr>
          <a:xfrm>
            <a:off x="214282" y="1785926"/>
            <a:ext cx="8501090" cy="4462760"/>
          </a:xfrm>
          <a:prstGeom prst="rect">
            <a:avLst/>
          </a:prstGeom>
        </p:spPr>
        <p:txBody>
          <a:bodyPr wrap="square">
            <a:spAutoFit/>
          </a:bodyPr>
          <a:lstStyle/>
          <a:p>
            <a:pPr>
              <a:buFontTx/>
              <a:buChar char="-"/>
            </a:pPr>
            <a:r>
              <a:rPr lang="ru-RU" sz="3200" dirty="0" smtClean="0">
                <a:latin typeface="Times New Roman" pitchFamily="18" charset="0"/>
                <a:cs typeface="Times New Roman" pitchFamily="18" charset="0"/>
              </a:rPr>
              <a:t>Возрастание психологической и физической нагрузки преподавателей; </a:t>
            </a:r>
          </a:p>
          <a:p>
            <a:pPr lvl="0">
              <a:buFontTx/>
              <a:buChar char="-"/>
            </a:pPr>
            <a:r>
              <a:rPr lang="ru-RU" sz="3200" dirty="0" smtClean="0">
                <a:latin typeface="Times New Roman" pitchFamily="18" charset="0"/>
                <a:cs typeface="Times New Roman" pitchFamily="18" charset="0"/>
              </a:rPr>
              <a:t>Отсутствие гибких образовательных стандартов;</a:t>
            </a:r>
          </a:p>
          <a:p>
            <a:pPr>
              <a:buFontTx/>
              <a:buChar char="-"/>
            </a:pPr>
            <a:r>
              <a:rPr lang="ru-RU" sz="3200" dirty="0" smtClean="0">
                <a:latin typeface="Times New Roman" pitchFamily="18" charset="0"/>
                <a:cs typeface="Times New Roman" pitchFamily="18" charset="0"/>
              </a:rPr>
              <a:t>Непонимание, страх </a:t>
            </a:r>
          </a:p>
          <a:p>
            <a:r>
              <a:rPr lang="ru-RU" sz="3200" dirty="0" smtClean="0">
                <a:latin typeface="Times New Roman" pitchFamily="18" charset="0"/>
                <a:cs typeface="Times New Roman" pitchFamily="18" charset="0"/>
              </a:rPr>
              <a:t>родителей детей без ОВЗ;</a:t>
            </a:r>
          </a:p>
          <a:p>
            <a:pPr lvl="0">
              <a:buFontTx/>
              <a:buChar char="-"/>
            </a:pPr>
            <a:endParaRPr lang="ru-RU" sz="3200" dirty="0" smtClean="0">
              <a:latin typeface="Times New Roman" pitchFamily="18" charset="0"/>
              <a:cs typeface="Times New Roman" pitchFamily="18" charset="0"/>
            </a:endParaRPr>
          </a:p>
          <a:p>
            <a:pPr>
              <a:buFontTx/>
              <a:buChar char="-"/>
            </a:pPr>
            <a:endParaRPr lang="ru-RU" sz="3000" dirty="0" smtClean="0">
              <a:latin typeface="Times New Roman" pitchFamily="18" charset="0"/>
              <a:cs typeface="Times New Roman" pitchFamily="18" charset="0"/>
            </a:endParaRPr>
          </a:p>
          <a:p>
            <a:endParaRPr lang="ru-RU" sz="3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http://www.nashkovcheg.ru/images/progects/res_kl1.jpg"/>
          <p:cNvPicPr>
            <a:picLocks noChangeAspect="1" noChangeArrowheads="1"/>
          </p:cNvPicPr>
          <p:nvPr/>
        </p:nvPicPr>
        <p:blipFill>
          <a:blip r:embed="rId2" cstate="print"/>
          <a:srcRect/>
          <a:stretch>
            <a:fillRect/>
          </a:stretch>
        </p:blipFill>
        <p:spPr bwMode="auto">
          <a:xfrm>
            <a:off x="1331640" y="4509120"/>
            <a:ext cx="2486650" cy="20963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8678" name="Picture 6" descr="http://www.nashkovcheg.ru/images/progects/res_kl2.jpg"/>
          <p:cNvPicPr>
            <a:picLocks noChangeAspect="1" noChangeArrowheads="1"/>
          </p:cNvPicPr>
          <p:nvPr/>
        </p:nvPicPr>
        <p:blipFill>
          <a:blip r:embed="rId3" cstate="print"/>
          <a:srcRect/>
          <a:stretch>
            <a:fillRect/>
          </a:stretch>
        </p:blipFill>
        <p:spPr bwMode="auto">
          <a:xfrm>
            <a:off x="4355976" y="4147651"/>
            <a:ext cx="3744416" cy="2494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857224" y="285728"/>
            <a:ext cx="7643834" cy="1323439"/>
          </a:xfrm>
          <a:prstGeom prst="rect">
            <a:avLst/>
          </a:prstGeom>
        </p:spPr>
        <p:txBody>
          <a:bodyPr wrap="square">
            <a:spAutoFit/>
          </a:bodyPr>
          <a:lstStyle/>
          <a:p>
            <a:pPr algn="ctr"/>
            <a:r>
              <a:rPr lang="ru-RU" sz="4000" b="1" i="1" dirty="0" smtClean="0">
                <a:latin typeface="Times New Roman" pitchFamily="18" charset="0"/>
                <a:cs typeface="Times New Roman" pitchFamily="18" charset="0"/>
              </a:rPr>
              <a:t>Проблемы инклюзивного образования</a:t>
            </a:r>
            <a:endParaRPr lang="ru-RU" sz="4000" dirty="0"/>
          </a:p>
        </p:txBody>
      </p:sp>
      <p:sp>
        <p:nvSpPr>
          <p:cNvPr id="5" name="Прямоугольник 4"/>
          <p:cNvSpPr/>
          <p:nvPr/>
        </p:nvSpPr>
        <p:spPr>
          <a:xfrm>
            <a:off x="285720" y="1714488"/>
            <a:ext cx="8501090" cy="3662541"/>
          </a:xfrm>
          <a:prstGeom prst="rect">
            <a:avLst/>
          </a:prstGeom>
        </p:spPr>
        <p:txBody>
          <a:bodyPr wrap="square">
            <a:spAutoFit/>
          </a:bodyPr>
          <a:lstStyle/>
          <a:p>
            <a:pPr lvl="0"/>
            <a:r>
              <a:rPr lang="ru-RU" sz="3200" dirty="0" smtClean="0">
                <a:latin typeface="Times New Roman" pitchFamily="18" charset="0"/>
                <a:cs typeface="Times New Roman" pitchFamily="18" charset="0"/>
              </a:rPr>
              <a:t>-</a:t>
            </a:r>
            <a:r>
              <a:rPr lang="ru-RU" sz="2800" dirty="0" smtClean="0">
                <a:latin typeface="Times New Roman" pitchFamily="18" charset="0"/>
                <a:cs typeface="Times New Roman" pitchFamily="18" charset="0"/>
              </a:rPr>
              <a:t>Недостаточное материально-техническое оснащение общеобразовательного учреждения под нужды детей с ОВЗ (отсутствие пандусов, лифтов, специального учебного, реабилитационного, медицинского оборудования, специально оборудованных учебных мест и т.д.).</a:t>
            </a:r>
          </a:p>
          <a:p>
            <a:r>
              <a:rPr lang="ru-RU" sz="2800" dirty="0" smtClean="0">
                <a:latin typeface="Times New Roman" pitchFamily="18" charset="0"/>
                <a:cs typeface="Times New Roman" pitchFamily="18" charset="0"/>
              </a:rPr>
              <a:t> </a:t>
            </a:r>
          </a:p>
          <a:p>
            <a:endParaRPr lang="ru-RU" sz="3200" dirty="0">
              <a:latin typeface="Times New Roman" pitchFamily="18" charset="0"/>
              <a:cs typeface="Times New Roman" pitchFamily="18" charset="0"/>
            </a:endParaRPr>
          </a:p>
        </p:txBody>
      </p:sp>
      <p:sp>
        <p:nvSpPr>
          <p:cNvPr id="512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ru-RU" sz="1400" b="0" i="0" u="none" strike="noStrike" cap="none" normalizeH="0" baseline="0" smtClean="0">
                <a:ln>
                  <a:noFill/>
                </a:ln>
                <a:solidFill>
                  <a:srgbClr val="444444"/>
                </a:solidFill>
                <a:effectLst/>
                <a:latin typeface="Arial" pitchFamily="34" charset="0"/>
                <a:ea typeface="Times New Roman" pitchFamily="18" charset="0"/>
                <a:cs typeface="Arial" pitchFamily="34" charset="0"/>
              </a:rPr>
              <a:t>Недостаточное материально-техническое оснащение общеобразовательного учреждения под нужды детей с ОВЗ (отсутствие пандусов, лифтов, специального учебного, реабилитационного, медицинского оборудования, специально оборудованных учебных мест и т.д.).</a:t>
            </a:r>
            <a:endParaRPr kumimoji="0" lang="ru-RU" sz="12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57224" y="285728"/>
            <a:ext cx="7643834" cy="1323439"/>
          </a:xfrm>
          <a:prstGeom prst="rect">
            <a:avLst/>
          </a:prstGeom>
        </p:spPr>
        <p:txBody>
          <a:bodyPr wrap="square">
            <a:spAutoFit/>
          </a:bodyPr>
          <a:lstStyle/>
          <a:p>
            <a:pPr algn="ctr"/>
            <a:r>
              <a:rPr lang="ru-RU" sz="4000" b="1" i="1" dirty="0" smtClean="0">
                <a:latin typeface="Times New Roman" pitchFamily="18" charset="0"/>
                <a:cs typeface="Times New Roman" pitchFamily="18" charset="0"/>
              </a:rPr>
              <a:t>Проблемы инклюзивного образования</a:t>
            </a:r>
            <a:endParaRPr lang="ru-RU" sz="4000" dirty="0"/>
          </a:p>
        </p:txBody>
      </p:sp>
      <p:sp>
        <p:nvSpPr>
          <p:cNvPr id="5" name="Прямоугольник 4"/>
          <p:cNvSpPr/>
          <p:nvPr/>
        </p:nvSpPr>
        <p:spPr>
          <a:xfrm>
            <a:off x="214282" y="1785926"/>
            <a:ext cx="8501090" cy="1569660"/>
          </a:xfrm>
          <a:prstGeom prst="rect">
            <a:avLst/>
          </a:prstGeom>
        </p:spPr>
        <p:txBody>
          <a:bodyPr wrap="square">
            <a:spAutoFit/>
          </a:bodyPr>
          <a:lstStyle/>
          <a:p>
            <a:pPr lvl="0" algn="ctr"/>
            <a:r>
              <a:rPr lang="ru-RU" sz="3200" dirty="0" smtClean="0">
                <a:latin typeface="Times New Roman" pitchFamily="18" charset="0"/>
                <a:cs typeface="Times New Roman" pitchFamily="18" charset="0"/>
              </a:rPr>
              <a:t>Несоответствие учебных планов и содержания обучения массовой школы особым образовательным потребностям ребенка.</a:t>
            </a:r>
          </a:p>
        </p:txBody>
      </p:sp>
      <p:pic>
        <p:nvPicPr>
          <p:cNvPr id="3074" name="Picture 2" descr="Похожее изображение"/>
          <p:cNvPicPr>
            <a:picLocks noChangeAspect="1" noChangeArrowheads="1"/>
          </p:cNvPicPr>
          <p:nvPr/>
        </p:nvPicPr>
        <p:blipFill>
          <a:blip r:embed="rId2" cstate="print"/>
          <a:srcRect/>
          <a:stretch>
            <a:fillRect/>
          </a:stretch>
        </p:blipFill>
        <p:spPr bwMode="auto">
          <a:xfrm>
            <a:off x="2699792" y="3789040"/>
            <a:ext cx="4000528" cy="26670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57224" y="285728"/>
            <a:ext cx="7643834" cy="1323439"/>
          </a:xfrm>
          <a:prstGeom prst="rect">
            <a:avLst/>
          </a:prstGeom>
        </p:spPr>
        <p:txBody>
          <a:bodyPr wrap="square">
            <a:spAutoFit/>
          </a:bodyPr>
          <a:lstStyle/>
          <a:p>
            <a:pPr algn="ctr"/>
            <a:r>
              <a:rPr lang="ru-RU" sz="4000" b="1" i="1" dirty="0" smtClean="0">
                <a:latin typeface="Times New Roman" pitchFamily="18" charset="0"/>
                <a:cs typeface="Times New Roman" pitchFamily="18" charset="0"/>
              </a:rPr>
              <a:t>Проблемы инклюзивного образования</a:t>
            </a:r>
            <a:endParaRPr lang="ru-RU" sz="4000" dirty="0"/>
          </a:p>
        </p:txBody>
      </p:sp>
      <p:sp>
        <p:nvSpPr>
          <p:cNvPr id="5" name="Прямоугольник 4"/>
          <p:cNvSpPr/>
          <p:nvPr/>
        </p:nvSpPr>
        <p:spPr>
          <a:xfrm>
            <a:off x="214282" y="1785926"/>
            <a:ext cx="8501090" cy="1015663"/>
          </a:xfrm>
          <a:prstGeom prst="rect">
            <a:avLst/>
          </a:prstGeom>
        </p:spPr>
        <p:txBody>
          <a:bodyPr wrap="square">
            <a:spAutoFit/>
          </a:bodyPr>
          <a:lstStyle/>
          <a:p>
            <a:r>
              <a:rPr lang="ru-RU" sz="3000" dirty="0" smtClean="0">
                <a:latin typeface="Times New Roman" pitchFamily="18" charset="0"/>
                <a:cs typeface="Times New Roman" pitchFamily="18" charset="0"/>
              </a:rPr>
              <a:t>- Неготовность основной части общества принять детей с ОВЗ как полноправных членов общества.</a:t>
            </a:r>
            <a:endParaRPr lang="ru-RU" sz="3000" dirty="0">
              <a:latin typeface="Times New Roman" pitchFamily="18" charset="0"/>
              <a:cs typeface="Times New Roman" pitchFamily="18" charset="0"/>
            </a:endParaRPr>
          </a:p>
        </p:txBody>
      </p:sp>
      <p:pic>
        <p:nvPicPr>
          <p:cNvPr id="6" name="Picture 2" descr="Похожее изображение"/>
          <p:cNvPicPr>
            <a:picLocks noChangeAspect="1" noChangeArrowheads="1"/>
          </p:cNvPicPr>
          <p:nvPr/>
        </p:nvPicPr>
        <p:blipFill>
          <a:blip r:embed="rId2" cstate="print"/>
          <a:srcRect/>
          <a:stretch>
            <a:fillRect/>
          </a:stretch>
        </p:blipFill>
        <p:spPr bwMode="auto">
          <a:xfrm>
            <a:off x="4572000" y="3356992"/>
            <a:ext cx="3960440" cy="2975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descr="Похожее изображение"/>
          <p:cNvPicPr>
            <a:picLocks noChangeAspect="1" noChangeArrowheads="1"/>
          </p:cNvPicPr>
          <p:nvPr/>
        </p:nvPicPr>
        <p:blipFill>
          <a:blip r:embed="rId3" cstate="print"/>
          <a:srcRect l="10720" b="-1"/>
          <a:stretch>
            <a:fillRect/>
          </a:stretch>
        </p:blipFill>
        <p:spPr bwMode="auto">
          <a:xfrm>
            <a:off x="251520" y="3717032"/>
            <a:ext cx="3993421" cy="25346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357</TotalTime>
  <Words>344</Words>
  <Application>Microsoft Office PowerPoint</Application>
  <PresentationFormat>Экран (4:3)</PresentationFormat>
  <Paragraphs>38</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Техническая</vt:lpstr>
      <vt:lpstr>Отрицательные аспекты инклюзивного образования для всех участников образовательного процесса</vt:lpstr>
      <vt:lpstr>Основное требование инклюзивного образования:</vt:lpstr>
      <vt:lpstr>Слайд 3</vt:lpstr>
      <vt:lpstr>Слайд 4</vt:lpstr>
      <vt:lpstr>Слайд 5</vt:lpstr>
      <vt:lpstr>Слайд 6</vt:lpstr>
      <vt:lpstr>Слайд 7</vt:lpstr>
      <vt:lpstr>Слайд 8</vt:lpstr>
      <vt:lpstr>Слайд 9</vt:lpstr>
      <vt:lpstr>Нужны особые условия.  Детям с ОВЗ нужны индивидуальный подход и больше времени для усвоения материала. Но часто таких условий нет: слишком большой класс (35 человек), нехватка часов на предмет. Учитель старается дать материал сжато, быстро, так, чтобы его усвоила большая часть класса.  Завышенные ожидания родителей.  Некоторые родители считают, что раз ребёнок пошёл в школу, то можно о нём больше не беспокоится — школа всё сделает сама. Но детям и дальше нужны поддержка, наставления, контроль. Это касается всех детей, а с ОВЗ — особенно, ведь им сложнее. Помочь такому ребёнку влиться в общество — это командная работа учителей и родителей. Неясная система оценок.  Оценивать всех детей одной "меркой" — не корректно. Завышать или занижать оценки — несправедливо.  Неприятие себя.  Обратная сторона пункта о вере. Видя людей  вокруг, ребёнок с ОВЗ наоборот может решить:  «Я не такой, хуже». Это ударит по самооценке. </vt:lpstr>
      <vt:lpstr>Проблемы организации инклюзивного образования</vt:lpstr>
      <vt:lpstr>Слайд 12</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Инклюзивное образование: проблемы и перспективы</dc:title>
  <dc:creator>Ученик ПК 1</dc:creator>
  <cp:lastModifiedBy>user</cp:lastModifiedBy>
  <cp:revision>32</cp:revision>
  <dcterms:created xsi:type="dcterms:W3CDTF">2017-08-18T11:04:37Z</dcterms:created>
  <dcterms:modified xsi:type="dcterms:W3CDTF">2023-06-13T08:20:30Z</dcterms:modified>
</cp:coreProperties>
</file>