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348" r:id="rId2"/>
    <p:sldId id="372" r:id="rId3"/>
    <p:sldId id="370" r:id="rId4"/>
    <p:sldId id="338" r:id="rId5"/>
    <p:sldId id="339" r:id="rId6"/>
    <p:sldId id="328" r:id="rId7"/>
    <p:sldId id="329" r:id="rId8"/>
    <p:sldId id="349" r:id="rId9"/>
    <p:sldId id="350" r:id="rId10"/>
    <p:sldId id="351" r:id="rId11"/>
    <p:sldId id="352" r:id="rId12"/>
    <p:sldId id="353" r:id="rId13"/>
    <p:sldId id="363" r:id="rId14"/>
    <p:sldId id="340" r:id="rId15"/>
    <p:sldId id="354" r:id="rId16"/>
    <p:sldId id="355" r:id="rId17"/>
    <p:sldId id="356" r:id="rId18"/>
    <p:sldId id="357" r:id="rId19"/>
    <p:sldId id="358" r:id="rId20"/>
    <p:sldId id="362" r:id="rId21"/>
    <p:sldId id="364" r:id="rId22"/>
    <p:sldId id="365" r:id="rId23"/>
    <p:sldId id="371" r:id="rId24"/>
    <p:sldId id="360" r:id="rId25"/>
    <p:sldId id="361" r:id="rId26"/>
    <p:sldId id="359" r:id="rId27"/>
    <p:sldId id="367" r:id="rId28"/>
  </p:sldIdLst>
  <p:sldSz cx="9144000" cy="6858000" type="screen4x3"/>
  <p:notesSz cx="6858000" cy="9144000"/>
  <p:defaultTextStyle>
    <a:defPPr>
      <a:defRPr lang="ru-RU"/>
    </a:defPPr>
    <a:lvl1pPr marL="0" algn="l" defTabSz="908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4175" algn="l" defTabSz="908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8353" algn="l" defTabSz="908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2531" algn="l" defTabSz="908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16706" algn="l" defTabSz="908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0887" algn="l" defTabSz="908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25057" algn="l" defTabSz="908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79228" algn="l" defTabSz="908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33412" algn="l" defTabSz="908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E124973-9F63-49EE-BF2E-7805B942C59A}">
          <p14:sldIdLst>
            <p14:sldId id="348"/>
            <p14:sldId id="372"/>
            <p14:sldId id="370"/>
            <p14:sldId id="338"/>
            <p14:sldId id="339"/>
            <p14:sldId id="328"/>
            <p14:sldId id="329"/>
            <p14:sldId id="349"/>
            <p14:sldId id="350"/>
            <p14:sldId id="351"/>
            <p14:sldId id="352"/>
            <p14:sldId id="353"/>
            <p14:sldId id="363"/>
            <p14:sldId id="340"/>
            <p14:sldId id="354"/>
            <p14:sldId id="355"/>
            <p14:sldId id="356"/>
            <p14:sldId id="357"/>
            <p14:sldId id="358"/>
            <p14:sldId id="362"/>
            <p14:sldId id="364"/>
            <p14:sldId id="365"/>
            <p14:sldId id="371"/>
            <p14:sldId id="360"/>
            <p14:sldId id="361"/>
            <p14:sldId id="359"/>
            <p14:sldId id="3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4660"/>
  </p:normalViewPr>
  <p:slideViewPr>
    <p:cSldViewPr>
      <p:cViewPr>
        <p:scale>
          <a:sx n="87" d="100"/>
          <a:sy n="87" d="100"/>
        </p:scale>
        <p:origin x="-1354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BD311-206E-4338-937B-23F5942A250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DEA5C-74C1-4CF2-A576-4B32C236F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913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8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175" algn="l" defTabSz="908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8353" algn="l" defTabSz="908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2531" algn="l" defTabSz="908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6706" algn="l" defTabSz="908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0887" algn="l" defTabSz="908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5057" algn="l" defTabSz="908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79228" algn="l" defTabSz="908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3412" algn="l" defTabSz="908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4175" indent="0" algn="ctr">
              <a:buNone/>
              <a:defRPr/>
            </a:lvl2pPr>
            <a:lvl3pPr marL="908353" indent="0" algn="ctr">
              <a:buNone/>
              <a:defRPr/>
            </a:lvl3pPr>
            <a:lvl4pPr marL="1362531" indent="0" algn="ctr">
              <a:buNone/>
              <a:defRPr/>
            </a:lvl4pPr>
            <a:lvl5pPr marL="1816706" indent="0" algn="ctr">
              <a:buNone/>
              <a:defRPr/>
            </a:lvl5pPr>
            <a:lvl6pPr marL="2270887" indent="0" algn="ctr">
              <a:buNone/>
              <a:defRPr/>
            </a:lvl6pPr>
            <a:lvl7pPr marL="2725057" indent="0" algn="ctr">
              <a:buNone/>
              <a:defRPr/>
            </a:lvl7pPr>
            <a:lvl8pPr marL="3179228" indent="0" algn="ctr">
              <a:buNone/>
              <a:defRPr/>
            </a:lvl8pPr>
            <a:lvl9pPr marL="363341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FF169-0826-4E60-9973-305EC78C9A1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643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9B4BB-69F1-4A0C-AE2F-4EB16BCF65E3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444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70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6EE48-258C-45E4-802B-E73E07C24C64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17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F33AC-B9B5-4BA3-9470-4F7E8C994196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627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6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4175" indent="0">
              <a:buNone/>
              <a:defRPr sz="1800"/>
            </a:lvl2pPr>
            <a:lvl3pPr marL="908353" indent="0">
              <a:buNone/>
              <a:defRPr sz="1600"/>
            </a:lvl3pPr>
            <a:lvl4pPr marL="1362531" indent="0">
              <a:buNone/>
              <a:defRPr sz="1400"/>
            </a:lvl4pPr>
            <a:lvl5pPr marL="1816706" indent="0">
              <a:buNone/>
              <a:defRPr sz="1400"/>
            </a:lvl5pPr>
            <a:lvl6pPr marL="2270887" indent="0">
              <a:buNone/>
              <a:defRPr sz="1400"/>
            </a:lvl6pPr>
            <a:lvl7pPr marL="2725057" indent="0">
              <a:buNone/>
              <a:defRPr sz="1400"/>
            </a:lvl7pPr>
            <a:lvl8pPr marL="3179228" indent="0">
              <a:buNone/>
              <a:defRPr sz="1400"/>
            </a:lvl8pPr>
            <a:lvl9pPr marL="3633412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70D46-9E1F-4A77-87D3-3B41EDE5C223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321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80DC-2BD9-4A83-8F4C-07701123B3D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21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175" indent="0">
              <a:buNone/>
              <a:defRPr sz="2000" b="1"/>
            </a:lvl2pPr>
            <a:lvl3pPr marL="908353" indent="0">
              <a:buNone/>
              <a:defRPr sz="1800" b="1"/>
            </a:lvl3pPr>
            <a:lvl4pPr marL="1362531" indent="0">
              <a:buNone/>
              <a:defRPr sz="1600" b="1"/>
            </a:lvl4pPr>
            <a:lvl5pPr marL="1816706" indent="0">
              <a:buNone/>
              <a:defRPr sz="1600" b="1"/>
            </a:lvl5pPr>
            <a:lvl6pPr marL="2270887" indent="0">
              <a:buNone/>
              <a:defRPr sz="1600" b="1"/>
            </a:lvl6pPr>
            <a:lvl7pPr marL="2725057" indent="0">
              <a:buNone/>
              <a:defRPr sz="1600" b="1"/>
            </a:lvl7pPr>
            <a:lvl8pPr marL="3179228" indent="0">
              <a:buNone/>
              <a:defRPr sz="1600" b="1"/>
            </a:lvl8pPr>
            <a:lvl9pPr marL="363341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175" indent="0">
              <a:buNone/>
              <a:defRPr sz="2000" b="1"/>
            </a:lvl2pPr>
            <a:lvl3pPr marL="908353" indent="0">
              <a:buNone/>
              <a:defRPr sz="1800" b="1"/>
            </a:lvl3pPr>
            <a:lvl4pPr marL="1362531" indent="0">
              <a:buNone/>
              <a:defRPr sz="1600" b="1"/>
            </a:lvl4pPr>
            <a:lvl5pPr marL="1816706" indent="0">
              <a:buNone/>
              <a:defRPr sz="1600" b="1"/>
            </a:lvl5pPr>
            <a:lvl6pPr marL="2270887" indent="0">
              <a:buNone/>
              <a:defRPr sz="1600" b="1"/>
            </a:lvl6pPr>
            <a:lvl7pPr marL="2725057" indent="0">
              <a:buNone/>
              <a:defRPr sz="1600" b="1"/>
            </a:lvl7pPr>
            <a:lvl8pPr marL="3179228" indent="0">
              <a:buNone/>
              <a:defRPr sz="1600" b="1"/>
            </a:lvl8pPr>
            <a:lvl9pPr marL="363341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1E6A4-27BD-4EEE-BEAB-025F6C060F37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55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0765A-7B43-4742-BA1C-2862D5387079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090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0522D-DB8C-42E6-863E-810BDDF722E2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284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11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175" indent="0">
              <a:buNone/>
              <a:defRPr sz="1200"/>
            </a:lvl2pPr>
            <a:lvl3pPr marL="908353" indent="0">
              <a:buNone/>
              <a:defRPr sz="1000"/>
            </a:lvl3pPr>
            <a:lvl4pPr marL="1362531" indent="0">
              <a:buNone/>
              <a:defRPr sz="900"/>
            </a:lvl4pPr>
            <a:lvl5pPr marL="1816706" indent="0">
              <a:buNone/>
              <a:defRPr sz="900"/>
            </a:lvl5pPr>
            <a:lvl6pPr marL="2270887" indent="0">
              <a:buNone/>
              <a:defRPr sz="900"/>
            </a:lvl6pPr>
            <a:lvl7pPr marL="2725057" indent="0">
              <a:buNone/>
              <a:defRPr sz="900"/>
            </a:lvl7pPr>
            <a:lvl8pPr marL="3179228" indent="0">
              <a:buNone/>
              <a:defRPr sz="900"/>
            </a:lvl8pPr>
            <a:lvl9pPr marL="363341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417BC-A6AA-4A0E-A3A7-07276C291497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037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175" indent="0">
              <a:buNone/>
              <a:defRPr sz="2800"/>
            </a:lvl2pPr>
            <a:lvl3pPr marL="908353" indent="0">
              <a:buNone/>
              <a:defRPr sz="2400"/>
            </a:lvl3pPr>
            <a:lvl4pPr marL="1362531" indent="0">
              <a:buNone/>
              <a:defRPr sz="2000"/>
            </a:lvl4pPr>
            <a:lvl5pPr marL="1816706" indent="0">
              <a:buNone/>
              <a:defRPr sz="2000"/>
            </a:lvl5pPr>
            <a:lvl6pPr marL="2270887" indent="0">
              <a:buNone/>
              <a:defRPr sz="2000"/>
            </a:lvl6pPr>
            <a:lvl7pPr marL="2725057" indent="0">
              <a:buNone/>
              <a:defRPr sz="2000"/>
            </a:lvl7pPr>
            <a:lvl8pPr marL="3179228" indent="0">
              <a:buNone/>
              <a:defRPr sz="2000"/>
            </a:lvl8pPr>
            <a:lvl9pPr marL="3633412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175" indent="0">
              <a:buNone/>
              <a:defRPr sz="1200"/>
            </a:lvl2pPr>
            <a:lvl3pPr marL="908353" indent="0">
              <a:buNone/>
              <a:defRPr sz="1000"/>
            </a:lvl3pPr>
            <a:lvl4pPr marL="1362531" indent="0">
              <a:buNone/>
              <a:defRPr sz="900"/>
            </a:lvl4pPr>
            <a:lvl5pPr marL="1816706" indent="0">
              <a:buNone/>
              <a:defRPr sz="900"/>
            </a:lvl5pPr>
            <a:lvl6pPr marL="2270887" indent="0">
              <a:buNone/>
              <a:defRPr sz="900"/>
            </a:lvl6pPr>
            <a:lvl7pPr marL="2725057" indent="0">
              <a:buNone/>
              <a:defRPr sz="900"/>
            </a:lvl7pPr>
            <a:lvl8pPr marL="3179228" indent="0">
              <a:buNone/>
              <a:defRPr sz="900"/>
            </a:lvl8pPr>
            <a:lvl9pPr marL="363341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475AA-7A6F-40C7-A405-2A671BFBEF52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87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813" tIns="45409" rIns="90813" bIns="454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813" tIns="45409" rIns="90813" bIns="454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13" tIns="45409" rIns="90813" bIns="45409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13" tIns="45409" rIns="90813" bIns="45409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13" tIns="45409" rIns="90813" bIns="45409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7F9EF5-DA17-4587-8AD5-EEE72A7EBA41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41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417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0835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6253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1670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0631" indent="-340631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38035" indent="-283872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35452" indent="-227084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89597" indent="-227084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43793" indent="-22708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497973" indent="-22708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52148" indent="-22708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06325" indent="-22708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60501" indent="-22708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08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175" algn="l" defTabSz="908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353" algn="l" defTabSz="908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531" algn="l" defTabSz="908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706" algn="l" defTabSz="908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0887" algn="l" defTabSz="908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5057" algn="l" defTabSz="908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9228" algn="l" defTabSz="908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3412" algn="l" defTabSz="908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  развития речи в 6 классе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132855"/>
            <a:ext cx="9144000" cy="4536505"/>
          </a:xfrm>
        </p:spPr>
        <p:txBody>
          <a:bodyPr/>
          <a:lstStyle/>
          <a:p>
            <a:pPr marL="0" indent="0">
              <a:buNone/>
            </a:pPr>
            <a:endParaRPr lang="ru-RU" sz="4800" dirty="0" smtClean="0"/>
          </a:p>
          <a:p>
            <a:pPr marL="0" indent="0" algn="ctr">
              <a:buNone/>
            </a:pPr>
            <a:r>
              <a:rPr lang="ru-RU" sz="4800" dirty="0" smtClean="0"/>
              <a:t>  Описание внешности   человека.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09810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Определить стиль речи?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Руки мальчик держит в карманах, а коньки у него под мышкой.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Какой-то он нескладный и неустойчивый. То спотыкается на ровном месте, то налетит на прохожего. То бежит вприпрыжку, то, заглядевшись на машину, останавливается посреди дороги. Глаза у него зеленые, задиристые.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612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Определить стиль речи?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492941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Дерганный взгляд и независимая походка выдают в мальчике непоседу и драчуна, который среди ребят чувствует уверенно, а, оставшись один, не знает куда себя деть.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На пальто не хватает пуговицы, она вырвана с мясом. Основательно потертая шапка сидит на одном ухе, оставив второе на холоде.  Развязанный шнурок  волочится по тротуару, некогда с ним возиться.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892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1"/>
            <a:ext cx="8579296" cy="593752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И только коньки, удобно устроившиеся под мышкой, в полном порядке. Они приклепаны медными заклепками к черным ботинкам. Ботинки аккуратно сложены «</a:t>
            </a:r>
            <a:r>
              <a:rPr lang="ru-RU" dirty="0" err="1" smtClean="0"/>
              <a:t>бутербродиком</a:t>
            </a:r>
            <a:r>
              <a:rPr lang="ru-RU" dirty="0" smtClean="0"/>
              <a:t>» и стянуты желтым кожаным ремешком. Это не какие-то девчачьи «снегурочки», а вполне мужские коньки.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Эти аккуратные, уложенные </a:t>
            </a:r>
            <a:r>
              <a:rPr lang="ru-RU" dirty="0" err="1" smtClean="0"/>
              <a:t>конечки</a:t>
            </a:r>
            <a:r>
              <a:rPr lang="ru-RU" dirty="0" smtClean="0"/>
              <a:t> уж очень не подходят к короткому пальто и к потертой шапке, сидящей на одном ухе.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80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Анализ сочинения-описания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sz="2800" dirty="0" smtClean="0"/>
              <a:t>Каково общее впечатление от внешнего облика мальчика?</a:t>
            </a:r>
          </a:p>
          <a:p>
            <a:pPr>
              <a:buFontTx/>
              <a:buChar char="-"/>
            </a:pPr>
            <a:r>
              <a:rPr lang="ru-RU" sz="2800" dirty="0" smtClean="0"/>
              <a:t>Почему мальчик мог произвести такое впечатление?</a:t>
            </a:r>
          </a:p>
          <a:p>
            <a:pPr>
              <a:buFontTx/>
              <a:buChar char="-"/>
            </a:pPr>
            <a:r>
              <a:rPr lang="ru-RU" sz="2800" dirty="0" smtClean="0"/>
              <a:t>Что говорит автор о походке мальчика?</a:t>
            </a:r>
          </a:p>
          <a:p>
            <a:pPr>
              <a:buFontTx/>
              <a:buChar char="-"/>
            </a:pPr>
            <a:r>
              <a:rPr lang="ru-RU" sz="2800" dirty="0" smtClean="0"/>
              <a:t>Что еще во внешности мальчика отмечает автор?</a:t>
            </a:r>
          </a:p>
          <a:p>
            <a:pPr>
              <a:buFontTx/>
              <a:buChar char="-"/>
            </a:pPr>
            <a:r>
              <a:rPr lang="ru-RU" sz="2800" dirty="0" smtClean="0"/>
              <a:t>Почему автор так подробно описывает походку и глаза этого мальчика?</a:t>
            </a:r>
          </a:p>
          <a:p>
            <a:pPr>
              <a:buFontTx/>
              <a:buChar char="-"/>
            </a:pPr>
            <a:r>
              <a:rPr lang="ru-RU" sz="2800" dirty="0" smtClean="0"/>
              <a:t>О чем говорит описание одежды мальчика?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8338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224136"/>
          </a:xfrm>
        </p:spPr>
        <p:txBody>
          <a:bodyPr>
            <a:noAutofit/>
          </a:bodyPr>
          <a:lstStyle/>
          <a:p>
            <a:r>
              <a:rPr lang="ru-RU" altLang="ru-RU" b="1" dirty="0">
                <a:solidFill>
                  <a:srgbClr val="0070C0"/>
                </a:solidFill>
              </a:rPr>
              <a:t>Требования </a:t>
            </a:r>
            <a:br>
              <a:rPr lang="ru-RU" altLang="ru-RU" b="1" dirty="0">
                <a:solidFill>
                  <a:srgbClr val="0070C0"/>
                </a:solidFill>
              </a:rPr>
            </a:br>
            <a:r>
              <a:rPr lang="ru-RU" altLang="ru-RU" b="1" dirty="0">
                <a:solidFill>
                  <a:srgbClr val="0070C0"/>
                </a:solidFill>
              </a:rPr>
              <a:t>к художественному </a:t>
            </a:r>
            <a:r>
              <a:rPr lang="ru-RU" altLang="ru-RU" b="1" dirty="0" smtClean="0">
                <a:solidFill>
                  <a:srgbClr val="0070C0"/>
                </a:solidFill>
              </a:rPr>
              <a:t>описанию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614862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136339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3200" dirty="0"/>
              <a:t>Найти характерные особенности, главное во внешности конкретной личности и суметь передать словами.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3200" dirty="0"/>
              <a:t>Это описание может быть связано с манерами, походкой описываемого, с его занятиями и профессией, с особенностями его характера.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3200" dirty="0"/>
              <a:t>Через описание внешности человека можно передать внутренний мир героя, выразить свое отношение к нему.</a:t>
            </a:r>
          </a:p>
        </p:txBody>
      </p:sp>
    </p:spTree>
    <p:extLst>
      <p:ext uri="{BB962C8B-B14F-4D97-AF65-F5344CB8AC3E}">
        <p14:creationId xmlns:p14="http://schemas.microsoft.com/office/powerpoint/2010/main" val="48067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000" dirty="0"/>
              <a:t> </a:t>
            </a:r>
            <a:r>
              <a:rPr lang="ru-RU" altLang="ru-RU" b="1" dirty="0">
                <a:solidFill>
                  <a:srgbClr val="0070C0"/>
                </a:solidFill>
              </a:rPr>
              <a:t>Языковые средства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b="1" dirty="0">
                <a:solidFill>
                  <a:schemeClr val="tx2">
                    <a:lumMod val="90000"/>
                  </a:schemeClr>
                </a:solidFill>
              </a:rPr>
              <a:t>Глаза</a:t>
            </a:r>
            <a:r>
              <a:rPr lang="ru-RU" altLang="ru-RU" b="1" dirty="0"/>
              <a:t> </a:t>
            </a:r>
            <a:r>
              <a:rPr lang="ru-RU" altLang="ru-RU" dirty="0"/>
              <a:t>– серые, карие, черные, голубые, серовато-голубые, лучистые, маленькие, большие, узкие, хитрые, со смешинкой, приветливые, раскосые, задумчивые, серьезные</a:t>
            </a:r>
            <a:r>
              <a:rPr lang="ru-RU" altLang="ru-RU" dirty="0">
                <a:solidFill>
                  <a:schemeClr val="hlink"/>
                </a:solidFill>
              </a:rPr>
              <a:t> … 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b="1" dirty="0">
                <a:solidFill>
                  <a:schemeClr val="tx2">
                    <a:lumMod val="90000"/>
                  </a:schemeClr>
                </a:solidFill>
              </a:rPr>
              <a:t>Нос </a:t>
            </a:r>
            <a:r>
              <a:rPr lang="ru-RU" altLang="ru-RU" dirty="0"/>
              <a:t>– прямой, с горбинкой, курносый, вздернутый, широкий, узкий</a:t>
            </a:r>
            <a:r>
              <a:rPr lang="ru-RU" altLang="ru-RU" dirty="0">
                <a:solidFill>
                  <a:schemeClr val="hlink"/>
                </a:solidFill>
              </a:rPr>
              <a:t> … 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b="1" dirty="0">
                <a:solidFill>
                  <a:schemeClr val="tx2">
                    <a:lumMod val="90000"/>
                  </a:schemeClr>
                </a:solidFill>
              </a:rPr>
              <a:t>Волосы</a:t>
            </a:r>
            <a:r>
              <a:rPr lang="ru-RU" altLang="ru-RU" dirty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ru-RU" altLang="ru-RU" dirty="0"/>
              <a:t>–</a:t>
            </a:r>
            <a:r>
              <a:rPr lang="ru-RU" altLang="ru-RU" dirty="0">
                <a:solidFill>
                  <a:schemeClr val="hlink"/>
                </a:solidFill>
              </a:rPr>
              <a:t> </a:t>
            </a:r>
            <a:r>
              <a:rPr lang="ru-RU" altLang="ru-RU" dirty="0"/>
              <a:t>каштановые, светлые, русые, седые, с проседью, густые, пышные, короткие, длинные, прямые, волнистые, кудрявые, точащие, как палки</a:t>
            </a:r>
            <a:r>
              <a:rPr lang="ru-RU" altLang="ru-RU" dirty="0">
                <a:solidFill>
                  <a:schemeClr val="hlink"/>
                </a:solidFill>
              </a:rPr>
              <a:t> … 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10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0070C0"/>
                </a:solidFill>
              </a:rPr>
              <a:t>Языковые средства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>
                <a:solidFill>
                  <a:schemeClr val="accent2"/>
                </a:solidFill>
              </a:rPr>
              <a:t>Форма лица</a:t>
            </a:r>
            <a:r>
              <a:rPr lang="ru-RU" altLang="ru-RU" dirty="0">
                <a:solidFill>
                  <a:schemeClr val="hlink"/>
                </a:solidFill>
              </a:rPr>
              <a:t> – </a:t>
            </a:r>
            <a:r>
              <a:rPr lang="ru-RU" altLang="ru-RU" dirty="0"/>
              <a:t>продолговатое, овальное, круглое, вытянутое;</a:t>
            </a:r>
            <a:r>
              <a:rPr lang="ru-RU" altLang="ru-RU" dirty="0">
                <a:solidFill>
                  <a:schemeClr val="hlink"/>
                </a:solidFill>
              </a:rPr>
              <a:t> </a:t>
            </a:r>
            <a:endParaRPr lang="ru-RU" altLang="ru-RU" dirty="0" smtClean="0">
              <a:solidFill>
                <a:schemeClr val="hlink"/>
              </a:solidFill>
            </a:endParaRPr>
          </a:p>
          <a:p>
            <a:r>
              <a:rPr lang="ru-RU" altLang="ru-RU" dirty="0" smtClean="0">
                <a:solidFill>
                  <a:schemeClr val="accent2"/>
                </a:solidFill>
              </a:rPr>
              <a:t>черты </a:t>
            </a:r>
            <a:r>
              <a:rPr lang="ru-RU" altLang="ru-RU" dirty="0">
                <a:solidFill>
                  <a:schemeClr val="accent2"/>
                </a:solidFill>
              </a:rPr>
              <a:t>лица:</a:t>
            </a:r>
            <a:r>
              <a:rPr lang="ru-RU" altLang="ru-RU" dirty="0">
                <a:solidFill>
                  <a:schemeClr val="hlink"/>
                </a:solidFill>
              </a:rPr>
              <a:t> </a:t>
            </a:r>
            <a:r>
              <a:rPr lang="ru-RU" altLang="ru-RU" dirty="0"/>
              <a:t>мелкие, крупные, красивые, выразительные, невыразительные, </a:t>
            </a:r>
            <a:r>
              <a:rPr lang="ru-RU" altLang="ru-RU" dirty="0" smtClean="0"/>
              <a:t>резкие</a:t>
            </a:r>
            <a:r>
              <a:rPr lang="ru-RU" altLang="ru-RU" dirty="0"/>
              <a:t>, мягкие, маловыразительные, </a:t>
            </a:r>
            <a:r>
              <a:rPr lang="ru-RU" altLang="ru-RU" dirty="0" smtClean="0"/>
              <a:t>…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dirty="0">
                <a:solidFill>
                  <a:srgbClr val="0070C0"/>
                </a:solidFill>
              </a:rPr>
              <a:t>Брови </a:t>
            </a:r>
            <a:r>
              <a:rPr lang="ru-RU" altLang="ru-RU" dirty="0"/>
              <a:t>– густые, тонкие, нависшие, белесоватые, черные …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dirty="0">
                <a:solidFill>
                  <a:srgbClr val="0070C0"/>
                </a:solidFill>
              </a:rPr>
              <a:t>Рост</a:t>
            </a:r>
            <a:r>
              <a:rPr lang="ru-RU" altLang="ru-RU" dirty="0"/>
              <a:t> – стройный, высокий, изящного сложения, небольшого роста, низкий …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01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0070C0"/>
                </a:solidFill>
              </a:rPr>
              <a:t>Языковые средства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ru-RU" dirty="0">
                <a:solidFill>
                  <a:srgbClr val="0070C0"/>
                </a:solidFill>
              </a:rPr>
              <a:t>Походка</a:t>
            </a:r>
            <a:r>
              <a:rPr lang="ru-RU" altLang="ru-RU" dirty="0">
                <a:solidFill>
                  <a:schemeClr val="hlink"/>
                </a:solidFill>
              </a:rPr>
              <a:t> – </a:t>
            </a:r>
            <a:r>
              <a:rPr lang="ru-RU" altLang="ru-RU" dirty="0"/>
              <a:t>собранная, легкая, быстрая, смешная, вразвалочку, странная, подпрыгивающая … 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dirty="0">
                <a:solidFill>
                  <a:srgbClr val="0070C0"/>
                </a:solidFill>
              </a:rPr>
              <a:t>Взгляд</a:t>
            </a:r>
            <a:r>
              <a:rPr lang="ru-RU" altLang="ru-RU" dirty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ru-RU" altLang="ru-RU" dirty="0"/>
              <a:t>– нежный, суровый, холодный, заинтересованный ….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dirty="0">
                <a:solidFill>
                  <a:srgbClr val="0070C0"/>
                </a:solidFill>
              </a:rPr>
              <a:t>Улыбка</a:t>
            </a:r>
            <a:r>
              <a:rPr lang="ru-RU" altLang="ru-RU" dirty="0"/>
              <a:t> – добрая, насмешливая, злая, смущенная, веселая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617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altLang="ru-RU" dirty="0">
                <a:solidFill>
                  <a:srgbClr val="0070C0"/>
                </a:solidFill>
              </a:rPr>
              <a:t>Требования сочинению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500142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dirty="0" smtClean="0"/>
              <a:t> </a:t>
            </a:r>
            <a:r>
              <a:rPr lang="ru-RU" altLang="ru-RU" sz="2800" dirty="0"/>
              <a:t>Необходимо найти замысел, основную мысль, которая сделает сочинение цельным.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800" dirty="0"/>
              <a:t>Сочинение должно быть последовательным. Нельзя повторять одну и ту же мысль по несколько раз.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800" dirty="0"/>
              <a:t>Описание нельзя подменять повествованием (рассказом, как ты познакомился с тем, о ком пишешь, что он любит, где живет, учится и т.д.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800" dirty="0"/>
              <a:t>Помните, что внешность человека, его одежда, манеры характеризуют его, помогают раскрыть его внутренний мир.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0370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>
                <a:solidFill>
                  <a:srgbClr val="0070C0"/>
                </a:solidFill>
              </a:rPr>
              <a:t>Требования сочинению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dirty="0"/>
              <a:t>Художник, в отличие от фотографа, стремится изобразить самое существенное в человеке; </a:t>
            </a:r>
            <a:endParaRPr lang="ru-RU" altLang="ru-RU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dirty="0" smtClean="0"/>
              <a:t>в </a:t>
            </a:r>
            <a:r>
              <a:rPr lang="ru-RU" altLang="ru-RU" dirty="0"/>
              <a:t>сочинении важно не перечисление всех компонентов портрета, а умение уловить, что характерно для данного человека, составляет его индивидуальность, неповторимость, главное в нем.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085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Отгадайте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Если видишь, что с картины</a:t>
            </a:r>
          </a:p>
          <a:p>
            <a:pPr marL="0" indent="0">
              <a:buNone/>
            </a:pPr>
            <a:r>
              <a:rPr lang="ru-RU" dirty="0"/>
              <a:t>Смотрит кто-нибудь из нас, -</a:t>
            </a:r>
          </a:p>
          <a:p>
            <a:pPr marL="0" indent="0">
              <a:buNone/>
            </a:pPr>
            <a:r>
              <a:rPr lang="ru-RU" dirty="0"/>
              <a:t>Или принц в плаще старинном,</a:t>
            </a:r>
          </a:p>
          <a:p>
            <a:pPr marL="0" indent="0">
              <a:buNone/>
            </a:pPr>
            <a:r>
              <a:rPr lang="ru-RU" dirty="0"/>
              <a:t>Или в робе верхолаз,</a:t>
            </a:r>
          </a:p>
          <a:p>
            <a:pPr marL="0" indent="0">
              <a:buNone/>
            </a:pPr>
            <a:r>
              <a:rPr lang="ru-RU" dirty="0"/>
              <a:t>Летчик или балерина,</a:t>
            </a:r>
          </a:p>
          <a:p>
            <a:pPr marL="0" indent="0">
              <a:buNone/>
            </a:pPr>
            <a:r>
              <a:rPr lang="ru-RU" dirty="0"/>
              <a:t>Или Колька, твой сосед, -</a:t>
            </a:r>
          </a:p>
          <a:p>
            <a:pPr marL="0" indent="0">
              <a:buNone/>
            </a:pPr>
            <a:r>
              <a:rPr lang="ru-RU" dirty="0"/>
              <a:t>Обязательно картина</a:t>
            </a:r>
          </a:p>
          <a:p>
            <a:pPr marL="0" indent="0">
              <a:buNone/>
            </a:pPr>
            <a:r>
              <a:rPr lang="ru-RU" dirty="0"/>
              <a:t>Называется </a:t>
            </a:r>
            <a:r>
              <a:rPr lang="ru-RU" dirty="0" smtClean="0"/>
              <a:t> …..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58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>
                <a:solidFill>
                  <a:srgbClr val="0070C0"/>
                </a:solidFill>
              </a:rPr>
              <a:t>Самостоятельная работа </a:t>
            </a:r>
            <a:r>
              <a:rPr lang="ru-RU" alt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Описать портрет человека по картинам художников-портретистов (по вариантам).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93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0070C0"/>
                </a:solidFill>
              </a:rPr>
              <a:t>Самостоятельная работа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Объект 4" descr="https://static.tildacdn.com/tild3666-3462-4132-b332-356338643134/5349_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96752"/>
            <a:ext cx="4353089" cy="4536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emosurff.com/i/0005PU00cLd10g8/untitled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602" y="1268760"/>
            <a:ext cx="4611398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092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 smtClean="0">
                <a:solidFill>
                  <a:srgbClr val="0070C0"/>
                </a:solidFill>
              </a:rPr>
              <a:t> </a:t>
            </a:r>
            <a:endParaRPr lang="ru-RU" dirty="0"/>
          </a:p>
        </p:txBody>
      </p:sp>
      <p:pic>
        <p:nvPicPr>
          <p:cNvPr id="4" name="Объект 3" descr="https://artnow.ru/img/1296000/129630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4176463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s://kartina.net/image/cache/catalog/nagorku-400x4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-99392"/>
            <a:ext cx="3810000" cy="832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49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План сочинения-описания.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0070C0"/>
                </a:solidFill>
              </a:rPr>
              <a:t>Вступление.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( О ком пойдет речь? При каких обстоятельствах мы наблюдаем за человеком?)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2.Основная часть.</a:t>
            </a:r>
          </a:p>
          <a:p>
            <a:pPr marL="0" indent="0">
              <a:buNone/>
            </a:pPr>
            <a:r>
              <a:rPr lang="ru-RU" sz="2800" dirty="0" smtClean="0"/>
              <a:t>(Каковы черты лица, фигура, поза, одежда, общее впечатление, индивидуальные особенности, черты характера.)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3.Заключение.</a:t>
            </a:r>
          </a:p>
          <a:p>
            <a:pPr marL="0" indent="0">
              <a:buNone/>
            </a:pPr>
            <a:r>
              <a:rPr lang="ru-RU" sz="2800" dirty="0" smtClean="0"/>
              <a:t>(Каково наше отношение к этому человеку.)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385649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>
                <a:solidFill>
                  <a:srgbClr val="0070C0"/>
                </a:solidFill>
              </a:rPr>
              <a:t>Образец сочинения-описания   </a:t>
            </a:r>
            <a:br>
              <a:rPr lang="ru-RU" altLang="ru-RU" dirty="0">
                <a:solidFill>
                  <a:srgbClr val="0070C0"/>
                </a:solidFill>
              </a:rPr>
            </a:br>
            <a:r>
              <a:rPr lang="ru-RU" altLang="ru-RU" dirty="0">
                <a:solidFill>
                  <a:srgbClr val="0070C0"/>
                </a:solidFill>
              </a:rPr>
              <a:t>       </a:t>
            </a:r>
            <a:r>
              <a:rPr lang="ru-RU" altLang="ru-RU" dirty="0" smtClean="0">
                <a:solidFill>
                  <a:srgbClr val="0070C0"/>
                </a:solidFill>
              </a:rPr>
              <a:t>  </a:t>
            </a:r>
            <a:r>
              <a:rPr lang="ru-RU" altLang="ru-RU" dirty="0">
                <a:solidFill>
                  <a:srgbClr val="0070C0"/>
                </a:solidFill>
              </a:rPr>
              <a:t>внешности человека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Ее невысокую фигуру я заметила не сразу. Лицо было недовольное , она нервно теребила косынку.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Некрасивое лицо (хотя черты правильные). Невысокий лоб, покрытый огненными, неестественными кудрями. Зеленоватые, порой ничего не выражающие глаза. Черные с изломом брови, чуть вздернутый нос, тонкие губы придают ей надменный вид.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Она нехотя отвечает на вопросы и всегда чем-то недовольна.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6468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>
                <a:solidFill>
                  <a:srgbClr val="0070C0"/>
                </a:solidFill>
              </a:rPr>
              <a:t>Образец сочинения-описания   </a:t>
            </a:r>
            <a:br>
              <a:rPr lang="ru-RU" altLang="ru-RU" dirty="0">
                <a:solidFill>
                  <a:srgbClr val="0070C0"/>
                </a:solidFill>
              </a:rPr>
            </a:br>
            <a:r>
              <a:rPr lang="ru-RU" altLang="ru-RU" dirty="0">
                <a:solidFill>
                  <a:srgbClr val="0070C0"/>
                </a:solidFill>
              </a:rPr>
              <a:t>         внешности человека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Иногда невольно думается, что у нее вместо сердца лед или камень.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И мне она совершенно не нравится. Не нравится за свое нетерпимо холодное отношение к окружающим. Создается такое впечатление, что она не рада жизни.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081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dirty="0"/>
              <a:t>Найти в учебниках описание внешности </a:t>
            </a:r>
            <a:r>
              <a:rPr lang="ru-RU" altLang="ru-RU" dirty="0" smtClean="0"/>
              <a:t>человека.</a:t>
            </a:r>
            <a:endParaRPr lang="ru-RU" altLang="ru-RU" dirty="0"/>
          </a:p>
          <a:p>
            <a:pPr eaLnBrk="1" hangingPunct="1">
              <a:defRPr/>
            </a:pPr>
            <a:r>
              <a:rPr lang="ru-RU" altLang="ru-RU" dirty="0" smtClean="0"/>
              <a:t> Написать </a:t>
            </a:r>
            <a:r>
              <a:rPr lang="ru-RU" altLang="ru-RU" smtClean="0"/>
              <a:t>сочинение-описание человека.</a:t>
            </a:r>
            <a:endParaRPr lang="ru-RU" alt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293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Учитель русского языка и литературы МОУ «СОШ №67 им. </a:t>
            </a:r>
            <a:r>
              <a:rPr lang="ru-RU" dirty="0" err="1" smtClean="0"/>
              <a:t>О.И.Янковского</a:t>
            </a:r>
            <a:r>
              <a:rPr lang="ru-RU" dirty="0" smtClean="0"/>
              <a:t>» </a:t>
            </a:r>
            <a:r>
              <a:rPr lang="ru-RU" dirty="0" err="1" smtClean="0"/>
              <a:t>г.Саратов</a:t>
            </a:r>
            <a:r>
              <a:rPr lang="ru-RU" dirty="0" smtClean="0"/>
              <a:t> </a:t>
            </a:r>
            <a:r>
              <a:rPr lang="ru-RU" dirty="0" err="1" smtClean="0"/>
              <a:t>Мигуля</a:t>
            </a:r>
            <a:r>
              <a:rPr lang="ru-RU" dirty="0" smtClean="0"/>
              <a:t> Л.П.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01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Толковый словарь.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Портрет</a:t>
            </a:r>
            <a:r>
              <a:rPr lang="ru-RU" dirty="0" smtClean="0"/>
              <a:t> –изображение внешности, черт лица, одежды.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Литературный </a:t>
            </a:r>
            <a:r>
              <a:rPr lang="ru-RU" b="1" dirty="0">
                <a:solidFill>
                  <a:srgbClr val="0070C0"/>
                </a:solidFill>
              </a:rPr>
              <a:t>портрет </a:t>
            </a:r>
            <a:r>
              <a:rPr lang="ru-RU" dirty="0"/>
              <a:t>представляет собой изображение в художественном произведении внешности человека, включая лицо, телосложение, одежду, жестикуляцию, мимику и манеру поведения.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254663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44624"/>
            <a:ext cx="9036496" cy="122413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2"/>
                </a:solidFill>
              </a:rPr>
              <a:t> </a:t>
            </a:r>
            <a:r>
              <a:rPr lang="ru-RU" altLang="ru-RU" sz="5400" dirty="0"/>
              <a:t> </a:t>
            </a:r>
            <a:r>
              <a:rPr lang="ru-RU" altLang="ru-RU" sz="3600" b="1" dirty="0">
                <a:solidFill>
                  <a:srgbClr val="0070C0"/>
                </a:solidFill>
              </a:rPr>
              <a:t>Виды работы над описанием</a:t>
            </a:r>
            <a:br>
              <a:rPr lang="ru-RU" altLang="ru-RU" sz="3600" b="1" dirty="0">
                <a:solidFill>
                  <a:srgbClr val="0070C0"/>
                </a:solidFill>
              </a:rPr>
            </a:br>
            <a:r>
              <a:rPr lang="ru-RU" altLang="ru-RU" sz="3600" b="1" dirty="0">
                <a:solidFill>
                  <a:srgbClr val="0070C0"/>
                </a:solidFill>
              </a:rPr>
              <a:t> внешности человека (портрет</a:t>
            </a:r>
            <a:r>
              <a:rPr lang="ru-RU" altLang="ru-RU" sz="3200" b="1" dirty="0">
                <a:solidFill>
                  <a:srgbClr val="0070C0"/>
                </a:solidFill>
              </a:rPr>
              <a:t>)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76064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3600" dirty="0" smtClean="0">
                <a:solidFill>
                  <a:schemeClr val="tx2">
                    <a:lumMod val="90000"/>
                  </a:schemeClr>
                </a:solidFill>
              </a:rPr>
              <a:t>По </a:t>
            </a:r>
            <a:r>
              <a:rPr lang="ru-RU" altLang="ru-RU" sz="3600" dirty="0">
                <a:solidFill>
                  <a:schemeClr val="tx2">
                    <a:lumMod val="90000"/>
                  </a:schemeClr>
                </a:solidFill>
              </a:rPr>
              <a:t>памяти </a:t>
            </a:r>
            <a:r>
              <a:rPr lang="ru-RU" altLang="ru-RU" sz="3600" dirty="0"/>
              <a:t>(мой брат, моя бабушка, моя первая учительница, какими они были </a:t>
            </a:r>
            <a:r>
              <a:rPr lang="ru-RU" altLang="ru-RU" sz="3600" dirty="0">
                <a:solidFill>
                  <a:schemeClr val="accent4"/>
                </a:solidFill>
              </a:rPr>
              <a:t>несколько лет назад).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3600" dirty="0">
                <a:solidFill>
                  <a:schemeClr val="accent4"/>
                </a:solidFill>
              </a:rPr>
              <a:t>На основе жизненного опыта:</a:t>
            </a:r>
            <a:r>
              <a:rPr lang="ru-RU" altLang="ru-RU" sz="3600" dirty="0"/>
              <a:t> (моя мама, мои друзья, какие они).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3600" dirty="0"/>
              <a:t>На основе прочитанного (Маруся и Соня из повести «Дети подземелья»).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3600" dirty="0"/>
              <a:t>По специально организованным наблюдениям: в том числе по картине (мой товарищ во время приготовления уроков).</a:t>
            </a:r>
          </a:p>
          <a:p>
            <a:pPr marL="0" indent="0">
              <a:buNone/>
            </a:pP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93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44624"/>
            <a:ext cx="9036496" cy="2520280"/>
          </a:xfrm>
        </p:spPr>
        <p:txBody>
          <a:bodyPr>
            <a:noAutofit/>
          </a:bodyPr>
          <a:lstStyle/>
          <a:p>
            <a:r>
              <a:rPr lang="ru-RU" altLang="ru-RU" sz="4000" dirty="0"/>
              <a:t> </a:t>
            </a:r>
            <a:r>
              <a:rPr lang="ru-RU" altLang="ru-RU" sz="4000" b="1" dirty="0">
                <a:solidFill>
                  <a:srgbClr val="0070C0"/>
                </a:solidFill>
              </a:rPr>
              <a:t>Какой тип речи, </a:t>
            </a:r>
            <a:r>
              <a:rPr lang="ru-RU" altLang="ru-RU" sz="4000" b="1" dirty="0" smtClean="0">
                <a:solidFill>
                  <a:srgbClr val="0070C0"/>
                </a:solidFill>
              </a:rPr>
              <a:t>используется  при </a:t>
            </a:r>
            <a:r>
              <a:rPr lang="ru-RU" altLang="ru-RU" sz="4000" b="1" dirty="0">
                <a:solidFill>
                  <a:srgbClr val="0070C0"/>
                </a:solidFill>
              </a:rPr>
              <a:t>работе над </a:t>
            </a:r>
            <a:r>
              <a:rPr lang="ru-RU" altLang="ru-RU" sz="4000" b="1" dirty="0" smtClean="0">
                <a:solidFill>
                  <a:srgbClr val="0070C0"/>
                </a:solidFill>
              </a:rPr>
              <a:t>портретом</a:t>
            </a:r>
            <a:r>
              <a:rPr lang="ru-RU" sz="4000" b="1" dirty="0" smtClean="0">
                <a:solidFill>
                  <a:srgbClr val="0070C0"/>
                </a:solidFill>
              </a:rPr>
              <a:t> 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404664"/>
            <a:ext cx="8640960" cy="2232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altLang="ru-RU" sz="4800" dirty="0" smtClean="0"/>
              <a:t> </a:t>
            </a: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852936"/>
            <a:ext cx="84969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4400" dirty="0"/>
              <a:t>Используется описание.</a:t>
            </a:r>
          </a:p>
        </p:txBody>
      </p:sp>
    </p:spTree>
    <p:extLst>
      <p:ext uri="{BB962C8B-B14F-4D97-AF65-F5344CB8AC3E}">
        <p14:creationId xmlns:p14="http://schemas.microsoft.com/office/powerpoint/2010/main" val="20478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496" y="116632"/>
            <a:ext cx="8855968" cy="864096"/>
          </a:xfrm>
        </p:spPr>
        <p:txBody>
          <a:bodyPr>
            <a:noAutofit/>
          </a:bodyPr>
          <a:lstStyle/>
          <a:p>
            <a:r>
              <a:rPr lang="ru-RU" altLang="ru-RU" b="1" dirty="0" smtClean="0">
                <a:solidFill>
                  <a:srgbClr val="0070C0"/>
                </a:solidFill>
              </a:rPr>
              <a:t>Виды </a:t>
            </a:r>
            <a:r>
              <a:rPr lang="ru-RU" altLang="ru-RU" b="1" dirty="0">
                <a:solidFill>
                  <a:srgbClr val="0070C0"/>
                </a:solidFill>
              </a:rPr>
              <a:t>описаний </a:t>
            </a:r>
            <a:r>
              <a:rPr lang="ru-RU" altLang="ru-RU" b="1" dirty="0" smtClean="0">
                <a:solidFill>
                  <a:srgbClr val="0070C0"/>
                </a:solidFill>
              </a:rPr>
              <a:t>по </a:t>
            </a:r>
            <a:r>
              <a:rPr lang="ru-RU" altLang="ru-RU" b="1" dirty="0">
                <a:solidFill>
                  <a:srgbClr val="0070C0"/>
                </a:solidFill>
              </a:rPr>
              <a:t>стилю речи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976664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dirty="0" smtClean="0"/>
              <a:t>    </a:t>
            </a:r>
            <a:r>
              <a:rPr lang="ru-RU" altLang="ru-RU" sz="3600" b="1" dirty="0">
                <a:solidFill>
                  <a:schemeClr val="tx2">
                    <a:lumMod val="90000"/>
                  </a:schemeClr>
                </a:solidFill>
              </a:rPr>
              <a:t>Деловое описание</a:t>
            </a:r>
            <a:r>
              <a:rPr lang="ru-RU" altLang="ru-RU" sz="3600" b="1" dirty="0"/>
              <a:t>. </a:t>
            </a:r>
            <a:r>
              <a:rPr lang="ru-RU" altLang="ru-RU" sz="3600" dirty="0"/>
              <a:t>Это объявление по радио, телевидению, </a:t>
            </a:r>
            <a:r>
              <a:rPr lang="ru-RU" altLang="ru-RU" sz="3600" dirty="0" smtClean="0"/>
              <a:t> </a:t>
            </a:r>
            <a:endParaRPr lang="ru-RU" altLang="ru-RU" sz="3600" dirty="0"/>
          </a:p>
          <a:p>
            <a:pPr eaLnBrk="1" hangingPunct="1">
              <a:defRPr/>
            </a:pPr>
            <a:r>
              <a:rPr lang="ru-RU" altLang="ru-RU" sz="3600" b="1" dirty="0">
                <a:solidFill>
                  <a:schemeClr val="tx2">
                    <a:lumMod val="90000"/>
                  </a:schemeClr>
                </a:solidFill>
              </a:rPr>
              <a:t>Научное</a:t>
            </a:r>
            <a:r>
              <a:rPr lang="ru-RU" altLang="ru-RU" sz="3600" b="1" dirty="0"/>
              <a:t> </a:t>
            </a:r>
            <a:r>
              <a:rPr lang="ru-RU" altLang="ru-RU" sz="3600" dirty="0"/>
              <a:t>(этнографические описания людей, статьи в сборниках, научных журналах «Вокруг света», «Наука и жизнь»).</a:t>
            </a:r>
          </a:p>
          <a:p>
            <a:pPr eaLnBrk="1" hangingPunct="1">
              <a:defRPr/>
            </a:pPr>
            <a:r>
              <a:rPr lang="ru-RU" altLang="ru-RU" sz="3600" b="1" dirty="0">
                <a:solidFill>
                  <a:schemeClr val="tx2">
                    <a:lumMod val="90000"/>
                  </a:schemeClr>
                </a:solidFill>
              </a:rPr>
              <a:t>Художественное</a:t>
            </a:r>
            <a:r>
              <a:rPr lang="ru-RU" altLang="ru-RU" sz="3600" dirty="0"/>
              <a:t> в литературных произведениях. </a:t>
            </a:r>
          </a:p>
          <a:p>
            <a:pPr marL="0" lvl="0" indent="0">
              <a:buNone/>
            </a:pP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5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864096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accent2"/>
                </a:solidFill>
              </a:rPr>
              <a:t> </a:t>
            </a:r>
            <a:r>
              <a:rPr lang="ru-RU" sz="5400" dirty="0">
                <a:solidFill>
                  <a:srgbClr val="0070C0"/>
                </a:solidFill>
              </a:rPr>
              <a:t>Определить стиль речи?</a:t>
            </a:r>
            <a:endParaRPr lang="ru-RU" sz="5400" b="1" i="1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486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smtClean="0"/>
              <a:t> Потерялся мальчик четырех лет. Зовут Сережа. Одет в спортивный костюм зеленого цвета. Без головного убора. На правой щеке, ближе к подбородку, небольшое родимое пятно. Немного заикается. Нашедших просим сообщить…</a:t>
            </a:r>
            <a:endParaRPr lang="ru-RU" sz="3600" dirty="0"/>
          </a:p>
          <a:p>
            <a:pPr marL="0" lvl="0" indent="0">
              <a:buNone/>
            </a:pP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7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Определить стиль речи?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1"/>
            <a:ext cx="8579296" cy="4857406"/>
          </a:xfrm>
        </p:spPr>
        <p:txBody>
          <a:bodyPr/>
          <a:lstStyle/>
          <a:p>
            <a:r>
              <a:rPr lang="ru-RU" dirty="0"/>
              <a:t>Представителей восточно-беломорского типа мужчин характеризуют светлые волосы, рыжие волосы не отмечены, очень светлые глаза, некрупная голова округлой формы, средние размеры лица и носа, средний рост бороды, легкая </a:t>
            </a:r>
            <a:r>
              <a:rPr lang="ru-RU" dirty="0" err="1"/>
              <a:t>скулатость</a:t>
            </a:r>
            <a:r>
              <a:rPr lang="ru-RU" dirty="0"/>
              <a:t>. Глаза немного зауженные, с небольшой складкой верхнего века. Нос небольшой, иногда приподнятый кончик носа, редко выступающий подбородок.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31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Определить стиль речи?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3"/>
            <a:ext cx="8568952" cy="492941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По городу идет мальчик с коньками.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Он худой и вытянутый. Ему все не по росту, все мало. Лыжные брюки до щиколоток. Пальто едва достает до колен. Руки он держит в карманах, а запястья голые, красные от ветра: рукава коротки. Шея у мальчика тоже длинная, худая. Шарф закрывает ее только наполовину. Шарф зеленый в полоску, с фиолетовым пятном на самом видном месте.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01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</TotalTime>
  <Words>1208</Words>
  <Application>Microsoft Office PowerPoint</Application>
  <PresentationFormat>Экран (4:3)</PresentationFormat>
  <Paragraphs>99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Diseño predeterminado</vt:lpstr>
      <vt:lpstr>Урок  развития речи в 6 классе</vt:lpstr>
      <vt:lpstr>Отгадайте</vt:lpstr>
      <vt:lpstr>Толковый словарь.</vt:lpstr>
      <vt:lpstr>  Виды работы над описанием  внешности человека (портрет)</vt:lpstr>
      <vt:lpstr> Какой тип речи, используется  при работе над портретом </vt:lpstr>
      <vt:lpstr>Виды описаний по стилю речи</vt:lpstr>
      <vt:lpstr> Определить стиль речи?</vt:lpstr>
      <vt:lpstr>Определить стиль речи?</vt:lpstr>
      <vt:lpstr>Определить стиль речи?</vt:lpstr>
      <vt:lpstr>Определить стиль речи?</vt:lpstr>
      <vt:lpstr>Определить стиль речи?</vt:lpstr>
      <vt:lpstr>Презентация PowerPoint</vt:lpstr>
      <vt:lpstr>Анализ сочинения-описания.</vt:lpstr>
      <vt:lpstr>Требования  к художественному описанию </vt:lpstr>
      <vt:lpstr> Языковые средства</vt:lpstr>
      <vt:lpstr>Языковые средства</vt:lpstr>
      <vt:lpstr>Языковые средства</vt:lpstr>
      <vt:lpstr>Требования сочинению</vt:lpstr>
      <vt:lpstr>Требования сочинению</vt:lpstr>
      <vt:lpstr>Самостоятельная работа  </vt:lpstr>
      <vt:lpstr>Самостоятельная работа </vt:lpstr>
      <vt:lpstr> </vt:lpstr>
      <vt:lpstr>План сочинения-описания.</vt:lpstr>
      <vt:lpstr>Образец сочинения-описания             внешности человека</vt:lpstr>
      <vt:lpstr>Образец сочинения-описания             внешности человека</vt:lpstr>
      <vt:lpstr>Домашнее задание</vt:lpstr>
      <vt:lpstr>Презентация PowerPoint</vt:lpstr>
    </vt:vector>
  </TitlesOfParts>
  <Company>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Первое октября. Классная работа.</dc:title>
  <dc:creator>User</dc:creator>
  <cp:lastModifiedBy>школа67</cp:lastModifiedBy>
  <cp:revision>113</cp:revision>
  <dcterms:created xsi:type="dcterms:W3CDTF">2014-09-30T13:36:12Z</dcterms:created>
  <dcterms:modified xsi:type="dcterms:W3CDTF">2023-06-13T09:38:53Z</dcterms:modified>
</cp:coreProperties>
</file>