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0" r:id="rId4"/>
    <p:sldId id="271" r:id="rId5"/>
    <p:sldId id="272" r:id="rId6"/>
    <p:sldId id="273" r:id="rId7"/>
    <p:sldId id="275" r:id="rId8"/>
    <p:sldId id="276" r:id="rId9"/>
    <p:sldId id="278" r:id="rId10"/>
    <p:sldId id="279" r:id="rId11"/>
    <p:sldId id="280" r:id="rId12"/>
    <p:sldId id="281" r:id="rId13"/>
    <p:sldId id="282" r:id="rId14"/>
    <p:sldId id="284" r:id="rId15"/>
    <p:sldId id="285" r:id="rId16"/>
    <p:sldId id="286" r:id="rId17"/>
    <p:sldId id="287" r:id="rId18"/>
    <p:sldId id="289" r:id="rId19"/>
    <p:sldId id="291" r:id="rId20"/>
    <p:sldId id="292" r:id="rId21"/>
    <p:sldId id="293" r:id="rId22"/>
    <p:sldId id="257" r:id="rId23"/>
    <p:sldId id="294" r:id="rId24"/>
    <p:sldId id="295" r:id="rId25"/>
    <p:sldId id="296" r:id="rId26"/>
    <p:sldId id="297" r:id="rId27"/>
    <p:sldId id="300" r:id="rId28"/>
    <p:sldId id="299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http://eduportal44.ru/Kostroma_EDU/School_35/1/SiteAssets/SitePages/%D0%9D%D1%80%D0%B0%D0%B2%D1%81%D1%82%D0%B2%D0%B5%D0%BD%D0%BD%D1%8B%D0%B5%20%D0%BE%D1%81%D0%BD%D0%BE%D0%B2%D1%8B%20%D1%81%D0%B5%D0%BC%D0%B5%D0%B9%D0%BD%D0%BE%D0%B9%20%D0%B6%D0%B8%D0%B7%D0%BD%D0%B8/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Количество разводов</a:t>
            </a:r>
            <a:endParaRPr lang="ru-RU" sz="6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>
              <a:buNone/>
            </a:pPr>
            <a:r>
              <a:rPr lang="ru-RU" sz="4800" b="1" dirty="0" smtClean="0"/>
              <a:t>До 1917 года – 5 %</a:t>
            </a:r>
          </a:p>
          <a:p>
            <a:pPr algn="ctr">
              <a:buNone/>
            </a:pPr>
            <a:endParaRPr lang="ru-RU" sz="4800" b="1" dirty="0" smtClean="0"/>
          </a:p>
          <a:p>
            <a:pPr algn="ctr">
              <a:buNone/>
            </a:pPr>
            <a:r>
              <a:rPr lang="ru-RU" sz="4800" b="1" dirty="0" smtClean="0"/>
              <a:t>К концу 20 века – 70-80%</a:t>
            </a:r>
          </a:p>
          <a:p>
            <a:pPr algn="ctr"/>
            <a:endParaRPr lang="ru-RU" sz="4800" b="1" dirty="0" smtClean="0"/>
          </a:p>
          <a:p>
            <a:pPr algn="ctr">
              <a:buNone/>
            </a:pPr>
            <a:r>
              <a:rPr lang="ru-RU" sz="8000" b="1" dirty="0" smtClean="0"/>
              <a:t>?</a:t>
            </a:r>
            <a:endParaRPr lang="ru-RU" sz="8000" b="1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8914" name="Picture 2" descr="https://www.lady-4-lady.ru/wp-content/uploads/2018/07/cnjhq2aw8aa0fa41-e15306093507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9494562" cy="645333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890" name="Picture 2" descr="https://cameralabs.org/media/lab17/11/28/antireligioznaya-sovetskaya-azbuka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/>
              <a:t>     </a:t>
            </a:r>
            <a:r>
              <a:rPr lang="ru-RU" sz="3600" b="1" dirty="0" smtClean="0"/>
              <a:t>  Можно прожить жизнь на разных стадиях развития – </a:t>
            </a:r>
          </a:p>
          <a:p>
            <a:pPr>
              <a:buNone/>
            </a:pPr>
            <a:r>
              <a:rPr lang="ru-RU" sz="3600" dirty="0" smtClean="0"/>
              <a:t>1. Потребительски</a:t>
            </a:r>
          </a:p>
          <a:p>
            <a:pPr>
              <a:buNone/>
            </a:pPr>
            <a:r>
              <a:rPr lang="ru-RU" sz="3600" dirty="0" smtClean="0"/>
              <a:t>2. Ответственно</a:t>
            </a:r>
          </a:p>
          <a:p>
            <a:pPr>
              <a:buNone/>
            </a:pPr>
            <a:r>
              <a:rPr lang="ru-RU" sz="3600" dirty="0" smtClean="0"/>
              <a:t>3. Духовно </a:t>
            </a:r>
            <a:endParaRPr lang="ru-RU" sz="3600" dirty="0"/>
          </a:p>
        </p:txBody>
      </p:sp>
      <p:pic>
        <p:nvPicPr>
          <p:cNvPr id="36866" name="Picture 2" descr="http://www.scienceandapologetics.org/fon/481.jpg"/>
          <p:cNvPicPr>
            <a:picLocks noChangeAspect="1" noChangeArrowheads="1"/>
          </p:cNvPicPr>
          <p:nvPr/>
        </p:nvPicPr>
        <p:blipFill>
          <a:blip r:embed="rId2" cstate="print"/>
          <a:srcRect b="19563"/>
          <a:stretch>
            <a:fillRect/>
          </a:stretch>
        </p:blipFill>
        <p:spPr bwMode="auto">
          <a:xfrm>
            <a:off x="-88599" y="4437112"/>
            <a:ext cx="9232599" cy="201622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864096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Игра на страстях под видом броских идей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3012" name="Picture 4" descr="http://tatmuseum.ru/wp-content/uploads/2017/11/101503-1024x6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87" y="980728"/>
            <a:ext cx="9095213" cy="604867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ic.pics.livejournal.com/orionplus/73979274/52460/52460_900.jpg"/>
          <p:cNvPicPr>
            <a:picLocks noChangeAspect="1" noChangeArrowheads="1"/>
          </p:cNvPicPr>
          <p:nvPr/>
        </p:nvPicPr>
        <p:blipFill>
          <a:blip r:embed="rId2" cstate="print"/>
          <a:srcRect l="21000" t="-7069" b="9281"/>
          <a:stretch>
            <a:fillRect/>
          </a:stretch>
        </p:blipFill>
        <p:spPr bwMode="auto">
          <a:xfrm>
            <a:off x="360251" y="-387424"/>
            <a:ext cx="8783749" cy="724850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556792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Стадии развития семьи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9"/>
            <a:ext cx="8229600" cy="1440159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Отец – глава</a:t>
            </a:r>
          </a:p>
          <a:p>
            <a:r>
              <a:rPr lang="ru-RU" dirty="0" smtClean="0"/>
              <a:t>Мать – помощница</a:t>
            </a:r>
          </a:p>
          <a:p>
            <a:r>
              <a:rPr lang="ru-RU" dirty="0" smtClean="0"/>
              <a:t>Дети - дар</a:t>
            </a:r>
            <a:endParaRPr lang="ru-RU" dirty="0"/>
          </a:p>
        </p:txBody>
      </p:sp>
      <p:pic>
        <p:nvPicPr>
          <p:cNvPr id="45058" name="Picture 2" descr="http://ria57.ru/wp-content/uploads/2018/09/61195-900x6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5228" y="2276872"/>
            <a:ext cx="6448772" cy="429918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568952" cy="764704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"Никогда и ни в чем не ставьте себя выше супруга, тогда супруг сам захочет поднять вас вверх на своих руках".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s://avatars.mds.yandex.net/get-pdb/27625/defbe735-0c7c-442e-bfc0-11f0e6aa345e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24744"/>
            <a:ext cx="8448554" cy="587878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52534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Семья развивается до какой-либо планки. Эти планки называются кризисы семейной жизни. </a:t>
            </a:r>
          </a:p>
          <a:p>
            <a:pPr>
              <a:buNone/>
            </a:pPr>
            <a:r>
              <a:rPr lang="ru-RU" dirty="0" smtClean="0"/>
              <a:t>Факторы риска:</a:t>
            </a:r>
          </a:p>
          <a:p>
            <a:pPr marL="514350" indent="-514350">
              <a:buAutoNum type="arabicPeriod"/>
            </a:pPr>
            <a:r>
              <a:rPr lang="ru-RU" dirty="0" smtClean="0"/>
              <a:t>Первый год совместной жизни. </a:t>
            </a:r>
          </a:p>
          <a:p>
            <a:pPr marL="514350" indent="-514350">
              <a:buAutoNum type="arabicPeriod"/>
            </a:pPr>
            <a:r>
              <a:rPr lang="ru-RU" dirty="0" smtClean="0"/>
              <a:t>Рождение первого ребенка.</a:t>
            </a:r>
          </a:p>
          <a:p>
            <a:pPr marL="514350" indent="-514350">
              <a:buAutoNum type="arabicPeriod"/>
            </a:pPr>
            <a:r>
              <a:rPr lang="ru-RU" dirty="0" smtClean="0"/>
              <a:t>3-4 года </a:t>
            </a:r>
            <a:r>
              <a:rPr lang="ru-RU" dirty="0" err="1" smtClean="0"/>
              <a:t>совместнойжизни</a:t>
            </a:r>
            <a:r>
              <a:rPr lang="ru-RU" dirty="0" smtClean="0"/>
              <a:t>.</a:t>
            </a:r>
          </a:p>
          <a:p>
            <a:pPr marL="514350" indent="-514350">
              <a:buAutoNum type="arabicPeriod"/>
            </a:pPr>
            <a:r>
              <a:rPr lang="ru-RU" dirty="0" smtClean="0"/>
              <a:t>8-12 (12-15) – кризис «стоптанных тапочек».</a:t>
            </a:r>
          </a:p>
          <a:p>
            <a:pPr marL="514350" indent="-514350">
              <a:buAutoNum type="arabicPeriod"/>
            </a:pPr>
            <a:r>
              <a:rPr lang="ru-RU" dirty="0" smtClean="0"/>
              <a:t>После 40 лет.</a:t>
            </a:r>
          </a:p>
          <a:p>
            <a:pPr marL="514350" indent="-514350">
              <a:buAutoNum type="arabicPeriod"/>
            </a:pPr>
            <a:r>
              <a:rPr lang="ru-RU" dirty="0" smtClean="0"/>
              <a:t>Пенсия, дети покидают семью.</a:t>
            </a:r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9036496" cy="1152128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800" dirty="0" smtClean="0"/>
              <a:t>"С кем бы человек не начинал строить семейную жизнь, он пройдет периоды искуса. Ведь готового счастья не бывает... Счастье надо тоже выращивать терпеливо и многими трудами с обеих сторон".</a:t>
            </a:r>
            <a:r>
              <a:rPr lang="ru-RU" sz="2400" dirty="0" smtClean="0"/>
              <a:t> Архимандрит Иоанн (</a:t>
            </a:r>
            <a:r>
              <a:rPr lang="ru-RU" sz="2400" dirty="0" err="1" smtClean="0"/>
              <a:t>Крестьянкин</a:t>
            </a:r>
            <a:r>
              <a:rPr lang="ru-RU" sz="2400" dirty="0" smtClean="0"/>
              <a:t>).</a:t>
            </a:r>
            <a:r>
              <a:rPr lang="ru-RU" sz="2800" dirty="0" smtClean="0"/>
              <a:t>   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8130" name="Picture 2" descr="https://sun1-13.userapi.com/c845321/v845321845/178abe/rORXEEGN3bQ.jpg"/>
          <p:cNvPicPr>
            <a:picLocks noChangeAspect="1" noChangeArrowheads="1"/>
          </p:cNvPicPr>
          <p:nvPr/>
        </p:nvPicPr>
        <p:blipFill>
          <a:blip r:embed="rId2" cstate="print"/>
          <a:srcRect t="8017" b="7671"/>
          <a:stretch>
            <a:fillRect/>
          </a:stretch>
        </p:blipFill>
        <p:spPr bwMode="auto">
          <a:xfrm>
            <a:off x="683568" y="1572771"/>
            <a:ext cx="7272808" cy="50511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http://images.myshared.ru/9/926832/slide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1" y="0"/>
            <a:ext cx="8892479" cy="666936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ttps://cs.pikabu.ru/post_img/big/2013/04/09/6/1365494025_9450668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59432"/>
            <a:ext cx="9525000" cy="63531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Слова святителя Феофана Затворника о том, что любовь подобна костру – чтобы </a:t>
            </a:r>
            <a:r>
              <a:rPr lang="ru-RU" b="1" dirty="0" smtClean="0"/>
              <a:t>он</a:t>
            </a:r>
            <a:r>
              <a:rPr lang="ru-RU" dirty="0" smtClean="0"/>
              <a:t> не погас, подкладывайте дрова в огонь — давно стали поговоркой.</a:t>
            </a:r>
            <a:endParaRPr lang="ru-RU" dirty="0"/>
          </a:p>
        </p:txBody>
      </p:sp>
    </p:spTree>
  </p:cSld>
  <p:clrMapOvr>
    <a:masterClrMapping/>
  </p:clrMapOvr>
  <p:transition spd="slow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https://ds02.infourok.ru/uploads/ex/0441/00076ac8-2d4366dc/1/640/img0.jpg"/>
          <p:cNvPicPr>
            <a:picLocks noChangeAspect="1" noChangeArrowheads="1"/>
          </p:cNvPicPr>
          <p:nvPr/>
        </p:nvPicPr>
        <p:blipFill>
          <a:blip r:embed="rId2" cstate="print"/>
          <a:srcRect l="3544" t="17325" r="3139" b="5501"/>
          <a:stretch>
            <a:fillRect/>
          </a:stretch>
        </p:blipFill>
        <p:spPr bwMode="auto">
          <a:xfrm>
            <a:off x="-99413" y="476672"/>
            <a:ext cx="9243413" cy="573325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В семейной жизни очень важно, чтобы у оба супруга имели чувство ответственности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Развитие </a:t>
            </a:r>
            <a:r>
              <a:rPr lang="ru-RU" dirty="0" smtClean="0"/>
              <a:t>ответственности в </a:t>
            </a:r>
            <a:r>
              <a:rPr lang="ru-RU" dirty="0" smtClean="0"/>
              <a:t>отношениях требует </a:t>
            </a:r>
            <a:r>
              <a:rPr lang="ru-RU" dirty="0" smtClean="0"/>
              <a:t>осознанности, усилий и практики. Вот некоторые способы, которые помогут вам развить это полезное качество: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4" name="Picture 2" descr="Ответственность в отношения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645024"/>
            <a:ext cx="5209529" cy="292891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Изучите свои собственные поведенческие и эмоциональные образцы. Будьте внимательны к своим поступкам, реакциям и обязательствам. Осознание своих слабостей и областей, в которых вы можете стать более ответственными, поможет вам начать процесс изменений. 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 smtClean="0">
                <a:solidFill>
                  <a:srgbClr val="7030A0"/>
                </a:solidFill>
              </a:rPr>
              <a:t>Возьмите </a:t>
            </a:r>
            <a:r>
              <a:rPr lang="ru-RU" dirty="0" smtClean="0">
                <a:solidFill>
                  <a:srgbClr val="7030A0"/>
                </a:solidFill>
              </a:rPr>
              <a:t>на себя ответственность за свои поступки, слова и обязательства. Будьте готовы стоять за свои решения и отвечать за последствия своих действий.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 spd="slow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Учитесь открыто и ясно выражать свои мысли, чувства и потребности. Будьте готовы выслушивать и учитывать точку зрения партнера. Своевременное и честное общение поможет избежать недоразумений и конфликтов. </a:t>
            </a:r>
            <a:endParaRPr lang="ru-RU" dirty="0" smtClean="0">
              <a:solidFill>
                <a:schemeClr val="tx2"/>
              </a:solidFill>
            </a:endParaRPr>
          </a:p>
          <a:p>
            <a:r>
              <a:rPr lang="ru-RU" dirty="0" smtClean="0">
                <a:solidFill>
                  <a:srgbClr val="00B050"/>
                </a:solidFill>
              </a:rPr>
              <a:t>Определите </a:t>
            </a:r>
            <a:r>
              <a:rPr lang="ru-RU" dirty="0" smtClean="0">
                <a:solidFill>
                  <a:srgbClr val="00B050"/>
                </a:solidFill>
              </a:rPr>
              <a:t>свои границы и убедитесь, что они ясны и согласованы с вашим партнером. Будьте ответственными за уважение границ как своих, так и других.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 spd="slow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 fontScale="77500" lnSpcReduction="20000"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Учитесь распознавать и управлять своими эмоциями. Ответственность включает осознание своих эмоций, адекватную реакцию на них и умение нести ответственность за свои высказывания и поведение. </a:t>
            </a:r>
            <a:endParaRPr lang="ru-RU" sz="3600" dirty="0" smtClean="0">
              <a:solidFill>
                <a:srgbClr val="C00000"/>
              </a:solidFill>
            </a:endParaRPr>
          </a:p>
          <a:p>
            <a:r>
              <a:rPr lang="ru-RU" sz="3600" dirty="0" smtClean="0">
                <a:solidFill>
                  <a:srgbClr val="7030A0"/>
                </a:solidFill>
              </a:rPr>
              <a:t>Будьте </a:t>
            </a:r>
            <a:r>
              <a:rPr lang="ru-RU" sz="3600" dirty="0" smtClean="0">
                <a:solidFill>
                  <a:srgbClr val="7030A0"/>
                </a:solidFill>
              </a:rPr>
              <a:t>осторожны с тем, что обещаете и какие обязательства принимаете. Будьте готовы следовать своим словам и выполнять обещания, которые вы даете своему партнеру. </a:t>
            </a:r>
            <a:endParaRPr lang="ru-RU" sz="3600" dirty="0" smtClean="0">
              <a:solidFill>
                <a:srgbClr val="7030A0"/>
              </a:solidFill>
            </a:endParaRPr>
          </a:p>
          <a:p>
            <a:r>
              <a:rPr lang="ru-RU" sz="3600" dirty="0" smtClean="0">
                <a:solidFill>
                  <a:srgbClr val="00B050"/>
                </a:solidFill>
              </a:rPr>
              <a:t>Развивайте </a:t>
            </a:r>
            <a:r>
              <a:rPr lang="ru-RU" sz="3600" dirty="0" smtClean="0">
                <a:solidFill>
                  <a:srgbClr val="00B050"/>
                </a:solidFill>
              </a:rPr>
              <a:t>себя как личность, работайте над своими слабостями, навыками и качествами. Самосовершенствование поможет вам стать более ответственными и зрелыми в отношениях.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 spd="slow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http://images.myshared.ru/9/926832/slide_3.jpg"/>
          <p:cNvPicPr>
            <a:picLocks noChangeAspect="1" noChangeArrowheads="1"/>
          </p:cNvPicPr>
          <p:nvPr/>
        </p:nvPicPr>
        <p:blipFill>
          <a:blip r:embed="rId2" cstate="print"/>
          <a:srcRect l="8907" r="10926"/>
          <a:stretch>
            <a:fillRect/>
          </a:stretch>
        </p:blipFill>
        <p:spPr bwMode="auto">
          <a:xfrm>
            <a:off x="681666" y="0"/>
            <a:ext cx="7706758" cy="692829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http://eduportal44.ru/Kostroma_EDU/School_35/1/SiteAssets/SitePages/%D0%9D%D1%80%D0%B0%D0%B2%D1%81%D1%82%D0%B2%D0%B5%D0%BD%D0%BD%D1%8B%D0%B5%20%D0%BE%D1%81%D0%BD%D0%BE%D0%B2%D1%8B%20%D1%81%D0%B5%D0%BC%D0%B5%D0%B9%D0%BD%D0%BE%D0%B9%20%D0%B6%D0%B8%D0%B7%D0%BD%D0%B8/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http://freelance.ru/img/portfolio/pics/00/2D/1A/29559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9258695" cy="616530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http://img-fotki.yandex.ru/get/6717/141128800.18e/0_96fef_61480324_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9427" y="0"/>
            <a:ext cx="8844573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https://cdn.photocentra.ru/images/main27/273234_ma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123265">
            <a:off x="395536" y="202838"/>
            <a:ext cx="4610672" cy="6493905"/>
          </a:xfrm>
          <a:prstGeom prst="rect">
            <a:avLst/>
          </a:prstGeom>
          <a:noFill/>
        </p:spPr>
      </p:pic>
      <p:pic>
        <p:nvPicPr>
          <p:cNvPr id="5" name="Picture 2" descr="https://im0-tub-ru.yandex.net/i?id=9cf981b22270d17b745ec504f5a7dc9c&amp;n=13&amp;exp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83578">
            <a:off x="4520228" y="824518"/>
            <a:ext cx="4967974" cy="372307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http://hahadrom.su/wp-content/uploads/2017/12/home-for-lost-suffragettes-1024x65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1"/>
            <a:ext cx="9132462" cy="583264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 descr="https://cs6.livemaster.ru/storage/67/69/6733a3bb9067a4b20bce680454l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672"/>
            <a:ext cx="9098134" cy="568863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 descr="https://pastvu.com/_p/a/h/6/h/h6hhdff9vi4p3z6wf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332656"/>
            <a:ext cx="10473663" cy="511256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 descr="https://s.fishki.net/upload/users/2018/08/16/280889/51cae4a1df8546ea55d2509317ac936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0"/>
            <a:ext cx="771396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415</Words>
  <Application>Microsoft Office PowerPoint</Application>
  <PresentationFormat>Экран (4:3)</PresentationFormat>
  <Paragraphs>35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Количество разводов</vt:lpstr>
      <vt:lpstr>Слайд 11</vt:lpstr>
      <vt:lpstr>Слайд 12</vt:lpstr>
      <vt:lpstr>Слайд 13</vt:lpstr>
      <vt:lpstr>Игра на страстях под видом броских идей</vt:lpstr>
      <vt:lpstr>Слайд 15</vt:lpstr>
      <vt:lpstr>Стадии развития семьи</vt:lpstr>
      <vt:lpstr>"Никогда и ни в чем не ставьте себя выше супруга, тогда супруг сам захочет поднять вас вверх на своих руках".</vt:lpstr>
      <vt:lpstr>Слайд 18</vt:lpstr>
      <vt:lpstr>"С кем бы человек не начинал строить семейную жизнь, он пройдет периоды искуса. Ведь готового счастья не бывает... Счастье надо тоже выращивать терпеливо и многими трудами с обеих сторон". Архимандрит Иоанн (Крестьянкин).   </vt:lpstr>
      <vt:lpstr>Слайд 20</vt:lpstr>
      <vt:lpstr>Слайд 21</vt:lpstr>
      <vt:lpstr>Слайд 22</vt:lpstr>
      <vt:lpstr>В семейной жизни очень важно, чтобы у оба супруга имели чувство ответственности.</vt:lpstr>
      <vt:lpstr>Слайд 24</vt:lpstr>
      <vt:lpstr>Слайд 25</vt:lpstr>
      <vt:lpstr>Слайд 26</vt:lpstr>
      <vt:lpstr>Слайд 27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Биология</cp:lastModifiedBy>
  <cp:revision>22</cp:revision>
  <dcterms:created xsi:type="dcterms:W3CDTF">2019-01-16T14:11:14Z</dcterms:created>
  <dcterms:modified xsi:type="dcterms:W3CDTF">2023-06-13T09:40:26Z</dcterms:modified>
</cp:coreProperties>
</file>