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07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FF6131D-4A8A-493E-8D8F-8719535A963C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50BFC8C-735B-434C-8AB0-42E51FC61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pload.wikimedia.org/wikipedia/commons/a/aa/Aug11_01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14356"/>
            <a:ext cx="7858180" cy="542928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7286676" cy="4532578"/>
          </a:xfrm>
        </p:spPr>
        <p:txBody>
          <a:bodyPr/>
          <a:lstStyle/>
          <a:p>
            <a:pPr algn="r"/>
            <a:r>
              <a:rPr lang="ru-RU" sz="5400" dirty="0" smtClean="0">
                <a:solidFill>
                  <a:schemeClr val="accent6"/>
                </a:solidFill>
              </a:rPr>
              <a:t>Образ человека </a:t>
            </a:r>
            <a:r>
              <a:rPr lang="ru-RU" sz="5400" dirty="0" smtClean="0"/>
              <a:t>– главная тема </a:t>
            </a:r>
            <a:br>
              <a:rPr lang="ru-RU" sz="5400" dirty="0" smtClean="0"/>
            </a:br>
            <a:r>
              <a:rPr lang="ru-RU" sz="5400" dirty="0" smtClean="0"/>
              <a:t>в искусстве.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5715016"/>
            <a:ext cx="2366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Автор: Синицына О.Е.</a:t>
            </a:r>
            <a:endParaRPr lang="ru-RU" dirty="0"/>
          </a:p>
        </p:txBody>
      </p:sp>
      <p:pic>
        <p:nvPicPr>
          <p:cNvPr id="8" name="Picture 9" descr="Картинка 35 из 18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3286124"/>
            <a:ext cx="1847842" cy="24288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071546"/>
            <a:ext cx="4286280" cy="4240211"/>
          </a:xfrm>
        </p:spPr>
        <p:txBody>
          <a:bodyPr/>
          <a:lstStyle/>
          <a:p>
            <a:r>
              <a:rPr lang="ru-RU" dirty="0" smtClean="0"/>
              <a:t>В  </a:t>
            </a:r>
            <a:r>
              <a:rPr lang="ru-R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эпоху Возрождения</a:t>
            </a:r>
            <a:r>
              <a:rPr lang="ru-RU" dirty="0" smtClean="0"/>
              <a:t> художники стремились воплотить в  изображениях современников представления  о прекрасном.</a:t>
            </a:r>
            <a:endParaRPr lang="ru-RU" dirty="0"/>
          </a:p>
        </p:txBody>
      </p:sp>
      <p:pic>
        <p:nvPicPr>
          <p:cNvPr id="1026" name="Picture 2" descr="http://f7.ifotki.info/org/15a9c2de0f367bd1a4890928b21e3e0c5f4935756771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1"/>
            <a:ext cx="3876674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857752" y="5357826"/>
            <a:ext cx="3961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Сандро</a:t>
            </a:r>
            <a:r>
              <a:rPr lang="ru-RU" sz="2400" dirty="0" smtClean="0"/>
              <a:t>  Боттичелли. </a:t>
            </a:r>
          </a:p>
          <a:p>
            <a:r>
              <a:rPr lang="ru-RU" sz="2400" dirty="0" smtClean="0"/>
              <a:t>Портрет молодой женщины.</a:t>
            </a:r>
          </a:p>
          <a:p>
            <a:r>
              <a:rPr lang="ru-RU" sz="2400" dirty="0" smtClean="0"/>
              <a:t>Италия  1480 г.</a:t>
            </a:r>
            <a:endParaRPr lang="ru-RU" sz="2400" dirty="0"/>
          </a:p>
        </p:txBody>
      </p:sp>
      <p:pic>
        <p:nvPicPr>
          <p:cNvPr id="1028" name="Picture 4" descr="Dürer - Selbstbildnis im Pelzrock - Alte Pinakothe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4286280" cy="5786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72132" y="5286388"/>
            <a:ext cx="25709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Альбрехт Дюрер. </a:t>
            </a:r>
          </a:p>
          <a:p>
            <a:r>
              <a:rPr lang="ru-RU" sz="2400" dirty="0" smtClean="0"/>
              <a:t>Автопортрет. </a:t>
            </a:r>
          </a:p>
          <a:p>
            <a:r>
              <a:rPr lang="ru-RU" sz="2400" dirty="0" smtClean="0"/>
              <a:t>Германия  1500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357166"/>
            <a:ext cx="4502944" cy="5939299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России </a:t>
            </a:r>
            <a:r>
              <a:rPr lang="ru-RU" dirty="0" smtClean="0"/>
              <a:t> впервые обратились  к созданию портретов в </a:t>
            </a:r>
            <a:r>
              <a:rPr lang="en-US" dirty="0" smtClean="0"/>
              <a:t>XVII </a:t>
            </a:r>
            <a:r>
              <a:rPr lang="ru-RU" dirty="0" smtClean="0"/>
              <a:t>в.</a:t>
            </a:r>
          </a:p>
          <a:p>
            <a:r>
              <a:rPr lang="ru-RU" dirty="0" smtClean="0"/>
              <a:t>Их писали тем же методом, как и иконы,- на доске темперными красками.</a:t>
            </a:r>
          </a:p>
          <a:p>
            <a:r>
              <a:rPr lang="ru-RU" dirty="0" smtClean="0"/>
              <a:t>Такие портреты назывались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парсунами</a:t>
            </a:r>
            <a:r>
              <a:rPr lang="ru-RU" dirty="0" smtClean="0"/>
              <a:t>, от  слова «персона».</a:t>
            </a:r>
            <a:endParaRPr lang="ru-RU" dirty="0"/>
          </a:p>
        </p:txBody>
      </p:sp>
      <p:pic>
        <p:nvPicPr>
          <p:cNvPr id="23554" name="Picture 2" descr="http://www.booksite.ru/enciklopedia/faces/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214422"/>
            <a:ext cx="4009996" cy="48577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857892"/>
            <a:ext cx="42839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Князь М.В. Скопин – Шуйский. </a:t>
            </a:r>
            <a:endParaRPr lang="en-US" sz="2400" dirty="0" smtClean="0"/>
          </a:p>
          <a:p>
            <a:r>
              <a:rPr lang="en-US" sz="2400" dirty="0" smtClean="0"/>
              <a:t>XVII </a:t>
            </a:r>
            <a:r>
              <a:rPr lang="ru-RU" sz="2400" dirty="0" smtClean="0"/>
              <a:t> в.</a:t>
            </a:r>
            <a:endParaRPr lang="ru-RU" sz="2400" dirty="0"/>
          </a:p>
        </p:txBody>
      </p:sp>
      <p:pic>
        <p:nvPicPr>
          <p:cNvPr id="23556" name="Picture 4" descr="Grigory Ostrovskiy 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18"/>
            <a:ext cx="4143404" cy="5672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7158" y="5657671"/>
            <a:ext cx="5568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Г.С.Островский. </a:t>
            </a:r>
          </a:p>
          <a:p>
            <a:r>
              <a:rPr lang="ru-RU" sz="2000" dirty="0" smtClean="0"/>
              <a:t>Портрет </a:t>
            </a:r>
            <a:r>
              <a:rPr lang="ru-RU" sz="2000" dirty="0" err="1" smtClean="0"/>
              <a:t>Е.Черевиной</a:t>
            </a:r>
            <a:r>
              <a:rPr lang="ru-RU" sz="2000" dirty="0" smtClean="0"/>
              <a:t>.</a:t>
            </a:r>
          </a:p>
          <a:p>
            <a:r>
              <a:rPr lang="en-US" sz="2000" dirty="0" smtClean="0"/>
              <a:t>XVIII </a:t>
            </a:r>
            <a:r>
              <a:rPr lang="ru-RU" sz="2000" dirty="0" smtClean="0"/>
              <a:t>в.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642918"/>
            <a:ext cx="4324352" cy="543923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Русские художники  </a:t>
            </a:r>
            <a:r>
              <a:rPr lang="ru-RU" dirty="0" smtClean="0"/>
              <a:t>стремительно осваивали   мастерство  портрета и в </a:t>
            </a:r>
            <a:r>
              <a:rPr lang="en-US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XVIII </a:t>
            </a: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веке  </a:t>
            </a:r>
            <a:r>
              <a:rPr lang="ru-RU" dirty="0" smtClean="0"/>
              <a:t>достигли совершенного мастерства.</a:t>
            </a:r>
            <a:endParaRPr lang="ru-RU" dirty="0"/>
          </a:p>
        </p:txBody>
      </p:sp>
      <p:pic>
        <p:nvPicPr>
          <p:cNvPr id="1026" name="Picture 2" descr="Русский портр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785794"/>
            <a:ext cx="3929090" cy="521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42910" y="5572140"/>
            <a:ext cx="3812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В.Л.Боровиковский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«Портрет М.И. Лопухиной»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4929198"/>
            <a:ext cx="4077463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Камерный портрет</a:t>
            </a:r>
          </a:p>
          <a:p>
            <a:r>
              <a:rPr lang="ru-RU" sz="2400" dirty="0" smtClean="0"/>
              <a:t>показывал  индивидуальные </a:t>
            </a:r>
          </a:p>
          <a:p>
            <a:r>
              <a:rPr lang="ru-RU" sz="2400" dirty="0" smtClean="0"/>
              <a:t>особенности    человека,  его</a:t>
            </a:r>
          </a:p>
          <a:p>
            <a:r>
              <a:rPr lang="ru-RU" sz="2400" dirty="0" smtClean="0"/>
              <a:t>внутренний мир.</a:t>
            </a:r>
            <a:endParaRPr lang="ru-RU" sz="2400" dirty="0"/>
          </a:p>
        </p:txBody>
      </p:sp>
      <p:pic>
        <p:nvPicPr>
          <p:cNvPr id="1028" name="Picture 4" descr="http://coollib.com/i/3/268803/i_0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714356"/>
            <a:ext cx="3962404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71472" y="4500570"/>
            <a:ext cx="363311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Парадный портрет</a:t>
            </a:r>
          </a:p>
          <a:p>
            <a:r>
              <a:rPr lang="ru-RU" sz="2400" dirty="0" smtClean="0"/>
              <a:t>показывал общественное</a:t>
            </a:r>
          </a:p>
          <a:p>
            <a:r>
              <a:rPr lang="ru-RU" sz="2400" dirty="0" smtClean="0"/>
              <a:t>положение героя.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О.А.Кипренский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«Портрет Е .В.Давыдова»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71545"/>
            <a:ext cx="4502944" cy="5224919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 России  </a:t>
            </a:r>
            <a:r>
              <a:rPr 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XVIII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в.</a:t>
            </a:r>
          </a:p>
          <a:p>
            <a:pPr>
              <a:buNone/>
            </a:pPr>
            <a:r>
              <a:rPr lang="ru-RU" dirty="0" smtClean="0"/>
              <a:t>     выдающиеся  портретные произведения  были созданы  и  в </a:t>
            </a:r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скульптуре.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5429264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Ф.И.Шубин 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«Портрет князя А.М.Голицына»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5604" name="Picture 4" descr="Посмотреть полный разм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642918"/>
            <a:ext cx="3714776" cy="5643602"/>
          </a:xfrm>
          <a:prstGeom prst="rect">
            <a:avLst/>
          </a:prstGeom>
          <a:noFill/>
        </p:spPr>
      </p:pic>
      <p:pic>
        <p:nvPicPr>
          <p:cNvPr id="25606" name="Picture 6" descr="http://artclassic.edu.ru/attach.asp?a_no=82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571480"/>
            <a:ext cx="4214842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85720" y="5572140"/>
            <a:ext cx="4193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Ф.И.Шубин «Портрет Павла </a:t>
            </a:r>
            <a:r>
              <a:rPr lang="en-US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I</a:t>
            </a:r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»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285992"/>
            <a:ext cx="4288662" cy="4010472"/>
          </a:xfrm>
        </p:spPr>
        <p:txBody>
          <a:bodyPr/>
          <a:lstStyle/>
          <a:p>
            <a:r>
              <a:rPr lang="ru-RU" dirty="0" smtClean="0"/>
              <a:t>Для этого нужно   изучить  </a:t>
            </a: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пропорции  лица  человека</a:t>
            </a:r>
            <a:r>
              <a:rPr lang="ru-RU" dirty="0" smtClean="0"/>
              <a:t>.</a:t>
            </a:r>
          </a:p>
          <a:p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Пропорции</a:t>
            </a: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- это  соотношения величин частей  лица.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57166"/>
            <a:ext cx="8572560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785950"/>
          </a:xfrm>
          <a:solidFill>
            <a:schemeClr val="bg1">
              <a:lumMod val="85000"/>
              <a:lumOff val="15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научиться рисовать портрет человека</a:t>
            </a:r>
            <a:r>
              <a:rPr lang="en-US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положении </a:t>
            </a:r>
            <a:r>
              <a:rPr lang="ru-RU" sz="5400" b="1" spc="0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анфас?</a:t>
            </a:r>
            <a:r>
              <a:rPr lang="ru-RU" b="1" spc="0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spc="0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spc="0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http://www.klopp.ru/uploads/posts/2012-04/thumbs/1335369488_lico-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857364"/>
            <a:ext cx="3409946" cy="4786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вал 5"/>
          <p:cNvSpPr/>
          <p:nvPr/>
        </p:nvSpPr>
        <p:spPr>
          <a:xfrm>
            <a:off x="6000760" y="2143116"/>
            <a:ext cx="2071702" cy="31432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 flipH="1">
            <a:off x="5929322" y="3714752"/>
            <a:ext cx="207170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143636" y="2928934"/>
            <a:ext cx="178595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10322759" y="48934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143636" y="4429132"/>
            <a:ext cx="178595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>
            <a:off x="4786314" y="4214818"/>
            <a:ext cx="4429156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000760" y="3500438"/>
            <a:ext cx="2071702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6215074" y="4643446"/>
            <a:ext cx="1714512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6430182" y="4071148"/>
            <a:ext cx="713586" cy="79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6858810" y="4071942"/>
            <a:ext cx="713586" cy="79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6465901" y="4536289"/>
            <a:ext cx="213520" cy="7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7393801" y="4536289"/>
            <a:ext cx="214314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20242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Последовательность рисования лица человека.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27650" name="Picture 2" descr="http://www.unrealtech.ru/uploads/monthly_02_2013/post-2-0-79817700-13620059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28802"/>
            <a:ext cx="6286544" cy="463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http://smaslova.ru/images/uhi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876"/>
            <a:ext cx="4286248" cy="3000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3" descr="CCF07042011_0000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1785982" cy="1857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29698" name="Picture 2" descr="http://2.bp.blogspot.com/-7Az_lKch0D0/UNdU3V75DoI/AAAAAAAAATg/HVESXhq9xDg/s1600/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5214973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5" descr="CCF07042011_0000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4357694"/>
            <a:ext cx="2106611" cy="2143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29700" name="Picture 4" descr="http://www.mtdesign.ru/wp-content/uploads/2011/07/%D0%9A%D0%BE%D0%BF%D0%B8%D1%8F-%D0%93%D1%83%D0%B1%D1%8B-%D0%BA%D0%B0%D1%80%D0%B0%D0%BD%D0%B4%D0%B0%D1%88%D0%BE%D0%B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4286256"/>
            <a:ext cx="3762373" cy="2314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1285860"/>
            <a:ext cx="2857520" cy="200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4" name="Picture 8" descr="http://www.lookmi.ru/people/nos-risova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1142984"/>
            <a:ext cx="300039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86766" cy="9286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Рисование частей лица.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000" dirty="0" smtClean="0">
                <a:solidFill>
                  <a:schemeClr val="accent6"/>
                </a:solidFill>
              </a:rPr>
              <a:t>?</a:t>
            </a:r>
            <a:r>
              <a:rPr lang="ru-RU" sz="8000" dirty="0" smtClean="0">
                <a:solidFill>
                  <a:schemeClr val="tx1"/>
                </a:solidFill>
              </a:rPr>
              <a:t>?</a:t>
            </a:r>
            <a:r>
              <a:rPr lang="ru-RU" sz="8000" dirty="0" smtClean="0"/>
              <a:t>?</a:t>
            </a:r>
            <a:endParaRPr lang="ru-RU" sz="8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783560"/>
            <a:ext cx="8401080" cy="4572000"/>
          </a:xfrm>
        </p:spPr>
        <p:txBody>
          <a:bodyPr/>
          <a:lstStyle/>
          <a:p>
            <a:r>
              <a:rPr lang="ru-RU" dirty="0" smtClean="0"/>
              <a:t>Какими качествами должен обладать портрет?</a:t>
            </a:r>
          </a:p>
          <a:p>
            <a:r>
              <a:rPr lang="ru-RU" dirty="0" smtClean="0">
                <a:solidFill>
                  <a:schemeClr val="accent6"/>
                </a:solidFill>
              </a:rPr>
              <a:t>Чем камерный портрет отличается от парадного?</a:t>
            </a:r>
          </a:p>
          <a:p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Где располагается линия глаз?</a:t>
            </a:r>
          </a:p>
          <a:p>
            <a:r>
              <a:rPr lang="ru-RU" dirty="0" smtClean="0"/>
              <a:t>Как найти линию волос?</a:t>
            </a:r>
          </a:p>
          <a:p>
            <a:r>
              <a:rPr lang="ru-RU" dirty="0" smtClean="0">
                <a:solidFill>
                  <a:schemeClr val="accent6"/>
                </a:solidFill>
              </a:rPr>
              <a:t>Где находится линия губ?</a:t>
            </a:r>
          </a:p>
          <a:p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Чему равно расстояние  между глазами?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2000264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6"/>
                </a:solidFill>
              </a:rPr>
              <a:t>Задание.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Нарисовать портрет человека в положении анфас карандашом.</a:t>
            </a:r>
            <a:endParaRPr lang="ru-RU" sz="3600" dirty="0"/>
          </a:p>
        </p:txBody>
      </p:sp>
      <p:pic>
        <p:nvPicPr>
          <p:cNvPr id="1026" name="Picture 2" descr="Основы рисования лица в анфа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3286148" cy="4000528"/>
          </a:xfrm>
          <a:prstGeom prst="rect">
            <a:avLst/>
          </a:prstGeom>
          <a:noFill/>
        </p:spPr>
      </p:pic>
      <p:pic>
        <p:nvPicPr>
          <p:cNvPr id="1028" name="Picture 4" descr="http://www.artwindows.ru/images/drawhead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428868"/>
            <a:ext cx="3305181" cy="4152909"/>
          </a:xfrm>
          <a:prstGeom prst="rect">
            <a:avLst/>
          </a:prstGeom>
          <a:noFill/>
        </p:spPr>
      </p:pic>
      <p:sp>
        <p:nvSpPr>
          <p:cNvPr id="1034" name="AutoShape 10" descr="http://holst63.ru/wp-content/uploads/2014/08/pu52jZG53R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holst63.ru/wp-content/uploads/2014/08/pu52jZG53R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214554"/>
            <a:ext cx="3286148" cy="4357718"/>
          </a:xfrm>
          <a:prstGeom prst="rect">
            <a:avLst/>
          </a:prstGeom>
          <a:noFill/>
        </p:spPr>
      </p:pic>
      <p:pic>
        <p:nvPicPr>
          <p:cNvPr id="1038" name="Picture 14" descr="http://sisub.ru/images/new-foto-portret/foto-karandashom-ahlobisti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3" y="2357430"/>
            <a:ext cx="3500463" cy="4238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2" name="Picture 18" descr="https://cs7064.vk.me/c540107/v540107374/4352/740JgtJsMB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2214554"/>
            <a:ext cx="3357586" cy="4410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428892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accent6"/>
                </a:solidFill>
              </a:rPr>
              <a:t>Творческих успехов!</a:t>
            </a:r>
            <a:endParaRPr lang="ru-RU" sz="6600" b="1" dirty="0">
              <a:solidFill>
                <a:schemeClr val="accent6"/>
              </a:solidFill>
            </a:endParaRPr>
          </a:p>
        </p:txBody>
      </p:sp>
      <p:pic>
        <p:nvPicPr>
          <p:cNvPr id="30724" name="Picture 4" descr="http://risuem.net/imgs/175/kak_risovat_portret_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714620"/>
            <a:ext cx="3705225" cy="3752851"/>
          </a:xfrm>
          <a:prstGeom prst="rect">
            <a:avLst/>
          </a:prstGeom>
          <a:noFill/>
        </p:spPr>
      </p:pic>
      <p:pic>
        <p:nvPicPr>
          <p:cNvPr id="30726" name="Picture 6" descr="http://www.kulturologia.ru/files/u9749/Rajacenna-drawing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714620"/>
            <a:ext cx="571504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85720" y="642919"/>
            <a:ext cx="4500594" cy="565354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Какой жанр изобразительного искусства  представлен  на картине?</a:t>
            </a:r>
          </a:p>
          <a:p>
            <a:r>
              <a:rPr lang="ru-RU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Портрет</a:t>
            </a:r>
            <a:endParaRPr lang="ru-RU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2" descr="C:\Users\1\Desktop\презент картинки\Леонардо да Винчи - Джокон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642918"/>
            <a:ext cx="3714776" cy="5619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7158" y="5572140"/>
            <a:ext cx="4641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Леонардо  Да Винчи </a:t>
            </a:r>
          </a:p>
          <a:p>
            <a:r>
              <a:rPr lang="ru-RU" sz="2400" dirty="0" smtClean="0"/>
              <a:t> «Портрет </a:t>
            </a:r>
            <a:r>
              <a:rPr lang="ru-RU" sz="2400" dirty="0" err="1" smtClean="0"/>
              <a:t>Мона</a:t>
            </a:r>
            <a:r>
              <a:rPr lang="ru-RU" sz="2400" dirty="0" smtClean="0"/>
              <a:t> Лизы </a:t>
            </a:r>
            <a:r>
              <a:rPr lang="ru-RU" sz="2400" dirty="0" err="1" smtClean="0"/>
              <a:t>Джокондо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57232"/>
            <a:ext cx="4214810" cy="5653546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Какие требования мы предъявляем  к портрету человека?</a:t>
            </a:r>
          </a:p>
          <a:p>
            <a:pPr>
              <a:buFont typeface="Arial" charset="0"/>
              <a:buNone/>
              <a:defRPr/>
            </a:pPr>
            <a:r>
              <a:rPr lang="ru-RU" sz="4000" dirty="0" smtClean="0"/>
              <a:t>     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3100" dirty="0" smtClean="0"/>
              <a:t> Помимо  внешнего сходства человека  важно передать сходство  внутреннее,   его  </a:t>
            </a:r>
            <a:r>
              <a:rPr lang="ru-RU" sz="4000" dirty="0" smtClean="0">
                <a:solidFill>
                  <a:schemeClr val="accent6"/>
                </a:solidFill>
              </a:rPr>
              <a:t>характер. настроение, мир чувств.</a:t>
            </a:r>
            <a:r>
              <a:rPr lang="ru-RU" sz="4000" dirty="0" smtClean="0"/>
              <a:t> </a:t>
            </a:r>
          </a:p>
          <a:p>
            <a:pPr>
              <a:buFont typeface="Wingdings" pitchFamily="2" charset="2"/>
              <a:buChar char="§"/>
              <a:defRPr/>
            </a:pPr>
            <a:endParaRPr lang="ru-RU" sz="3100" dirty="0" smtClean="0">
              <a:solidFill>
                <a:srgbClr val="C00000"/>
              </a:solidFill>
            </a:endParaRPr>
          </a:p>
          <a:p>
            <a:pPr>
              <a:buNone/>
              <a:defRPr/>
            </a:pPr>
            <a:r>
              <a:rPr lang="ru-RU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«Они думают, что я схватываю только черты их лиц, но я без их ведома спускаюсь в глубину их души и овладеваю ею целиком»</a:t>
            </a:r>
            <a:r>
              <a:rPr lang="ru-RU" sz="3100" baseline="30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  <a:p>
            <a:pPr>
              <a:buNone/>
              <a:defRPr/>
            </a:pPr>
            <a:r>
              <a:rPr lang="ru-RU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                      </a:t>
            </a:r>
            <a:r>
              <a:rPr lang="ru-RU" sz="31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Латур</a:t>
            </a:r>
            <a:r>
              <a:rPr lang="ru-RU" sz="31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</a:t>
            </a: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 descr="http://oursociety.ru/_nw/8/022367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500174"/>
            <a:ext cx="4714876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mtdata.ru/u17/photo3988/20622988960-0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928802"/>
            <a:ext cx="4714876" cy="2571768"/>
          </a:xfrm>
          <a:prstGeom prst="rect">
            <a:avLst/>
          </a:prstGeom>
          <a:noFill/>
        </p:spPr>
      </p:pic>
      <p:pic>
        <p:nvPicPr>
          <p:cNvPr id="1030" name="Picture 6" descr="http://cdn11.img22.ria.ru/images/37413/30/374133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785926"/>
            <a:ext cx="4643430" cy="2952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www.artcontext.info/images/stories/picture/publ/Leonardo-da-Vinci/Leonardo_da_Vinci-00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85728"/>
            <a:ext cx="471490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6" name="Picture 12" descr="http://artuniverse.narod.ru/Universe/Leonardo.files/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4214810" y="285728"/>
            <a:ext cx="469582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642919"/>
            <a:ext cx="4288662" cy="5653546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Стремясь раскрыть облик человека, </a:t>
            </a: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художник рассказывает и о себе.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«Себя как в зеркале я вижу,</a:t>
            </a:r>
            <a:b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Но это зеркало мне льстит…»</a:t>
            </a:r>
            <a:b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           А. С. Пушкин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6386" name="Picture 2" descr="А.С.Пушкин. Портрет работы В.А.Тропинина, 1827 г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00042"/>
            <a:ext cx="3952887" cy="48577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57752" y="5572140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В.А. </a:t>
            </a:r>
            <a:r>
              <a:rPr lang="ru-RU" sz="2400" dirty="0" err="1" smtClean="0"/>
              <a:t>Тропинин</a:t>
            </a:r>
            <a:r>
              <a:rPr lang="ru-RU" sz="2400" dirty="0" smtClean="0"/>
              <a:t>  «Портрет Пушкина»</a:t>
            </a:r>
            <a:endParaRPr lang="ru-RU" sz="2400" dirty="0"/>
          </a:p>
        </p:txBody>
      </p:sp>
      <p:pic>
        <p:nvPicPr>
          <p:cNvPr id="16388" name="Picture 4" descr="А.С.Пушкин. Портрет работы И.Л. Линева. 18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28604"/>
            <a:ext cx="3971932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929190" y="5643578"/>
            <a:ext cx="3000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.Л. Линев </a:t>
            </a:r>
          </a:p>
          <a:p>
            <a:r>
              <a:rPr lang="ru-RU" sz="2400" dirty="0" smtClean="0"/>
              <a:t> «Портрет Пушкина».</a:t>
            </a:r>
            <a:endParaRPr lang="ru-RU" sz="2400" dirty="0"/>
          </a:p>
        </p:txBody>
      </p:sp>
      <p:pic>
        <p:nvPicPr>
          <p:cNvPr id="16390" name="Picture 6" descr="А.С.Пушкин. Портрет работы О.А.Кипренского, 1827 г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71480"/>
            <a:ext cx="3810011" cy="47149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929190" y="5643578"/>
            <a:ext cx="28510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О.А.Кипренский</a:t>
            </a:r>
          </a:p>
          <a:p>
            <a:r>
              <a:rPr lang="ru-RU" sz="2400" dirty="0" smtClean="0"/>
              <a:t>«Портрет Пушкина»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/>
      <p:bldP spid="8" grpId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642919"/>
            <a:ext cx="4038600" cy="565354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Историческое время тоже вторгается в портретный образ.</a:t>
            </a:r>
          </a:p>
          <a:p>
            <a:r>
              <a:rPr lang="ru-RU" dirty="0" smtClean="0"/>
              <a:t>В каждом образе мы видим </a:t>
            </a: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идеалы эпохи, понимание окружающего мира, характер жизни.</a:t>
            </a:r>
            <a:endParaRPr lang="en-US" sz="32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5" descr="C:\Users\1\Desktop\презент картинки\портрет фараона Эхнато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71546"/>
            <a:ext cx="3366841" cy="5000660"/>
          </a:xfrm>
          <a:prstGeom prst="rect">
            <a:avLst/>
          </a:prstGeom>
          <a:noFill/>
        </p:spPr>
      </p:pic>
      <p:pic>
        <p:nvPicPr>
          <p:cNvPr id="6" name="Picture 3" descr="C:\Users\1\Desktop\презент картинки\Рубенс - портрет камеристки инфанты Изабелл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71546"/>
            <a:ext cx="3857652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2" descr="Poen de Wijs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71480"/>
            <a:ext cx="4302154" cy="564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348" y="714356"/>
            <a:ext cx="3857652" cy="4939167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Древнем Египте  </a:t>
            </a:r>
            <a:r>
              <a:rPr lang="ru-RU" dirty="0" smtClean="0"/>
              <a:t>сохранение своего облика представлялось средством попадания в мир вечной жизни,</a:t>
            </a:r>
            <a:r>
              <a:rPr lang="en-US" dirty="0" smtClean="0"/>
              <a:t> </a:t>
            </a:r>
            <a:r>
              <a:rPr lang="ru-RU" dirty="0" smtClean="0"/>
              <a:t>поэтому  лицам придавали 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спокойствие и величие.</a:t>
            </a:r>
          </a:p>
          <a:p>
            <a:endParaRPr lang="ru-RU" dirty="0"/>
          </a:p>
        </p:txBody>
      </p:sp>
      <p:pic>
        <p:nvPicPr>
          <p:cNvPr id="5" name="Picture 5" descr="09106b1aaeb064aceebe283b27d6c9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09" y="785795"/>
            <a:ext cx="3786215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img0.liveinternet.ru/images/attach/c/7/96/7/96007814_large_neferti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3929090" cy="5786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encrypted-tbn0.gstatic.com/images?q=tbn:ANd9GcSpVDM5pJW-g42ngeH9xWjQ9RNfqxDXt_i-OyIPnikllrfQfvDWf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71480"/>
            <a:ext cx="4000528" cy="58579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86446" y="6143644"/>
            <a:ext cx="2855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Портрет </a:t>
            </a:r>
            <a:r>
              <a:rPr lang="ru-RU" sz="2400" dirty="0" err="1" smtClean="0"/>
              <a:t>Нифертити</a:t>
            </a:r>
            <a:endParaRPr lang="ru-RU" sz="2400" dirty="0"/>
          </a:p>
        </p:txBody>
      </p:sp>
      <p:pic>
        <p:nvPicPr>
          <p:cNvPr id="1032" name="Picture 8" descr="http://img1.liveinternet.ru/images/attach/c/6/89/585/89585851__17014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42"/>
            <a:ext cx="5429256" cy="592935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676256" y="5786454"/>
            <a:ext cx="3467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Маска царя </a:t>
            </a:r>
            <a:r>
              <a:rPr lang="ru-RU" sz="2400" dirty="0" err="1" smtClean="0"/>
              <a:t>Тутунхамона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928670"/>
            <a:ext cx="4407696" cy="4883153"/>
          </a:xfrm>
        </p:spPr>
        <p:txBody>
          <a:bodyPr/>
          <a:lstStyle/>
          <a:p>
            <a:r>
              <a:rPr lang="ru-RU" dirty="0" smtClean="0"/>
              <a:t>При раскопках в </a:t>
            </a:r>
            <a:r>
              <a:rPr lang="ru-RU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Фаюме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  <a:r>
              <a:rPr lang="ru-RU" dirty="0" smtClean="0"/>
              <a:t>(около Каира) были найдены  ошеломляющие портреты, выполненные восковыми красками. 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Духовное начало в них явно преобладает над телесным.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482" name="Picture 2" descr="http://ic.pics.livejournal.com/intuit_school/14488280/458308/458308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3"/>
            <a:ext cx="4143404" cy="521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4" name="Picture 4" descr="http://ic.pics.livejournal.com/intuit_school/14488280/453949/453949_9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4286280" cy="6000792"/>
          </a:xfrm>
          <a:prstGeom prst="rect">
            <a:avLst/>
          </a:prstGeom>
          <a:noFill/>
        </p:spPr>
      </p:pic>
      <p:pic>
        <p:nvPicPr>
          <p:cNvPr id="20486" name="Picture 6" descr="http://ic.pics.livejournal.com/vaduhan_08/73269170/851027/851027_9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4286279" cy="6191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72066" y="5286388"/>
            <a:ext cx="36215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Фаюмские</a:t>
            </a:r>
            <a:r>
              <a:rPr lang="ru-RU" sz="2400" dirty="0" smtClean="0"/>
              <a:t>  погребальные</a:t>
            </a:r>
          </a:p>
          <a:p>
            <a:r>
              <a:rPr lang="ru-RU" sz="2400" dirty="0" smtClean="0"/>
              <a:t> портреты.  </a:t>
            </a:r>
          </a:p>
          <a:p>
            <a:r>
              <a:rPr lang="en-US" sz="2400" dirty="0" smtClean="0"/>
              <a:t>I </a:t>
            </a:r>
            <a:r>
              <a:rPr lang="ru-RU" sz="2400" dirty="0" smtClean="0"/>
              <a:t> </a:t>
            </a:r>
            <a:r>
              <a:rPr lang="en-US" sz="2400" dirty="0" smtClean="0"/>
              <a:t>- II  </a:t>
            </a:r>
            <a:r>
              <a:rPr lang="ru-RU" sz="2400" dirty="0" smtClean="0"/>
              <a:t>века.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857233"/>
            <a:ext cx="4038600" cy="54392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 Древнем Риме  </a:t>
            </a:r>
            <a:r>
              <a:rPr lang="ru-RU" sz="3200" dirty="0" smtClean="0"/>
              <a:t>не заботились о внешней  красоте,  а подчеркивали силу духа,  уверенность и волю  к  действию.</a:t>
            </a:r>
            <a:endParaRPr lang="ru-RU" sz="3200" dirty="0"/>
          </a:p>
        </p:txBody>
      </p:sp>
      <p:pic>
        <p:nvPicPr>
          <p:cNvPr id="19458" name="Picture 2" descr="Caracal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071966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57818" y="5786454"/>
            <a:ext cx="2886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Портрет  Каракаллы</a:t>
            </a:r>
            <a:endParaRPr lang="ru-RU" sz="2400" dirty="0"/>
          </a:p>
        </p:txBody>
      </p:sp>
      <p:pic>
        <p:nvPicPr>
          <p:cNvPr id="19460" name="Picture 4" descr="0_666d7_874987ce_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85794"/>
            <a:ext cx="4214842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00628" y="5500702"/>
            <a:ext cx="37468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Портрет  </a:t>
            </a:r>
            <a:r>
              <a:rPr lang="ru-RU" sz="2400" dirty="0" err="1" smtClean="0"/>
              <a:t>Катона</a:t>
            </a:r>
            <a:r>
              <a:rPr lang="ru-RU" sz="2400" dirty="0" smtClean="0"/>
              <a:t>  Старшего</a:t>
            </a:r>
          </a:p>
          <a:p>
            <a:r>
              <a:rPr lang="en-US" sz="2400" dirty="0" smtClean="0"/>
              <a:t>I </a:t>
            </a:r>
            <a:r>
              <a:rPr lang="ru-RU" sz="2400" dirty="0" smtClean="0"/>
              <a:t>в.  до н. э.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142985"/>
            <a:ext cx="4038600" cy="51534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Средневековый художник</a:t>
            </a:r>
            <a:r>
              <a:rPr lang="ru-RU" dirty="0" smtClean="0"/>
              <a:t>, ограниченный строгими церковными канонами, редко обращался к портрету.</a:t>
            </a:r>
            <a:endParaRPr lang="ru-RU" dirty="0"/>
          </a:p>
        </p:txBody>
      </p:sp>
      <p:pic>
        <p:nvPicPr>
          <p:cNvPr id="4098" name="Picture 2" descr="https://upload.wikimedia.org/wikipedia/commons/thumb/c/c3/Uta%2BEkkehard_detail.jpg/130px-Uta%2BEkkehard_det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3786214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000628" y="5072074"/>
            <a:ext cx="31911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Ута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Балленштедтская</a:t>
            </a:r>
            <a:endParaRPr lang="ru-RU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Наумбургский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собор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1250-60 г.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100" name="Picture 4" descr="https://upload.wikimedia.org/wikipedia/commons/thumb/1/1f/Meister_des_Portr%C3%A4ts_des_Jean_le_Bon_001.jpg/130px-Meister_des_Portr%C3%A4ts_des_Jean_le_Bon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85794"/>
            <a:ext cx="3857652" cy="57150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72066" y="5214950"/>
            <a:ext cx="36375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Портрет  Иоанна Доброго</a:t>
            </a:r>
          </a:p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1349 г.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754</TotalTime>
  <Words>503</Words>
  <Application>Microsoft Office PowerPoint</Application>
  <PresentationFormat>Экран (4:3)</PresentationFormat>
  <Paragraphs>85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Метро</vt:lpstr>
      <vt:lpstr>Образ человека – главная тема  в искусстве.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Как научиться рисовать портрет человека в положении анфас? </vt:lpstr>
      <vt:lpstr>Последовательность рисования лица человека.</vt:lpstr>
      <vt:lpstr>Рисование частей лица.</vt:lpstr>
      <vt:lpstr>???</vt:lpstr>
      <vt:lpstr>Задание. Нарисовать портрет человека в положении анфас карандашом.</vt:lpstr>
      <vt:lpstr>Творческих успехов!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Синицына О.Е.</dc:creator>
  <cp:lastModifiedBy>User</cp:lastModifiedBy>
  <cp:revision>89</cp:revision>
  <dcterms:created xsi:type="dcterms:W3CDTF">2015-12-17T12:40:35Z</dcterms:created>
  <dcterms:modified xsi:type="dcterms:W3CDTF">2022-03-05T11:00:40Z</dcterms:modified>
</cp:coreProperties>
</file>