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73" r:id="rId9"/>
    <p:sldId id="267" r:id="rId10"/>
    <p:sldId id="271" r:id="rId11"/>
    <p:sldId id="268" r:id="rId12"/>
    <p:sldId id="269" r:id="rId13"/>
    <p:sldId id="270" r:id="rId14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8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644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6100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91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1539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063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892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941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9305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1">
                <a:solidFill>
                  <a:srgbClr val="00371E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125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04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031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5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01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443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83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94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57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53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5950" y="680360"/>
            <a:ext cx="756602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75050" algn="l"/>
              </a:tabLst>
            </a:pPr>
            <a:r>
              <a:rPr sz="4400" b="0" spc="-5" dirty="0">
                <a:solidFill>
                  <a:schemeClr val="accent2">
                    <a:lumMod val="50000"/>
                  </a:schemeClr>
                </a:solidFill>
                <a:latin typeface="Arial"/>
                <a:cs typeface="Arial"/>
              </a:rPr>
              <a:t>Игра</a:t>
            </a:r>
            <a:r>
              <a:rPr sz="4400" b="0" spc="5" dirty="0">
                <a:solidFill>
                  <a:schemeClr val="accent2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sz="4400" b="0" spc="-5" dirty="0">
                <a:solidFill>
                  <a:schemeClr val="accent2">
                    <a:lumMod val="50000"/>
                  </a:schemeClr>
                </a:solidFill>
                <a:latin typeface="Arial"/>
                <a:cs typeface="Arial"/>
              </a:rPr>
              <a:t>«Найди	лишнее</a:t>
            </a:r>
            <a:r>
              <a:rPr sz="4400" b="0" spc="-100" dirty="0">
                <a:solidFill>
                  <a:schemeClr val="accent2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sz="4400" b="0" spc="-20" dirty="0">
                <a:solidFill>
                  <a:schemeClr val="accent2">
                    <a:lumMod val="50000"/>
                  </a:schemeClr>
                </a:solidFill>
                <a:latin typeface="Arial"/>
                <a:cs typeface="Arial"/>
              </a:rPr>
              <a:t>слово»</a:t>
            </a:r>
            <a:endParaRPr sz="4400">
              <a:solidFill>
                <a:schemeClr val="accent2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80178" y="1676221"/>
            <a:ext cx="2606675" cy="3970020"/>
          </a:xfrm>
          <a:prstGeom prst="rect">
            <a:avLst/>
          </a:prstGeom>
        </p:spPr>
        <p:txBody>
          <a:bodyPr vert="horz" wrap="square" lIns="0" tIns="191770" rIns="0" bIns="0" rtlCol="0">
            <a:spAutoFit/>
          </a:bodyPr>
          <a:lstStyle/>
          <a:p>
            <a:pPr marL="349250" indent="-323850">
              <a:lnSpc>
                <a:spcPct val="100000"/>
              </a:lnSpc>
              <a:spcBef>
                <a:spcPts val="151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9250" algn="l"/>
              </a:tabLst>
            </a:pPr>
            <a:r>
              <a:rPr sz="4000" spc="-30" dirty="0">
                <a:solidFill>
                  <a:srgbClr val="2A5019"/>
                </a:solidFill>
                <a:latin typeface="Microsoft Sans Serif"/>
                <a:cs typeface="Microsoft Sans Serif"/>
              </a:rPr>
              <a:t>Медведь;</a:t>
            </a:r>
            <a:endParaRPr sz="4000">
              <a:latin typeface="Microsoft Sans Serif"/>
              <a:cs typeface="Microsoft Sans Serif"/>
            </a:endParaRPr>
          </a:p>
          <a:p>
            <a:pPr marL="349250" indent="-323850">
              <a:lnSpc>
                <a:spcPct val="100000"/>
              </a:lnSpc>
              <a:spcBef>
                <a:spcPts val="141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9250" algn="l"/>
              </a:tabLst>
            </a:pPr>
            <a:r>
              <a:rPr sz="4000" spc="-65" dirty="0">
                <a:solidFill>
                  <a:srgbClr val="2A5019"/>
                </a:solidFill>
                <a:latin typeface="Microsoft Sans Serif"/>
                <a:cs typeface="Microsoft Sans Serif"/>
              </a:rPr>
              <a:t>Волк;</a:t>
            </a:r>
            <a:endParaRPr sz="4000">
              <a:latin typeface="Microsoft Sans Serif"/>
              <a:cs typeface="Microsoft Sans Serif"/>
            </a:endParaRPr>
          </a:p>
          <a:p>
            <a:pPr marL="349250" indent="-323850">
              <a:lnSpc>
                <a:spcPct val="100000"/>
              </a:lnSpc>
              <a:spcBef>
                <a:spcPts val="142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9250" algn="l"/>
              </a:tabLst>
            </a:pPr>
            <a:r>
              <a:rPr sz="4000" spc="-35" dirty="0">
                <a:solidFill>
                  <a:srgbClr val="2A5019"/>
                </a:solidFill>
                <a:latin typeface="Microsoft Sans Serif"/>
                <a:cs typeface="Microsoft Sans Serif"/>
              </a:rPr>
              <a:t>Заяц;</a:t>
            </a:r>
            <a:endParaRPr sz="4000">
              <a:latin typeface="Microsoft Sans Serif"/>
              <a:cs typeface="Microsoft Sans Serif"/>
            </a:endParaRPr>
          </a:p>
          <a:p>
            <a:pPr marL="349250" indent="-323850">
              <a:lnSpc>
                <a:spcPct val="100000"/>
              </a:lnSpc>
              <a:spcBef>
                <a:spcPts val="141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9250" algn="l"/>
              </a:tabLst>
            </a:pPr>
            <a:r>
              <a:rPr sz="4000" spc="-65" dirty="0">
                <a:solidFill>
                  <a:srgbClr val="2A5019"/>
                </a:solidFill>
                <a:latin typeface="Microsoft Sans Serif"/>
                <a:cs typeface="Microsoft Sans Serif"/>
              </a:rPr>
              <a:t>Корова;</a:t>
            </a:r>
            <a:endParaRPr sz="4000">
              <a:latin typeface="Microsoft Sans Serif"/>
              <a:cs typeface="Microsoft Sans Serif"/>
            </a:endParaRPr>
          </a:p>
          <a:p>
            <a:pPr marL="349250" indent="-323850">
              <a:lnSpc>
                <a:spcPct val="100000"/>
              </a:lnSpc>
              <a:spcBef>
                <a:spcPts val="141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9250" algn="l"/>
              </a:tabLst>
            </a:pPr>
            <a:r>
              <a:rPr sz="4000" spc="-45" dirty="0">
                <a:solidFill>
                  <a:srgbClr val="2A5019"/>
                </a:solidFill>
                <a:latin typeface="Microsoft Sans Serif"/>
                <a:cs typeface="Microsoft Sans Serif"/>
              </a:rPr>
              <a:t>Лиса.</a:t>
            </a:r>
            <a:endParaRPr sz="40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EDB383-B1ED-3644-8643-B590A0CE9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Физкульминутка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67A008-6DD1-474F-9E0B-82D2CDC9A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Танец маленьких утят. Мультик _ Duck dance song. Наше_всё!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1143000"/>
            <a:ext cx="10591800" cy="5958891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D9434534-8870-064F-9142-B37F817E47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CB9415-5FC8-4740-8C7A-301BF55EEE4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18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9885" y="393340"/>
            <a:ext cx="8364758" cy="40806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0650">
              <a:lnSpc>
                <a:spcPts val="5755"/>
              </a:lnSpc>
              <a:spcBef>
                <a:spcPts val="100"/>
              </a:spcBef>
              <a:tabLst>
                <a:tab pos="5503545" algn="l"/>
              </a:tabLst>
            </a:pPr>
            <a:r>
              <a:rPr sz="4800" b="1" i="1" spc="-15">
                <a:solidFill>
                  <a:srgbClr val="375522"/>
                </a:solidFill>
                <a:latin typeface="Times New Roman"/>
                <a:cs typeface="Times New Roman"/>
              </a:rPr>
              <a:t>.</a:t>
            </a:r>
            <a:endParaRPr sz="4800">
              <a:latin typeface="Times New Roman"/>
              <a:cs typeface="Times New Roman"/>
            </a:endParaRPr>
          </a:p>
          <a:p>
            <a:pPr marL="254000" marR="151130" indent="-215900">
              <a:lnSpc>
                <a:spcPct val="99900"/>
              </a:lnSpc>
              <a:buClr>
                <a:srgbClr val="000000"/>
              </a:buClr>
              <a:buSzPct val="42708"/>
              <a:buFont typeface="Lucida Sans Unicode"/>
              <a:buChar char="●"/>
              <a:tabLst>
                <a:tab pos="313055" algn="l"/>
              </a:tabLst>
            </a:pP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ED5D5C2-537F-B64B-81FA-7EE83B5B5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549" y="593171"/>
            <a:ext cx="5518452" cy="1213757"/>
          </a:xfrm>
        </p:spPr>
        <p:txBody>
          <a:bodyPr>
            <a:noAutofit/>
          </a:bodyPr>
          <a:lstStyle/>
          <a:p>
            <a:r>
              <a:rPr lang="ru-RU" sz="4000" b="1" i="1" spc="-25">
                <a:solidFill>
                  <a:srgbClr val="375522"/>
                </a:solidFill>
                <a:latin typeface="Times New Roman"/>
                <a:cs typeface="Times New Roman"/>
              </a:rPr>
              <a:t>Практическая	</a:t>
            </a:r>
            <a:r>
              <a:rPr lang="ru-RU" sz="4000" b="1" i="1" spc="-15">
                <a:solidFill>
                  <a:srgbClr val="375522"/>
                </a:solidFill>
                <a:latin typeface="Times New Roman"/>
                <a:cs typeface="Times New Roman"/>
              </a:rPr>
              <a:t>работа</a:t>
            </a:r>
            <a:endParaRPr lang="ru-RU" sz="400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0B575A-924A-3345-B161-BFC45F4581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621" y="2015447"/>
            <a:ext cx="6616094" cy="3880773"/>
          </a:xfrm>
        </p:spPr>
        <p:txBody>
          <a:bodyPr>
            <a:noAutofit/>
          </a:bodyPr>
          <a:lstStyle/>
          <a:p>
            <a:pPr marL="254000" marR="151130" indent="-215900">
              <a:lnSpc>
                <a:spcPct val="99900"/>
              </a:lnSpc>
              <a:buClr>
                <a:srgbClr val="000000"/>
              </a:buClr>
              <a:buSzPct val="42708"/>
              <a:buFont typeface="Lucida Sans Unicode"/>
              <a:buChar char="●"/>
              <a:tabLst>
                <a:tab pos="313055" algn="l"/>
              </a:tabLst>
            </a:pPr>
            <a:r>
              <a:rPr lang="ru-RU" sz="3600" spc="-20">
                <a:solidFill>
                  <a:srgbClr val="0070C0"/>
                </a:solidFill>
                <a:latin typeface="Times New Roman"/>
                <a:cs typeface="Times New Roman"/>
              </a:rPr>
              <a:t>Разработать </a:t>
            </a: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технологию </a:t>
            </a:r>
            <a:r>
              <a:rPr lang="ru-RU" sz="3600" spc="-10">
                <a:solidFill>
                  <a:srgbClr val="0070C0"/>
                </a:solidFill>
                <a:latin typeface="Times New Roman"/>
                <a:cs typeface="Times New Roman"/>
              </a:rPr>
              <a:t> получения </a:t>
            </a:r>
            <a:r>
              <a:rPr lang="ru-RU" sz="3600" spc="-20">
                <a:solidFill>
                  <a:srgbClr val="0070C0"/>
                </a:solidFill>
                <a:latin typeface="Times New Roman"/>
                <a:cs typeface="Times New Roman"/>
              </a:rPr>
              <a:t>продукции </a:t>
            </a: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 spc="-25">
                <a:solidFill>
                  <a:srgbClr val="0070C0"/>
                </a:solidFill>
                <a:latin typeface="Times New Roman"/>
                <a:cs typeface="Times New Roman"/>
              </a:rPr>
              <a:t>птицеводства </a:t>
            </a:r>
            <a:r>
              <a:rPr lang="ru-RU" sz="3600" spc="-5">
                <a:solidFill>
                  <a:srgbClr val="0070C0"/>
                </a:solidFill>
                <a:latin typeface="Times New Roman"/>
                <a:cs typeface="Times New Roman"/>
              </a:rPr>
              <a:t>на </a:t>
            </a: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небольшой </a:t>
            </a:r>
            <a:r>
              <a:rPr lang="ru-RU" sz="3600" spc="-118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 spc="-20">
                <a:solidFill>
                  <a:srgbClr val="0070C0"/>
                </a:solidFill>
                <a:latin typeface="Times New Roman"/>
                <a:cs typeface="Times New Roman"/>
              </a:rPr>
              <a:t>домашней </a:t>
            </a: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ферме;</a:t>
            </a:r>
          </a:p>
          <a:p>
            <a:pPr marL="254000" marR="151130" indent="-215900">
              <a:lnSpc>
                <a:spcPct val="99900"/>
              </a:lnSpc>
              <a:buClr>
                <a:srgbClr val="000000"/>
              </a:buClr>
              <a:buSzPct val="42708"/>
              <a:buFont typeface="Lucida Sans Unicode"/>
              <a:buChar char="●"/>
              <a:tabLst>
                <a:tab pos="313055" algn="l"/>
              </a:tabLst>
            </a:pP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оформить</a:t>
            </a:r>
            <a:r>
              <a:rPr lang="ru-RU" sz="3600" spc="-3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>
                <a:solidFill>
                  <a:srgbClr val="0070C0"/>
                </a:solidFill>
                <a:latin typeface="Times New Roman"/>
                <a:cs typeface="Times New Roman"/>
              </a:rPr>
              <a:t>в</a:t>
            </a:r>
            <a:r>
              <a:rPr lang="ru-RU" sz="3600" spc="-2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 spc="-5">
                <a:solidFill>
                  <a:srgbClr val="0070C0"/>
                </a:solidFill>
                <a:latin typeface="Times New Roman"/>
                <a:cs typeface="Times New Roman"/>
              </a:rPr>
              <a:t>виде</a:t>
            </a: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 spc="-40">
                <a:solidFill>
                  <a:srgbClr val="0070C0"/>
                </a:solidFill>
                <a:latin typeface="Times New Roman"/>
                <a:cs typeface="Times New Roman"/>
              </a:rPr>
              <a:t>схемы</a:t>
            </a:r>
            <a:r>
              <a:rPr lang="ru-RU" sz="3600" spc="-1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>
                <a:solidFill>
                  <a:srgbClr val="0070C0"/>
                </a:solidFill>
                <a:latin typeface="Times New Roman"/>
                <a:cs typeface="Times New Roman"/>
              </a:rPr>
              <a:t>с </a:t>
            </a:r>
            <a:r>
              <a:rPr lang="ru-RU" sz="3600" spc="-118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>
                <a:solidFill>
                  <a:srgbClr val="0070C0"/>
                </a:solidFill>
                <a:latin typeface="Times New Roman"/>
                <a:cs typeface="Times New Roman"/>
              </a:rPr>
              <a:t>описанием</a:t>
            </a:r>
            <a:r>
              <a:rPr lang="ru-RU" sz="3600" spc="-25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3600" spc="-20">
                <a:solidFill>
                  <a:srgbClr val="0070C0"/>
                </a:solidFill>
                <a:latin typeface="Times New Roman"/>
                <a:cs typeface="Times New Roman"/>
              </a:rPr>
              <a:t>элементов;</a:t>
            </a:r>
            <a:endParaRPr lang="ru-RU" sz="360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313055" indent="-274955">
              <a:lnSpc>
                <a:spcPct val="100000"/>
              </a:lnSpc>
              <a:buClr>
                <a:srgbClr val="000000"/>
              </a:buClr>
              <a:buSzPct val="42708"/>
              <a:buFont typeface="Lucida Sans Unicode"/>
              <a:buChar char="●"/>
              <a:tabLst>
                <a:tab pos="313055" algn="l"/>
                <a:tab pos="2570480" algn="l"/>
              </a:tabLst>
            </a:pPr>
            <a:r>
              <a:rPr lang="ru-RU" sz="3600" spc="-20">
                <a:solidFill>
                  <a:srgbClr val="0070C0"/>
                </a:solidFill>
                <a:latin typeface="Times New Roman"/>
                <a:cs typeface="Times New Roman"/>
              </a:rPr>
              <a:t>сделать </a:t>
            </a:r>
            <a:r>
              <a:rPr lang="ru-RU" sz="3600" spc="-30">
                <a:solidFill>
                  <a:srgbClr val="0070C0"/>
                </a:solidFill>
                <a:latin typeface="Times New Roman"/>
                <a:cs typeface="Times New Roman"/>
              </a:rPr>
              <a:t>вывод.</a:t>
            </a:r>
            <a:endParaRPr lang="ru-RU" sz="36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6930" y="320949"/>
            <a:ext cx="795328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056505" algn="l"/>
              </a:tabLst>
            </a:pPr>
            <a:r>
              <a:rPr sz="4800" i="0">
                <a:solidFill>
                  <a:schemeClr val="accent2"/>
                </a:solidFill>
                <a:latin typeface="Times New Roman"/>
                <a:cs typeface="Times New Roman"/>
              </a:rPr>
              <a:t>П</a:t>
            </a:r>
            <a:r>
              <a:rPr sz="4800" i="0" spc="-150">
                <a:solidFill>
                  <a:schemeClr val="accent2"/>
                </a:solidFill>
                <a:latin typeface="Times New Roman"/>
                <a:cs typeface="Times New Roman"/>
              </a:rPr>
              <a:t>о</a:t>
            </a:r>
            <a:r>
              <a:rPr sz="4800" i="0" spc="5">
                <a:solidFill>
                  <a:schemeClr val="accent2"/>
                </a:solidFill>
                <a:latin typeface="Times New Roman"/>
                <a:cs typeface="Times New Roman"/>
              </a:rPr>
              <a:t>д</a:t>
            </a:r>
            <a:r>
              <a:rPr sz="4800" i="0" spc="-5">
                <a:solidFill>
                  <a:schemeClr val="accent2"/>
                </a:solidFill>
                <a:latin typeface="Times New Roman"/>
                <a:cs typeface="Times New Roman"/>
              </a:rPr>
              <a:t>в</a:t>
            </a:r>
            <a:r>
              <a:rPr sz="4800" i="0" spc="-60">
                <a:solidFill>
                  <a:schemeClr val="accent2"/>
                </a:solidFill>
                <a:latin typeface="Times New Roman"/>
                <a:cs typeface="Times New Roman"/>
              </a:rPr>
              <a:t>е</a:t>
            </a:r>
            <a:r>
              <a:rPr sz="4800" i="0" spc="-5">
                <a:solidFill>
                  <a:schemeClr val="accent2"/>
                </a:solidFill>
                <a:latin typeface="Times New Roman"/>
                <a:cs typeface="Times New Roman"/>
              </a:rPr>
              <a:t>де</a:t>
            </a:r>
            <a:r>
              <a:rPr sz="4800" i="0" spc="-10">
                <a:solidFill>
                  <a:schemeClr val="accent2"/>
                </a:solidFill>
                <a:latin typeface="Times New Roman"/>
                <a:cs typeface="Times New Roman"/>
              </a:rPr>
              <a:t>н</a:t>
            </a:r>
            <a:r>
              <a:rPr sz="4800" i="0" spc="-5">
                <a:solidFill>
                  <a:schemeClr val="accent2"/>
                </a:solidFill>
                <a:latin typeface="Times New Roman"/>
                <a:cs typeface="Times New Roman"/>
              </a:rPr>
              <a:t>и</a:t>
            </a:r>
            <a:r>
              <a:rPr sz="4800" i="0">
                <a:solidFill>
                  <a:schemeClr val="accent2"/>
                </a:solidFill>
                <a:latin typeface="Times New Roman"/>
                <a:cs typeface="Times New Roman"/>
              </a:rPr>
              <a:t>е</a:t>
            </a:r>
            <a:r>
              <a:rPr sz="4800" i="0" spc="-5">
                <a:solidFill>
                  <a:schemeClr val="accent2"/>
                </a:solidFill>
                <a:latin typeface="Times New Roman"/>
                <a:cs typeface="Times New Roman"/>
              </a:rPr>
              <a:t> </a:t>
            </a:r>
            <a:r>
              <a:rPr sz="4800" i="0" spc="-10">
                <a:solidFill>
                  <a:schemeClr val="accent2"/>
                </a:solidFill>
                <a:latin typeface="Times New Roman"/>
                <a:cs typeface="Times New Roman"/>
              </a:rPr>
              <a:t>и</a:t>
            </a:r>
            <a:r>
              <a:rPr sz="4800" i="0" spc="-60">
                <a:solidFill>
                  <a:schemeClr val="accent2"/>
                </a:solidFill>
                <a:latin typeface="Times New Roman"/>
                <a:cs typeface="Times New Roman"/>
              </a:rPr>
              <a:t>т</a:t>
            </a:r>
            <a:r>
              <a:rPr sz="4800" i="0" spc="-10">
                <a:solidFill>
                  <a:schemeClr val="accent2"/>
                </a:solidFill>
                <a:latin typeface="Times New Roman"/>
                <a:cs typeface="Times New Roman"/>
              </a:rPr>
              <a:t>о</a:t>
            </a:r>
            <a:r>
              <a:rPr sz="4800" i="0">
                <a:solidFill>
                  <a:schemeClr val="accent2"/>
                </a:solidFill>
                <a:latin typeface="Times New Roman"/>
                <a:cs typeface="Times New Roman"/>
              </a:rPr>
              <a:t>га</a:t>
            </a:r>
            <a:endParaRPr sz="4800">
              <a:solidFill>
                <a:schemeClr val="accent2"/>
              </a:solidFill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027070"/>
            <a:ext cx="9144000" cy="5830570"/>
            <a:chOff x="0" y="1027070"/>
            <a:chExt cx="9144000" cy="58305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027070"/>
              <a:ext cx="4391660" cy="329311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8150" y="1137560"/>
              <a:ext cx="4895490" cy="275081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3510" y="4127140"/>
              <a:ext cx="4103370" cy="27305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20540" y="3600090"/>
              <a:ext cx="4818379" cy="3204210"/>
            </a:xfrm>
            <a:prstGeom prst="rect">
              <a:avLst/>
            </a:prstGeom>
          </p:spPr>
        </p:pic>
      </p:grpSp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D0C00B97-D885-1246-B7D9-617C95041B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407" y="3146280"/>
            <a:ext cx="2702500" cy="1584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734B3-3CDC-5744-A2EA-A8482EEF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9091EA81-DAE0-8149-9EFD-0005D800C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50" y="837367"/>
            <a:ext cx="7128100" cy="462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73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50785" y="272144"/>
            <a:ext cx="536121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0" i="0" spc="-90" dirty="0">
                <a:solidFill>
                  <a:schemeClr val="accent2">
                    <a:lumMod val="50000"/>
                  </a:schemeClr>
                </a:solidFill>
                <a:latin typeface="Microsoft Sans Serif"/>
                <a:cs typeface="Microsoft Sans Serif"/>
              </a:rPr>
              <a:t>Группы</a:t>
            </a:r>
            <a:r>
              <a:rPr sz="4400" b="0" i="0" spc="-20" dirty="0">
                <a:solidFill>
                  <a:schemeClr val="accent2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4400" b="0" i="0" spc="-45" dirty="0">
                <a:solidFill>
                  <a:schemeClr val="accent2">
                    <a:lumMod val="50000"/>
                  </a:schemeClr>
                </a:solidFill>
                <a:latin typeface="Microsoft Sans Serif"/>
                <a:cs typeface="Microsoft Sans Serif"/>
              </a:rPr>
              <a:t>животных</a:t>
            </a:r>
            <a:endParaRPr sz="4400">
              <a:solidFill>
                <a:schemeClr val="accent2">
                  <a:lumMod val="50000"/>
                </a:schemeClr>
              </a:solidFill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77502" y="786677"/>
            <a:ext cx="3028315" cy="1605280"/>
          </a:xfrm>
          <a:prstGeom prst="rect">
            <a:avLst/>
          </a:prstGeom>
        </p:spPr>
        <p:txBody>
          <a:bodyPr vert="horz" wrap="square" lIns="0" tIns="193040" rIns="0" bIns="0" rtlCol="0">
            <a:spAutoFit/>
          </a:bodyPr>
          <a:lstStyle/>
          <a:p>
            <a:pPr marL="347980" indent="-322580">
              <a:lnSpc>
                <a:spcPct val="100000"/>
              </a:lnSpc>
              <a:spcBef>
                <a:spcPts val="152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7980" algn="l"/>
              </a:tabLst>
            </a:pPr>
            <a:r>
              <a:rPr sz="4000" spc="-114" dirty="0">
                <a:solidFill>
                  <a:srgbClr val="2A5019"/>
                </a:solidFill>
                <a:latin typeface="Microsoft Sans Serif"/>
                <a:cs typeface="Microsoft Sans Serif"/>
              </a:rPr>
              <a:t>Дикие;</a:t>
            </a:r>
            <a:endParaRPr sz="4000">
              <a:latin typeface="Microsoft Sans Serif"/>
              <a:cs typeface="Microsoft Sans Serif"/>
            </a:endParaRPr>
          </a:p>
          <a:p>
            <a:pPr marL="347980" indent="-322580">
              <a:lnSpc>
                <a:spcPct val="100000"/>
              </a:lnSpc>
              <a:spcBef>
                <a:spcPts val="1420"/>
              </a:spcBef>
              <a:buClr>
                <a:srgbClr val="000000"/>
              </a:buClr>
              <a:buSzPct val="45000"/>
              <a:buFont typeface="Lucida Sans Unicode"/>
              <a:buChar char="●"/>
              <a:tabLst>
                <a:tab pos="347980" algn="l"/>
              </a:tabLst>
            </a:pPr>
            <a:r>
              <a:rPr sz="4000" spc="-60" dirty="0">
                <a:solidFill>
                  <a:srgbClr val="2A5019"/>
                </a:solidFill>
                <a:latin typeface="Microsoft Sans Serif"/>
                <a:cs typeface="Microsoft Sans Serif"/>
              </a:rPr>
              <a:t>Домашние.</a:t>
            </a:r>
            <a:endParaRPr sz="4000">
              <a:latin typeface="Microsoft Sans Serif"/>
              <a:cs typeface="Microsoft Sans Serif"/>
            </a:endParaRPr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BF1BD442-B517-584B-8049-E74A5C8FB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94000"/>
            <a:ext cx="4558281" cy="4064000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336EF3E3-AD81-5E41-83F3-26C1B43E9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" y="2794000"/>
            <a:ext cx="4458494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6237" y="660341"/>
            <a:ext cx="7839709" cy="1413849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marR="487045" indent="1270" algn="ctr">
              <a:lnSpc>
                <a:spcPct val="89600"/>
              </a:lnSpc>
              <a:spcBef>
                <a:spcPts val="495"/>
              </a:spcBef>
            </a:pPr>
            <a:r>
              <a:rPr sz="3250" b="1" spc="250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Тема: </a:t>
            </a:r>
            <a:r>
              <a:rPr sz="3250" b="1" spc="290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Технологии </a:t>
            </a:r>
            <a:r>
              <a:rPr sz="3250" b="1" spc="33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получения </a:t>
            </a:r>
            <a:r>
              <a:rPr sz="3250" b="1" spc="340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 </a:t>
            </a:r>
            <a:r>
              <a:rPr sz="3250" b="1" spc="36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животноводческой</a:t>
            </a:r>
            <a:r>
              <a:rPr sz="3250" b="1" spc="6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 </a:t>
            </a:r>
            <a:r>
              <a:rPr sz="3250" b="1" spc="390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продукции </a:t>
            </a:r>
            <a:r>
              <a:rPr sz="3250" b="1" spc="-96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 </a:t>
            </a:r>
            <a:r>
              <a:rPr sz="3250" b="1" spc="31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и</a:t>
            </a:r>
            <a:r>
              <a:rPr sz="3250" b="1" spc="130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 </a:t>
            </a:r>
            <a:r>
              <a:rPr sz="3250" b="1" spc="28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их</a:t>
            </a:r>
            <a:r>
              <a:rPr sz="3250" b="1" spc="140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 </a:t>
            </a:r>
            <a:r>
              <a:rPr sz="3250" b="1" spc="33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основные</a:t>
            </a:r>
            <a:r>
              <a:rPr sz="3250" b="1" spc="125" dirty="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 </a:t>
            </a:r>
            <a:r>
              <a:rPr sz="3250" b="1" spc="300">
                <a:solidFill>
                  <a:schemeClr val="accent2">
                    <a:lumMod val="50000"/>
                  </a:schemeClr>
                </a:solidFill>
                <a:latin typeface="Trebuchet MS"/>
                <a:cs typeface="Trebuchet MS"/>
              </a:rPr>
              <a:t>элементы.</a:t>
            </a:r>
            <a:endParaRPr sz="3250">
              <a:solidFill>
                <a:schemeClr val="accent2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978672"/>
            <a:ext cx="9143999" cy="2879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5560" y="671470"/>
            <a:ext cx="39909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20" dirty="0">
                <a:solidFill>
                  <a:schemeClr val="accent2">
                    <a:lumMod val="50000"/>
                  </a:schemeClr>
                </a:solidFill>
              </a:rPr>
              <a:t>Животноводство</a:t>
            </a:r>
            <a:endParaRPr sz="40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0979" y="1478643"/>
            <a:ext cx="8405950" cy="4478149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84150" marR="5080" indent="-170180">
              <a:lnSpc>
                <a:spcPts val="3450"/>
              </a:lnSpc>
              <a:spcBef>
                <a:spcPts val="540"/>
              </a:spcBef>
              <a:buFont typeface="Microsoft Sans Serif"/>
              <a:buChar char="•"/>
              <a:tabLst>
                <a:tab pos="184150" algn="l"/>
              </a:tabLst>
            </a:pPr>
            <a:r>
              <a:rPr sz="3200" spc="-10" dirty="0">
                <a:latin typeface="Times New Roman"/>
                <a:cs typeface="Times New Roman"/>
              </a:rPr>
              <a:t>Животноводство-отрасль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25" dirty="0">
                <a:latin typeface="Times New Roman"/>
                <a:cs typeface="Times New Roman"/>
              </a:rPr>
              <a:t>сельского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хозяйства,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занимающаяся разведением </a:t>
            </a:r>
            <a:r>
              <a:rPr sz="3200" spc="-10" dirty="0">
                <a:latin typeface="Times New Roman"/>
                <a:cs typeface="Times New Roman"/>
              </a:rPr>
              <a:t>животных</a:t>
            </a:r>
            <a:r>
              <a:rPr sz="3200" spc="-5" dirty="0">
                <a:latin typeface="Times New Roman"/>
                <a:cs typeface="Times New Roman"/>
              </a:rPr>
              <a:t> для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производства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животноводческой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продукции.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sz="3200" b="1" i="1" spc="-5" dirty="0">
                <a:solidFill>
                  <a:srgbClr val="006FBF"/>
                </a:solidFill>
                <a:latin typeface="Times New Roman"/>
                <a:cs typeface="Times New Roman"/>
              </a:rPr>
              <a:t>Этапы</a:t>
            </a:r>
            <a:r>
              <a:rPr sz="3200" b="1" i="1" spc="-10" dirty="0">
                <a:solidFill>
                  <a:srgbClr val="006FB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006FBF"/>
                </a:solidFill>
                <a:latin typeface="Times New Roman"/>
                <a:cs typeface="Times New Roman"/>
              </a:rPr>
              <a:t>развития</a:t>
            </a:r>
            <a:r>
              <a:rPr sz="3200" b="1" i="1" dirty="0">
                <a:solidFill>
                  <a:srgbClr val="006FBF"/>
                </a:solidFill>
                <a:latin typeface="Times New Roman"/>
                <a:cs typeface="Times New Roman"/>
              </a:rPr>
              <a:t> </a:t>
            </a:r>
            <a:r>
              <a:rPr sz="3200" b="1" i="1" spc="-15" dirty="0">
                <a:solidFill>
                  <a:srgbClr val="006FBF"/>
                </a:solidFill>
                <a:latin typeface="Times New Roman"/>
                <a:cs typeface="Times New Roman"/>
              </a:rPr>
              <a:t>животноводства:</a:t>
            </a:r>
            <a:endParaRPr sz="3200">
              <a:latin typeface="Times New Roman"/>
              <a:cs typeface="Times New Roman"/>
            </a:endParaRPr>
          </a:p>
          <a:p>
            <a:pPr marL="469900" indent="-455930">
              <a:lnSpc>
                <a:spcPct val="100000"/>
              </a:lnSpc>
              <a:spcBef>
                <a:spcPts val="360"/>
              </a:spcBef>
              <a:buAutoNum type="arabicPeriod"/>
              <a:tabLst>
                <a:tab pos="469900" algn="l"/>
              </a:tabLst>
            </a:pPr>
            <a:r>
              <a:rPr sz="3200" spc="-5" dirty="0">
                <a:latin typeface="Times New Roman"/>
                <a:cs typeface="Times New Roman"/>
              </a:rPr>
              <a:t>Приручение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диких </a:t>
            </a:r>
            <a:r>
              <a:rPr sz="3200" spc="-15" dirty="0">
                <a:latin typeface="Times New Roman"/>
                <a:cs typeface="Times New Roman"/>
              </a:rPr>
              <a:t>животных</a:t>
            </a:r>
            <a:endParaRPr sz="3200">
              <a:latin typeface="Times New Roman"/>
              <a:cs typeface="Times New Roman"/>
            </a:endParaRPr>
          </a:p>
          <a:p>
            <a:pPr marL="469900" marR="1611630" indent="-455930">
              <a:lnSpc>
                <a:spcPts val="3450"/>
              </a:lnSpc>
              <a:spcBef>
                <a:spcPts val="810"/>
              </a:spcBef>
              <a:buAutoNum type="arabicPeriod"/>
              <a:tabLst>
                <a:tab pos="469900" algn="l"/>
              </a:tabLst>
            </a:pPr>
            <a:r>
              <a:rPr sz="3200" spc="-20" dirty="0">
                <a:latin typeface="Times New Roman"/>
                <a:cs typeface="Times New Roman"/>
              </a:rPr>
              <a:t>Размножение </a:t>
            </a:r>
            <a:r>
              <a:rPr sz="3200" spc="-10" dirty="0">
                <a:latin typeface="Times New Roman"/>
                <a:cs typeface="Times New Roman"/>
              </a:rPr>
              <a:t>животных </a:t>
            </a:r>
            <a:r>
              <a:rPr sz="3200" dirty="0">
                <a:latin typeface="Times New Roman"/>
                <a:cs typeface="Times New Roman"/>
              </a:rPr>
              <a:t>в условиях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Times New Roman"/>
                <a:cs typeface="Times New Roman"/>
              </a:rPr>
              <a:t>одомашнивания</a:t>
            </a:r>
            <a:endParaRPr sz="3200">
              <a:latin typeface="Times New Roman"/>
              <a:cs typeface="Times New Roman"/>
            </a:endParaRPr>
          </a:p>
          <a:p>
            <a:pPr marL="469900" marR="509905" indent="-455930">
              <a:lnSpc>
                <a:spcPts val="3460"/>
              </a:lnSpc>
              <a:spcBef>
                <a:spcPts val="740"/>
              </a:spcBef>
              <a:buAutoNum type="arabicPeriod"/>
              <a:tabLst>
                <a:tab pos="469900" algn="l"/>
              </a:tabLst>
            </a:pPr>
            <a:r>
              <a:rPr sz="3200" spc="-45" dirty="0">
                <a:latin typeface="Times New Roman"/>
                <a:cs typeface="Times New Roman"/>
              </a:rPr>
              <a:t>Улучшение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продуктивности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и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племенных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качеств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15" dirty="0">
                <a:latin typeface="Times New Roman"/>
                <a:cs typeface="Times New Roman"/>
              </a:rPr>
              <a:t>животных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0939" y="637180"/>
            <a:ext cx="6795134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spc="-5" dirty="0">
                <a:solidFill>
                  <a:srgbClr val="375522"/>
                </a:solidFill>
              </a:rPr>
              <a:t>Отрасли</a:t>
            </a:r>
            <a:r>
              <a:rPr sz="4400" spc="-55" dirty="0">
                <a:solidFill>
                  <a:srgbClr val="375522"/>
                </a:solidFill>
              </a:rPr>
              <a:t> </a:t>
            </a:r>
            <a:r>
              <a:rPr sz="4400" spc="-20" dirty="0">
                <a:solidFill>
                  <a:srgbClr val="375522"/>
                </a:solidFill>
              </a:rPr>
              <a:t>животноводства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293370" y="1399724"/>
            <a:ext cx="8664666" cy="5318122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800" b="1" i="1" dirty="0">
                <a:solidFill>
                  <a:srgbClr val="0070C0"/>
                </a:solidFill>
                <a:latin typeface="Times New Roman"/>
                <a:cs typeface="Times New Roman"/>
              </a:rPr>
              <a:t>Отрасли</a:t>
            </a:r>
            <a:r>
              <a:rPr sz="2800" b="1" i="1" spc="-4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b="1" i="1" spc="-20" dirty="0">
                <a:solidFill>
                  <a:srgbClr val="0070C0"/>
                </a:solidFill>
                <a:latin typeface="Times New Roman"/>
                <a:cs typeface="Times New Roman"/>
              </a:rPr>
              <a:t>современного</a:t>
            </a:r>
            <a:r>
              <a:rPr sz="2800" b="1" spc="-2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b="1" i="1" spc="-20" dirty="0">
                <a:solidFill>
                  <a:srgbClr val="0070C0"/>
                </a:solidFill>
                <a:latin typeface="Times New Roman"/>
                <a:cs typeface="Times New Roman"/>
              </a:rPr>
              <a:t>животноводства:</a:t>
            </a:r>
            <a:endParaRPr sz="2800" i="1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5" dirty="0">
                <a:solidFill>
                  <a:srgbClr val="00371E"/>
                </a:solidFill>
                <a:latin typeface="Times New Roman"/>
                <a:cs typeface="Times New Roman"/>
              </a:rPr>
              <a:t>Свиноводство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35" dirty="0">
                <a:solidFill>
                  <a:srgbClr val="00371E"/>
                </a:solidFill>
                <a:latin typeface="Times New Roman"/>
                <a:cs typeface="Times New Roman"/>
              </a:rPr>
              <a:t>Скотоводство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0" dirty="0">
                <a:solidFill>
                  <a:srgbClr val="00371E"/>
                </a:solidFill>
                <a:latin typeface="Times New Roman"/>
                <a:cs typeface="Times New Roman"/>
              </a:rPr>
              <a:t>Птицеводство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5" dirty="0">
                <a:solidFill>
                  <a:srgbClr val="00371E"/>
                </a:solidFill>
                <a:latin typeface="Times New Roman"/>
                <a:cs typeface="Times New Roman"/>
              </a:rPr>
              <a:t>Звероводство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0" dirty="0">
                <a:solidFill>
                  <a:srgbClr val="00371E"/>
                </a:solidFill>
                <a:latin typeface="Times New Roman"/>
                <a:cs typeface="Times New Roman"/>
              </a:rPr>
              <a:t>Овцеводство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30" dirty="0">
                <a:solidFill>
                  <a:srgbClr val="00371E"/>
                </a:solidFill>
                <a:latin typeface="Times New Roman"/>
                <a:cs typeface="Times New Roman"/>
              </a:rPr>
              <a:t>Коневодство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0" dirty="0">
                <a:solidFill>
                  <a:srgbClr val="00371E"/>
                </a:solidFill>
                <a:latin typeface="Times New Roman"/>
                <a:cs typeface="Times New Roman"/>
              </a:rPr>
              <a:t>Оленеводство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5" dirty="0">
                <a:solidFill>
                  <a:srgbClr val="00371E"/>
                </a:solidFill>
                <a:latin typeface="Times New Roman"/>
                <a:cs typeface="Times New Roman"/>
              </a:rPr>
              <a:t>Пчеловодство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09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5" dirty="0">
                <a:solidFill>
                  <a:srgbClr val="00371E"/>
                </a:solidFill>
                <a:latin typeface="Times New Roman"/>
                <a:cs typeface="Times New Roman"/>
              </a:rPr>
              <a:t>Шелководство</a:t>
            </a:r>
            <a:endParaRPr sz="2800">
              <a:latin typeface="Times New Roman"/>
              <a:cs typeface="Times New Roman"/>
            </a:endParaRPr>
          </a:p>
          <a:p>
            <a:pPr marL="184150" indent="-170815">
              <a:lnSpc>
                <a:spcPct val="100000"/>
              </a:lnSpc>
              <a:spcBef>
                <a:spcPts val="420"/>
              </a:spcBef>
              <a:buClr>
                <a:srgbClr val="000000"/>
              </a:buClr>
              <a:buFont typeface="Microsoft Sans Serif"/>
              <a:buChar char="•"/>
              <a:tabLst>
                <a:tab pos="184150" algn="l"/>
              </a:tabLst>
            </a:pPr>
            <a:r>
              <a:rPr sz="2800" b="1" spc="-20" dirty="0">
                <a:solidFill>
                  <a:srgbClr val="00371E"/>
                </a:solidFill>
                <a:latin typeface="Times New Roman"/>
                <a:cs typeface="Times New Roman"/>
              </a:rPr>
              <a:t>Рыболовство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07970" y="1880510"/>
            <a:ext cx="6335670" cy="475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37921" y="101603"/>
            <a:ext cx="4809490" cy="141478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2700" marR="5080" indent="923290">
              <a:lnSpc>
                <a:spcPts val="5180"/>
              </a:lnSpc>
              <a:spcBef>
                <a:spcPts val="755"/>
              </a:spcBef>
            </a:pPr>
            <a:r>
              <a:rPr sz="4800" spc="-20" dirty="0">
                <a:solidFill>
                  <a:srgbClr val="375522"/>
                </a:solidFill>
              </a:rPr>
              <a:t>Продукция </a:t>
            </a:r>
            <a:r>
              <a:rPr sz="4800" spc="-15" dirty="0">
                <a:solidFill>
                  <a:srgbClr val="375522"/>
                </a:solidFill>
              </a:rPr>
              <a:t> </a:t>
            </a:r>
            <a:r>
              <a:rPr sz="4800" spc="-5" dirty="0">
                <a:solidFill>
                  <a:srgbClr val="375522"/>
                </a:solidFill>
              </a:rPr>
              <a:t>жи</a:t>
            </a:r>
            <a:r>
              <a:rPr sz="4800" spc="-65" dirty="0">
                <a:solidFill>
                  <a:srgbClr val="375522"/>
                </a:solidFill>
              </a:rPr>
              <a:t>в</a:t>
            </a:r>
            <a:r>
              <a:rPr sz="4800" spc="-10" dirty="0">
                <a:solidFill>
                  <a:srgbClr val="375522"/>
                </a:solidFill>
              </a:rPr>
              <a:t>о</a:t>
            </a:r>
            <a:r>
              <a:rPr sz="4800" spc="-5" dirty="0">
                <a:solidFill>
                  <a:srgbClr val="375522"/>
                </a:solidFill>
              </a:rPr>
              <a:t>тно</a:t>
            </a:r>
            <a:r>
              <a:rPr sz="4800" spc="-70" dirty="0">
                <a:solidFill>
                  <a:srgbClr val="375522"/>
                </a:solidFill>
              </a:rPr>
              <a:t>в</a:t>
            </a:r>
            <a:r>
              <a:rPr sz="4800" spc="-60" dirty="0">
                <a:solidFill>
                  <a:srgbClr val="375522"/>
                </a:solidFill>
              </a:rPr>
              <a:t>о</a:t>
            </a:r>
            <a:r>
              <a:rPr sz="4800" spc="-5" dirty="0">
                <a:solidFill>
                  <a:srgbClr val="375522"/>
                </a:solidFill>
              </a:rPr>
              <a:t>д</a:t>
            </a:r>
            <a:r>
              <a:rPr sz="4800" spc="5" dirty="0">
                <a:solidFill>
                  <a:srgbClr val="375522"/>
                </a:solidFill>
              </a:rPr>
              <a:t>с</a:t>
            </a:r>
            <a:r>
              <a:rPr sz="4800" spc="-5" dirty="0">
                <a:solidFill>
                  <a:srgbClr val="375522"/>
                </a:solidFill>
              </a:rPr>
              <a:t>т</a:t>
            </a:r>
            <a:r>
              <a:rPr sz="4800" spc="-45" dirty="0">
                <a:solidFill>
                  <a:srgbClr val="375522"/>
                </a:solidFill>
              </a:rPr>
              <a:t>в</a:t>
            </a:r>
            <a:r>
              <a:rPr sz="4800" dirty="0">
                <a:solidFill>
                  <a:srgbClr val="375522"/>
                </a:solidFill>
              </a:rPr>
              <a:t>а</a:t>
            </a:r>
            <a:endParaRPr sz="4800"/>
          </a:p>
        </p:txBody>
      </p:sp>
      <p:sp>
        <p:nvSpPr>
          <p:cNvPr id="3" name="object 3"/>
          <p:cNvSpPr txBox="1"/>
          <p:nvPr/>
        </p:nvSpPr>
        <p:spPr>
          <a:xfrm>
            <a:off x="690880" y="1578250"/>
            <a:ext cx="6878955" cy="51752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91135" indent="-179070">
              <a:lnSpc>
                <a:spcPct val="100000"/>
              </a:lnSpc>
              <a:spcBef>
                <a:spcPts val="37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10" dirty="0">
                <a:latin typeface="Times New Roman"/>
                <a:cs typeface="Times New Roman"/>
              </a:rPr>
              <a:t>Мясо</a:t>
            </a:r>
            <a:r>
              <a:rPr sz="4000" spc="-2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Times New Roman"/>
                <a:cs typeface="Times New Roman"/>
              </a:rPr>
              <a:t>и</a:t>
            </a:r>
            <a:r>
              <a:rPr sz="4000" spc="-20" dirty="0">
                <a:latin typeface="Times New Roman"/>
                <a:cs typeface="Times New Roman"/>
              </a:rPr>
              <a:t> </a:t>
            </a:r>
            <a:r>
              <a:rPr sz="4000" spc="-5" dirty="0">
                <a:latin typeface="Times New Roman"/>
                <a:cs typeface="Times New Roman"/>
              </a:rPr>
              <a:t>мясные</a:t>
            </a:r>
            <a:r>
              <a:rPr sz="4000" spc="-15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Times New Roman"/>
                <a:cs typeface="Times New Roman"/>
              </a:rPr>
              <a:t>продукты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7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10" dirty="0">
                <a:latin typeface="Times New Roman"/>
                <a:cs typeface="Times New Roman"/>
              </a:rPr>
              <a:t>Яйца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70"/>
              </a:spcBef>
              <a:buSzPct val="97500"/>
              <a:buFont typeface="Microsoft Sans Serif"/>
              <a:buChar char="•"/>
              <a:tabLst>
                <a:tab pos="191770" algn="l"/>
                <a:tab pos="2108835" algn="l"/>
              </a:tabLst>
            </a:pPr>
            <a:r>
              <a:rPr sz="4000" spc="-65" dirty="0">
                <a:latin typeface="Times New Roman"/>
                <a:cs typeface="Times New Roman"/>
              </a:rPr>
              <a:t>Молоко	</a:t>
            </a:r>
            <a:r>
              <a:rPr sz="4000" dirty="0">
                <a:latin typeface="Times New Roman"/>
                <a:cs typeface="Times New Roman"/>
              </a:rPr>
              <a:t>и</a:t>
            </a:r>
            <a:r>
              <a:rPr sz="4000" spc="-4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Times New Roman"/>
                <a:cs typeface="Times New Roman"/>
              </a:rPr>
              <a:t>молочные</a:t>
            </a:r>
            <a:r>
              <a:rPr sz="4000" spc="-35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Times New Roman"/>
                <a:cs typeface="Times New Roman"/>
              </a:rPr>
              <a:t>продукты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7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45" dirty="0">
                <a:latin typeface="Times New Roman"/>
                <a:cs typeface="Times New Roman"/>
              </a:rPr>
              <a:t>Мед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7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5" dirty="0">
                <a:latin typeface="Times New Roman"/>
                <a:cs typeface="Times New Roman"/>
              </a:rPr>
              <a:t>Рыба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6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5" dirty="0">
                <a:latin typeface="Times New Roman"/>
                <a:cs typeface="Times New Roman"/>
              </a:rPr>
              <a:t>Шерсть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7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45" dirty="0">
                <a:latin typeface="Times New Roman"/>
                <a:cs typeface="Times New Roman"/>
              </a:rPr>
              <a:t>Мех</a:t>
            </a:r>
            <a:endParaRPr sz="4000">
              <a:latin typeface="Times New Roman"/>
              <a:cs typeface="Times New Roman"/>
            </a:endParaRPr>
          </a:p>
          <a:p>
            <a:pPr marL="191135" indent="-179070">
              <a:lnSpc>
                <a:spcPct val="100000"/>
              </a:lnSpc>
              <a:spcBef>
                <a:spcPts val="270"/>
              </a:spcBef>
              <a:buSzPct val="97500"/>
              <a:buFont typeface="Microsoft Sans Serif"/>
              <a:buChar char="•"/>
              <a:tabLst>
                <a:tab pos="191770" algn="l"/>
              </a:tabLst>
            </a:pPr>
            <a:r>
              <a:rPr sz="4000" spc="-5" dirty="0">
                <a:latin typeface="Times New Roman"/>
                <a:cs typeface="Times New Roman"/>
              </a:rPr>
              <a:t>Шелк</a:t>
            </a:r>
            <a:endParaRPr sz="40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35034" y="3584486"/>
            <a:ext cx="6408965" cy="3273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12289" y="731160"/>
            <a:ext cx="551434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-30" dirty="0">
                <a:solidFill>
                  <a:schemeClr val="accent2">
                    <a:lumMod val="50000"/>
                  </a:schemeClr>
                </a:solidFill>
              </a:rPr>
              <a:t>Технология </a:t>
            </a:r>
            <a:r>
              <a:rPr sz="3300" spc="-15" dirty="0">
                <a:solidFill>
                  <a:schemeClr val="accent2">
                    <a:lumMod val="50000"/>
                  </a:schemeClr>
                </a:solidFill>
              </a:rPr>
              <a:t>животноводства</a:t>
            </a:r>
            <a:endParaRPr sz="33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27200" y="2991760"/>
            <a:ext cx="6624320" cy="824230"/>
          </a:xfrm>
          <a:custGeom>
            <a:avLst/>
            <a:gdLst/>
            <a:ahLst/>
            <a:cxnLst/>
            <a:rect l="l" t="t" r="r" b="b"/>
            <a:pathLst>
              <a:path w="6624320" h="824229">
                <a:moveTo>
                  <a:pt x="6624320" y="0"/>
                </a:moveTo>
                <a:lnTo>
                  <a:pt x="0" y="0"/>
                </a:lnTo>
                <a:lnTo>
                  <a:pt x="0" y="824229"/>
                </a:lnTo>
                <a:lnTo>
                  <a:pt x="3312160" y="824229"/>
                </a:lnTo>
                <a:lnTo>
                  <a:pt x="6624320" y="824229"/>
                </a:lnTo>
                <a:lnTo>
                  <a:pt x="662432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727200" y="2991760"/>
            <a:ext cx="6624320" cy="824230"/>
          </a:xfrm>
          <a:prstGeom prst="rect">
            <a:avLst/>
          </a:prstGeom>
          <a:ln w="25518">
            <a:solidFill>
              <a:srgbClr val="42719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327150" marR="997585" indent="-322580">
              <a:lnSpc>
                <a:spcPts val="3360"/>
              </a:lnSpc>
            </a:pP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Разведение 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(контролируемое </a:t>
            </a:r>
            <a:r>
              <a:rPr sz="2800" b="1" spc="-6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размножение) 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животных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27200" y="2161180"/>
            <a:ext cx="6624320" cy="718820"/>
          </a:xfrm>
          <a:custGeom>
            <a:avLst/>
            <a:gdLst/>
            <a:ahLst/>
            <a:cxnLst/>
            <a:rect l="l" t="t" r="r" b="b"/>
            <a:pathLst>
              <a:path w="6624320" h="718819">
                <a:moveTo>
                  <a:pt x="6624320" y="0"/>
                </a:moveTo>
                <a:lnTo>
                  <a:pt x="0" y="0"/>
                </a:lnTo>
                <a:lnTo>
                  <a:pt x="0" y="718820"/>
                </a:lnTo>
                <a:lnTo>
                  <a:pt x="3312160" y="718820"/>
                </a:lnTo>
                <a:lnTo>
                  <a:pt x="6624320" y="718820"/>
                </a:lnTo>
                <a:lnTo>
                  <a:pt x="6624320" y="0"/>
                </a:lnTo>
                <a:close/>
              </a:path>
            </a:pathLst>
          </a:custGeom>
          <a:solidFill>
            <a:srgbClr val="5A9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27200" y="2161180"/>
            <a:ext cx="6624320" cy="718820"/>
          </a:xfrm>
          <a:prstGeom prst="rect">
            <a:avLst/>
          </a:prstGeom>
          <a:ln w="25518">
            <a:solidFill>
              <a:srgbClr val="42719C"/>
            </a:solidFill>
          </a:ln>
        </p:spPr>
        <p:txBody>
          <a:bodyPr vert="horz" wrap="square" lIns="0" tIns="1460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50"/>
              </a:spcBef>
            </a:pP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Содержание</a:t>
            </a:r>
            <a:r>
              <a:rPr sz="2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животных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727200" y="4751980"/>
            <a:ext cx="6624320" cy="792480"/>
          </a:xfrm>
          <a:custGeom>
            <a:avLst/>
            <a:gdLst/>
            <a:ahLst/>
            <a:cxnLst/>
            <a:rect l="l" t="t" r="r" b="b"/>
            <a:pathLst>
              <a:path w="6624320" h="792479">
                <a:moveTo>
                  <a:pt x="6624320" y="0"/>
                </a:moveTo>
                <a:lnTo>
                  <a:pt x="0" y="0"/>
                </a:lnTo>
                <a:lnTo>
                  <a:pt x="0" y="792480"/>
                </a:lnTo>
                <a:lnTo>
                  <a:pt x="3312160" y="792480"/>
                </a:lnTo>
                <a:lnTo>
                  <a:pt x="6624320" y="792480"/>
                </a:lnTo>
                <a:lnTo>
                  <a:pt x="6624320" y="0"/>
                </a:lnTo>
                <a:close/>
              </a:path>
            </a:pathLst>
          </a:custGeom>
          <a:solidFill>
            <a:srgbClr val="5A9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727200" y="4751980"/>
            <a:ext cx="6624320" cy="792480"/>
          </a:xfrm>
          <a:prstGeom prst="rect">
            <a:avLst/>
          </a:prstGeom>
          <a:ln w="25518">
            <a:solidFill>
              <a:srgbClr val="42719C"/>
            </a:solidFill>
          </a:ln>
        </p:spPr>
        <p:txBody>
          <a:bodyPr vert="horz" wrap="square" lIns="0" tIns="1841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50"/>
              </a:spcBef>
            </a:pP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Ветеринарная</a:t>
            </a:r>
            <a:r>
              <a:rPr sz="28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защита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27200" y="3888380"/>
            <a:ext cx="6624320" cy="791210"/>
          </a:xfrm>
          <a:custGeom>
            <a:avLst/>
            <a:gdLst/>
            <a:ahLst/>
            <a:cxnLst/>
            <a:rect l="l" t="t" r="r" b="b"/>
            <a:pathLst>
              <a:path w="6624320" h="791210">
                <a:moveTo>
                  <a:pt x="6624320" y="0"/>
                </a:moveTo>
                <a:lnTo>
                  <a:pt x="0" y="0"/>
                </a:lnTo>
                <a:lnTo>
                  <a:pt x="0" y="791210"/>
                </a:lnTo>
                <a:lnTo>
                  <a:pt x="3312160" y="791210"/>
                </a:lnTo>
                <a:lnTo>
                  <a:pt x="6624320" y="791210"/>
                </a:lnTo>
                <a:lnTo>
                  <a:pt x="6624320" y="0"/>
                </a:lnTo>
                <a:close/>
              </a:path>
            </a:pathLst>
          </a:custGeom>
          <a:solidFill>
            <a:srgbClr val="91CF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27200" y="3888380"/>
            <a:ext cx="6624320" cy="791210"/>
          </a:xfrm>
          <a:prstGeom prst="rect">
            <a:avLst/>
          </a:prstGeom>
          <a:ln w="25518">
            <a:solidFill>
              <a:srgbClr val="42719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120"/>
              </a:lnSpc>
            </a:pP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Получение</a:t>
            </a:r>
            <a:r>
              <a:rPr sz="28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животноводческой</a:t>
            </a:r>
            <a:endParaRPr sz="2800">
              <a:latin typeface="Times New Roman"/>
              <a:cs typeface="Times New Roman"/>
            </a:endParaRPr>
          </a:p>
          <a:p>
            <a:pPr marL="635" algn="ctr">
              <a:lnSpc>
                <a:spcPts val="3110"/>
              </a:lnSpc>
            </a:pP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продукции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727200" y="1368700"/>
            <a:ext cx="6624320" cy="720090"/>
          </a:xfrm>
          <a:custGeom>
            <a:avLst/>
            <a:gdLst/>
            <a:ahLst/>
            <a:cxnLst/>
            <a:rect l="l" t="t" r="r" b="b"/>
            <a:pathLst>
              <a:path w="6624320" h="720089">
                <a:moveTo>
                  <a:pt x="6624320" y="0"/>
                </a:moveTo>
                <a:lnTo>
                  <a:pt x="0" y="0"/>
                </a:lnTo>
                <a:lnTo>
                  <a:pt x="0" y="720089"/>
                </a:lnTo>
                <a:lnTo>
                  <a:pt x="3312160" y="720089"/>
                </a:lnTo>
                <a:lnTo>
                  <a:pt x="6624320" y="720089"/>
                </a:lnTo>
                <a:lnTo>
                  <a:pt x="6624320" y="0"/>
                </a:lnTo>
                <a:close/>
              </a:path>
            </a:pathLst>
          </a:custGeom>
          <a:solidFill>
            <a:srgbClr val="FFB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727200" y="1368700"/>
            <a:ext cx="6624320" cy="720090"/>
          </a:xfrm>
          <a:prstGeom prst="rect">
            <a:avLst/>
          </a:prstGeom>
          <a:ln w="25518">
            <a:solidFill>
              <a:srgbClr val="42719C"/>
            </a:solidFill>
          </a:ln>
        </p:spPr>
        <p:txBody>
          <a:bodyPr vert="horz" wrap="square" lIns="0" tIns="1473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60"/>
              </a:spcBef>
            </a:pPr>
            <a:r>
              <a:rPr sz="2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Кормление</a:t>
            </a:r>
            <a:r>
              <a:rPr sz="2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животных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196747" y="1691280"/>
            <a:ext cx="553720" cy="3459479"/>
            <a:chOff x="1196747" y="1691280"/>
            <a:chExt cx="553720" cy="3459479"/>
          </a:xfrm>
        </p:grpSpPr>
        <p:sp>
          <p:nvSpPr>
            <p:cNvPr id="14" name="object 14"/>
            <p:cNvSpPr/>
            <p:nvPr/>
          </p:nvSpPr>
          <p:spPr>
            <a:xfrm>
              <a:off x="1201420" y="1728110"/>
              <a:ext cx="455930" cy="1270"/>
            </a:xfrm>
            <a:custGeom>
              <a:avLst/>
              <a:gdLst/>
              <a:ahLst/>
              <a:cxnLst/>
              <a:rect l="l" t="t" r="r" b="b"/>
              <a:pathLst>
                <a:path w="455930" h="1269">
                  <a:moveTo>
                    <a:pt x="0" y="0"/>
                  </a:moveTo>
                  <a:lnTo>
                    <a:pt x="455930" y="1269"/>
                  </a:lnTo>
                </a:path>
              </a:pathLst>
            </a:custGeom>
            <a:ln w="9344">
              <a:solidFill>
                <a:srgbClr val="5496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52270" y="1691280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30" h="76200">
                  <a:moveTo>
                    <a:pt x="0" y="0"/>
                  </a:moveTo>
                  <a:lnTo>
                    <a:pt x="0" y="76200"/>
                  </a:lnTo>
                  <a:lnTo>
                    <a:pt x="74930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01420" y="1691280"/>
              <a:ext cx="455930" cy="3421379"/>
            </a:xfrm>
            <a:custGeom>
              <a:avLst/>
              <a:gdLst/>
              <a:ahLst/>
              <a:cxnLst/>
              <a:rect l="l" t="t" r="r" b="b"/>
              <a:pathLst>
                <a:path w="455930" h="3421379">
                  <a:moveTo>
                    <a:pt x="22860" y="3421379"/>
                  </a:moveTo>
                  <a:lnTo>
                    <a:pt x="22860" y="0"/>
                  </a:lnTo>
                </a:path>
                <a:path w="455930" h="3421379">
                  <a:moveTo>
                    <a:pt x="0" y="901700"/>
                  </a:moveTo>
                  <a:lnTo>
                    <a:pt x="455930" y="901700"/>
                  </a:lnTo>
                </a:path>
              </a:pathLst>
            </a:custGeom>
            <a:ln w="9344">
              <a:solidFill>
                <a:srgbClr val="5496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52270" y="2554880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30" h="76200">
                  <a:moveTo>
                    <a:pt x="0" y="0"/>
                  </a:moveTo>
                  <a:lnTo>
                    <a:pt x="0" y="76200"/>
                  </a:lnTo>
                  <a:lnTo>
                    <a:pt x="74930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201420" y="3456580"/>
              <a:ext cx="455930" cy="0"/>
            </a:xfrm>
            <a:custGeom>
              <a:avLst/>
              <a:gdLst/>
              <a:ahLst/>
              <a:cxnLst/>
              <a:rect l="l" t="t" r="r" b="b"/>
              <a:pathLst>
                <a:path w="455930">
                  <a:moveTo>
                    <a:pt x="0" y="0"/>
                  </a:moveTo>
                  <a:lnTo>
                    <a:pt x="455930" y="0"/>
                  </a:lnTo>
                </a:path>
              </a:pathLst>
            </a:custGeom>
            <a:ln w="9344">
              <a:solidFill>
                <a:srgbClr val="5496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652270" y="3418480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30" h="76200">
                  <a:moveTo>
                    <a:pt x="0" y="0"/>
                  </a:moveTo>
                  <a:lnTo>
                    <a:pt x="0" y="76200"/>
                  </a:lnTo>
                  <a:lnTo>
                    <a:pt x="74930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24280" y="4249060"/>
              <a:ext cx="455930" cy="0"/>
            </a:xfrm>
            <a:custGeom>
              <a:avLst/>
              <a:gdLst/>
              <a:ahLst/>
              <a:cxnLst/>
              <a:rect l="l" t="t" r="r" b="b"/>
              <a:pathLst>
                <a:path w="455930">
                  <a:moveTo>
                    <a:pt x="0" y="0"/>
                  </a:moveTo>
                  <a:lnTo>
                    <a:pt x="455930" y="0"/>
                  </a:lnTo>
                </a:path>
              </a:pathLst>
            </a:custGeom>
            <a:ln w="9344">
              <a:solidFill>
                <a:srgbClr val="5496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675130" y="4210960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30" h="76200">
                  <a:moveTo>
                    <a:pt x="0" y="0"/>
                  </a:moveTo>
                  <a:lnTo>
                    <a:pt x="0" y="76199"/>
                  </a:lnTo>
                  <a:lnTo>
                    <a:pt x="74930" y="380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24280" y="5112660"/>
              <a:ext cx="455930" cy="0"/>
            </a:xfrm>
            <a:custGeom>
              <a:avLst/>
              <a:gdLst/>
              <a:ahLst/>
              <a:cxnLst/>
              <a:rect l="l" t="t" r="r" b="b"/>
              <a:pathLst>
                <a:path w="455930">
                  <a:moveTo>
                    <a:pt x="0" y="0"/>
                  </a:moveTo>
                  <a:lnTo>
                    <a:pt x="455930" y="0"/>
                  </a:lnTo>
                </a:path>
              </a:pathLst>
            </a:custGeom>
            <a:ln w="9344">
              <a:solidFill>
                <a:srgbClr val="5496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75130" y="5074560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30" h="76200">
                  <a:moveTo>
                    <a:pt x="0" y="0"/>
                  </a:moveTo>
                  <a:lnTo>
                    <a:pt x="0" y="76199"/>
                  </a:lnTo>
                  <a:lnTo>
                    <a:pt x="74930" y="380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12289" y="731160"/>
            <a:ext cx="551434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-30" dirty="0">
                <a:solidFill>
                  <a:schemeClr val="accent2">
                    <a:lumMod val="50000"/>
                  </a:schemeClr>
                </a:solidFill>
              </a:rPr>
              <a:t>Технология </a:t>
            </a:r>
            <a:r>
              <a:rPr sz="3300" spc="-15" dirty="0">
                <a:solidFill>
                  <a:schemeClr val="accent2">
                    <a:lumMod val="50000"/>
                  </a:schemeClr>
                </a:solidFill>
              </a:rPr>
              <a:t>животноводства</a:t>
            </a:r>
            <a:endParaRPr sz="33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Видео РЭШ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001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B4E06F8-4CAB-7F43-BD8C-C5080B241BA5}"/>
              </a:ext>
            </a:extLst>
          </p:cNvPr>
          <p:cNvSpPr txBox="1"/>
          <p:nvPr/>
        </p:nvSpPr>
        <p:spPr>
          <a:xfrm>
            <a:off x="5190671" y="2519136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ECE219CE-7948-6746-87E3-1F2F21E76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06142" y="6072624"/>
            <a:ext cx="2611341" cy="547076"/>
          </a:xfrm>
        </p:spPr>
        <p:txBody>
          <a:bodyPr/>
          <a:lstStyle/>
          <a:p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944B78E9-A956-2B43-9EE3-D4E6AA449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 fontScale="85000" lnSpcReduction="20000"/>
          </a:bodyPr>
          <a:lstStyle/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Есть на ферме человек, знает он тут больше всех, 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Как правильно коров доить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И когда их покормить.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Меню – рацион он грамотно составит, 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Подскажет, то  иль  это в кормушку добавить.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Узнает, как живут телятки, 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Коровок маленькие ребятки.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Как они растут – проверит.</a:t>
            </a:r>
            <a:endParaRPr lang="ru-RU">
              <a:effectLst/>
            </a:endParaRPr>
          </a:p>
          <a:p>
            <a:pPr rtl="0"/>
            <a:r>
              <a:rPr lang="ru-RU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Ведь не каждому их можно доверить.</a:t>
            </a:r>
            <a:endParaRPr lang="ru-RU">
              <a:effectLst/>
            </a:endParaRPr>
          </a:p>
          <a:p>
            <a:endParaRPr lang="ru-RU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89224AED-4313-B945-810C-5CF0FC557E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661000" y="6072624"/>
            <a:ext cx="1715970" cy="547075"/>
          </a:xfrm>
        </p:spPr>
        <p:txBody>
          <a:bodyPr/>
          <a:lstStyle/>
          <a:p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Зоотехник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9BA17CE6-5CC7-214E-850F-8514A0C3E6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Он— доктор особенный,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Он лечит всех зверей,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Всегда он в уважении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Среди честных людей.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Такого врача называют: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«Добрый доктор Айболит».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Поможет всем животным,</a:t>
            </a:r>
          </a:p>
          <a:p>
            <a:r>
              <a:rPr lang="ru-RU" sz="1800" b="0" i="0" u="none" strike="noStrike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Излечит, исцелит.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бъект 11">
            <a:extLst>
              <a:ext uri="{FF2B5EF4-FFF2-40B4-BE49-F238E27FC236}">
                <a16:creationId xmlns:a16="http://schemas.microsoft.com/office/drawing/2014/main" id="{DB72DA80-BB43-F34B-B87C-326DE31244B6}"/>
              </a:ext>
            </a:extLst>
          </p:cNvPr>
          <p:cNvSpPr txBox="1">
            <a:spLocks/>
          </p:cNvSpPr>
          <p:nvPr/>
        </p:nvSpPr>
        <p:spPr>
          <a:xfrm>
            <a:off x="828145" y="2889645"/>
            <a:ext cx="4185623" cy="3304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/>
          </a:p>
        </p:txBody>
      </p:sp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245F2AB7-657B-7745-893C-396A15B0E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138" y="165723"/>
            <a:ext cx="3341158" cy="1262068"/>
          </a:xfrm>
        </p:spPr>
        <p:txBody>
          <a:bodyPr/>
          <a:lstStyle/>
          <a:p>
            <a:r>
              <a:rPr lang="ru-RU">
                <a:solidFill>
                  <a:schemeClr val="accent2">
                    <a:lumMod val="50000"/>
                  </a:schemeClr>
                </a:solidFill>
              </a:rPr>
              <a:t>Профессии</a:t>
            </a:r>
          </a:p>
        </p:txBody>
      </p:sp>
      <p:pic>
        <p:nvPicPr>
          <p:cNvPr id="23" name="Рисунок 23">
            <a:extLst>
              <a:ext uri="{FF2B5EF4-FFF2-40B4-BE49-F238E27FC236}">
                <a16:creationId xmlns:a16="http://schemas.microsoft.com/office/drawing/2014/main" id="{CE6F0DD4-78DC-B64A-B42E-615509785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985" y="816637"/>
            <a:ext cx="3481093" cy="1836181"/>
          </a:xfrm>
          <a:prstGeom prst="rect">
            <a:avLst/>
          </a:prstGeom>
        </p:spPr>
      </p:pic>
      <p:pic>
        <p:nvPicPr>
          <p:cNvPr id="24" name="Рисунок 24">
            <a:extLst>
              <a:ext uri="{FF2B5EF4-FFF2-40B4-BE49-F238E27FC236}">
                <a16:creationId xmlns:a16="http://schemas.microsoft.com/office/drawing/2014/main" id="{4FFAC772-49AF-6448-BDE9-8D8F3954C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06" y="766317"/>
            <a:ext cx="3919205" cy="1818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 build="p"/>
    </p:bld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200</Words>
  <Application>Microsoft Office PowerPoint</Application>
  <PresentationFormat>Экран (4:3)</PresentationFormat>
  <Paragraphs>73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Lucida Sans Unicode</vt:lpstr>
      <vt:lpstr>Microsoft Sans Serif</vt:lpstr>
      <vt:lpstr>Times New Roman</vt:lpstr>
      <vt:lpstr>Trebuchet MS</vt:lpstr>
      <vt:lpstr>Wingdings 3</vt:lpstr>
      <vt:lpstr>Аспект</vt:lpstr>
      <vt:lpstr>Игра «Найди лишнее слово»</vt:lpstr>
      <vt:lpstr>Группы животных</vt:lpstr>
      <vt:lpstr>Презентация PowerPoint</vt:lpstr>
      <vt:lpstr>Животноводство</vt:lpstr>
      <vt:lpstr>Отрасли животноводства</vt:lpstr>
      <vt:lpstr>Продукция  животноводства</vt:lpstr>
      <vt:lpstr>Технология животноводства</vt:lpstr>
      <vt:lpstr>Технология животноводства</vt:lpstr>
      <vt:lpstr>Профессии</vt:lpstr>
      <vt:lpstr>Физкульминутка</vt:lpstr>
      <vt:lpstr>Практическая работа</vt:lpstr>
      <vt:lpstr>Подведение итога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Технология</cp:lastModifiedBy>
  <cp:revision>5</cp:revision>
  <dcterms:created xsi:type="dcterms:W3CDTF">2023-04-26T03:43:09Z</dcterms:created>
  <dcterms:modified xsi:type="dcterms:W3CDTF">2023-06-13T09:49:46Z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2021-04-29T00:00:00Z</vt:filetime>
  </property>
  <property fmtid="{D5CDD505-2E9C-101B-9397-08002B2CF9AE}" pid="3" name="Creator">
    <vt:lpwstr>Impress</vt:lpwstr>
  </property>
  <property fmtid="{D5CDD505-2E9C-101B-9397-08002B2CF9AE}" pid="4" name="LastSaved">
    <vt:filetime>2021-04-29T00:00:00Z</vt:filetime>
  </property>
</Properties>
</file>