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1" r:id="rId2"/>
    <p:sldId id="257" r:id="rId3"/>
    <p:sldId id="262" r:id="rId4"/>
    <p:sldId id="267" r:id="rId5"/>
    <p:sldId id="263" r:id="rId6"/>
    <p:sldId id="258" r:id="rId7"/>
    <p:sldId id="264" r:id="rId8"/>
    <p:sldId id="265" r:id="rId9"/>
    <p:sldId id="266" r:id="rId10"/>
    <p:sldId id="277" r:id="rId11"/>
    <p:sldId id="270" r:id="rId12"/>
    <p:sldId id="271" r:id="rId13"/>
    <p:sldId id="269" r:id="rId14"/>
    <p:sldId id="290" r:id="rId15"/>
    <p:sldId id="276" r:id="rId16"/>
    <p:sldId id="278" r:id="rId17"/>
    <p:sldId id="275" r:id="rId18"/>
    <p:sldId id="279" r:id="rId19"/>
    <p:sldId id="281" r:id="rId20"/>
    <p:sldId id="284" r:id="rId21"/>
    <p:sldId id="283" r:id="rId22"/>
    <p:sldId id="285" r:id="rId23"/>
    <p:sldId id="286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5AE4CBD-20CB-4E3C-9D1E-CA96B4B1804F}" type="datetimeFigureOut">
              <a:rPr lang="ru-RU" smtClean="0"/>
              <a:pPr/>
              <a:t>23.04.2023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27D8A6F-88C2-4B41-A013-0D184B16B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prlib.ru/section/1298151?page=5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ОНКУРС\Новая папка\1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06587" cy="6858000"/>
          </a:xfrm>
          <a:prstGeom prst="rect">
            <a:avLst/>
          </a:prstGeom>
          <a:noFill/>
        </p:spPr>
      </p:pic>
      <p:pic>
        <p:nvPicPr>
          <p:cNvPr id="1027" name="Picture 3" descr="E:\КОНКУРС\Новая папка\hVEcL1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"/>
            <a:ext cx="5072066" cy="4071941"/>
          </a:xfrm>
          <a:prstGeom prst="rect">
            <a:avLst/>
          </a:prstGeom>
          <a:noFill/>
        </p:spPr>
      </p:pic>
      <p:pic>
        <p:nvPicPr>
          <p:cNvPr id="1029" name="Picture 5" descr="E:\КОНКУРС\Новая папка\96213_2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429000"/>
            <a:ext cx="5072066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Несостоятельность Лиги Наций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/>
          <a:lstStyle/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Приведите факты, подтверждающие или опровергающие, что данное государство виновно в нарушении Версальско-Вашингтонской системы.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E:\КОНКУРС\Новая папка\image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152" y="642918"/>
            <a:ext cx="9010848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E:\КОНКУРС\Новая папка\европа 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14"/>
            <a:ext cx="8358246" cy="6715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56984" cy="8572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СОБЫТИЯ (АКТЫ АГРЕССИИ)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0826" y="714356"/>
            <a:ext cx="2428860" cy="12144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 smtClean="0"/>
              <a:t>ДЕЙСТВИЯ ЛИГИ НАЦИЙ </a:t>
            </a:r>
            <a:endParaRPr lang="ru-RU" sz="4800" u="sng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3929066"/>
            <a:ext cx="5429288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1937 г. - Япония вторглась в центральный Китай</a:t>
            </a:r>
            <a:endParaRPr lang="ru-RU" sz="2400" u="sng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44" y="785794"/>
            <a:ext cx="621510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u="sng" dirty="0" smtClean="0"/>
              <a:t>1931 г</a:t>
            </a:r>
            <a:r>
              <a:rPr lang="ru-RU" sz="2400" dirty="0" smtClean="0"/>
              <a:t>. – </a:t>
            </a:r>
            <a:r>
              <a:rPr lang="ru-RU" sz="2400" i="1" dirty="0" smtClean="0"/>
              <a:t>захват Японией Маньчжурии </a:t>
            </a:r>
            <a:endParaRPr lang="ru-RU" sz="2400" i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44" y="1643050"/>
            <a:ext cx="6286544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u="sng" dirty="0" smtClean="0"/>
              <a:t>1935-1936 гг</a:t>
            </a:r>
            <a:r>
              <a:rPr lang="ru-RU" sz="2400" dirty="0" smtClean="0"/>
              <a:t>. – </a:t>
            </a:r>
            <a:r>
              <a:rPr lang="ru-RU" sz="2400" i="1" dirty="0" smtClean="0"/>
              <a:t>захват Италией Эфиопии </a:t>
            </a:r>
            <a:endParaRPr lang="ru-RU" sz="2400" i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2844" y="4786322"/>
            <a:ext cx="4286280" cy="15001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 smtClean="0"/>
              <a:t>1936-1939 гг</a:t>
            </a:r>
            <a:r>
              <a:rPr lang="ru-RU" sz="2400" dirty="0" smtClean="0"/>
              <a:t>. – </a:t>
            </a:r>
            <a:r>
              <a:rPr lang="ru-RU" sz="2400" i="1" dirty="0" smtClean="0"/>
              <a:t>поддержка Германией и Италией мятежников Ф.Франко в Испании </a:t>
            </a:r>
            <a:endParaRPr lang="ru-RU" sz="2400" i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3504" y="5072074"/>
            <a:ext cx="378621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u="sng" dirty="0" smtClean="0"/>
              <a:t>1938 г</a:t>
            </a:r>
            <a:r>
              <a:rPr lang="ru-RU" sz="2400" dirty="0" smtClean="0"/>
              <a:t>. – аншлюс </a:t>
            </a:r>
            <a:r>
              <a:rPr lang="ru-RU" sz="2400" i="1" dirty="0" smtClean="0"/>
              <a:t> Австрии и Германии </a:t>
            </a:r>
            <a:endParaRPr lang="ru-RU" sz="2400" i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6215076" y="1928801"/>
            <a:ext cx="1571635" cy="1428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5929322" y="1928802"/>
            <a:ext cx="1857388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8" idx="2"/>
            <a:endCxn id="14" idx="0"/>
          </p:cNvCxnSpPr>
          <p:nvPr/>
        </p:nvCxnSpPr>
        <p:spPr>
          <a:xfrm rot="5400000">
            <a:off x="5804298" y="3161116"/>
            <a:ext cx="3143272" cy="6786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358082" y="1928802"/>
            <a:ext cx="136768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1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2844" y="2214554"/>
            <a:ext cx="5429288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 smtClean="0"/>
              <a:t>1935 г</a:t>
            </a:r>
            <a:r>
              <a:rPr lang="ru-RU" sz="2400" dirty="0" smtClean="0"/>
              <a:t>. – присоединение </a:t>
            </a:r>
            <a:r>
              <a:rPr lang="ru-RU" sz="2400" dirty="0" err="1" smtClean="0"/>
              <a:t>Саарской</a:t>
            </a:r>
            <a:r>
              <a:rPr lang="ru-RU" sz="2400" dirty="0" smtClean="0"/>
              <a:t> области к</a:t>
            </a:r>
            <a:r>
              <a:rPr lang="ru-RU" sz="2400" i="1" dirty="0" smtClean="0"/>
              <a:t> Германии </a:t>
            </a:r>
            <a:endParaRPr lang="ru-RU" sz="2400" i="1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rot="10800000">
            <a:off x="5214942" y="1357298"/>
            <a:ext cx="2500330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142844" y="3143248"/>
            <a:ext cx="578644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u="sng" dirty="0" smtClean="0"/>
              <a:t>1936 г</a:t>
            </a:r>
            <a:r>
              <a:rPr lang="ru-RU" sz="2400" dirty="0" smtClean="0"/>
              <a:t>. – ввод немецких войск в Рейнскую зону</a:t>
            </a:r>
            <a:r>
              <a:rPr lang="ru-RU" sz="2400" i="1" dirty="0" smtClean="0"/>
              <a:t> </a:t>
            </a:r>
            <a:endParaRPr lang="ru-RU" sz="2400" i="1" dirty="0"/>
          </a:p>
        </p:txBody>
      </p:sp>
      <p:cxnSp>
        <p:nvCxnSpPr>
          <p:cNvPr id="36" name="Прямая со стрелкой 35"/>
          <p:cNvCxnSpPr>
            <a:stCxn id="8" idx="2"/>
          </p:cNvCxnSpPr>
          <p:nvPr/>
        </p:nvCxnSpPr>
        <p:spPr>
          <a:xfrm rot="5400000">
            <a:off x="6072191" y="1214431"/>
            <a:ext cx="928695" cy="23574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8" idx="2"/>
          </p:cNvCxnSpPr>
          <p:nvPr/>
        </p:nvCxnSpPr>
        <p:spPr>
          <a:xfrm rot="5400000">
            <a:off x="4000475" y="2285989"/>
            <a:ext cx="4071968" cy="33575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10800000" flipV="1">
            <a:off x="5572132" y="2000240"/>
            <a:ext cx="2143140" cy="20717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78581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коллективной безопасности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совокупность межгосударственных организаций,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договоров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соглашений, коллективных органов и сил, созданная усилиями нескольких государств или всего мирового сообщества для предотвращения или нейтрализации различного рода угроз (экономических, военных, экологических и др.) существованию и развитию человеческой цивилизации на региональном или глобальном уровне.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42852"/>
            <a:ext cx="8856984" cy="92869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Военно-политический блок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«Берлин – Рим - Токио»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44" y="1500174"/>
            <a:ext cx="5286412" cy="507209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октябре 1936 г. </a:t>
            </a:r>
            <a:r>
              <a:rPr lang="ru-RU" dirty="0" smtClean="0"/>
              <a:t>– был подписан </a:t>
            </a:r>
            <a:r>
              <a:rPr lang="ru-RU" i="1" dirty="0" smtClean="0"/>
              <a:t>«Берлинский протокол» </a:t>
            </a:r>
            <a:r>
              <a:rPr lang="ru-RU" dirty="0" smtClean="0"/>
              <a:t>о сотрудничестве между Германией и Италией.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ноябре 1936 г. </a:t>
            </a:r>
            <a:r>
              <a:rPr lang="ru-RU" dirty="0" smtClean="0"/>
              <a:t>– был подписан </a:t>
            </a:r>
            <a:r>
              <a:rPr lang="ru-RU" i="1" dirty="0" smtClean="0"/>
              <a:t>«Антикоминтерновский пакт» </a:t>
            </a:r>
            <a:r>
              <a:rPr lang="ru-RU" dirty="0" smtClean="0"/>
              <a:t>между Германией и Японией.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ноябре 1937 г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dirty="0" smtClean="0"/>
              <a:t>– к пакту присоединилась Италия.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785794"/>
            <a:ext cx="3390900" cy="53340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КОНКУРС\Новая папка\image002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4000496" y="1714488"/>
            <a:ext cx="3714776" cy="642942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786182" y="1928802"/>
            <a:ext cx="428628" cy="1588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000496" y="2143116"/>
            <a:ext cx="3714776" cy="214314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Реакция стран Запада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115328" cy="5616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США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Политика изоляционизма</a:t>
            </a:r>
          </a:p>
          <a:p>
            <a:pPr algn="ctr">
              <a:buNone/>
            </a:pP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Великобритания</a:t>
            </a:r>
          </a:p>
          <a:p>
            <a:pPr algn="ctr">
              <a:buNone/>
            </a:pPr>
            <a:endParaRPr lang="ru-RU" b="1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Политика умиротворения</a:t>
            </a:r>
          </a:p>
          <a:p>
            <a:pPr algn="ctr">
              <a:buNone/>
            </a:pPr>
            <a:endParaRPr lang="ru-RU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Франция</a:t>
            </a:r>
          </a:p>
          <a:p>
            <a:pPr algn="ctr">
              <a:buNone/>
            </a:pPr>
            <a:endParaRPr lang="ru-RU" b="1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Политика коллективной безопасности</a:t>
            </a:r>
          </a:p>
          <a:p>
            <a:pPr algn="ctr">
              <a:buNone/>
            </a:pPr>
            <a:endParaRPr lang="ru-RU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СССР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86248" y="2428868"/>
            <a:ext cx="48463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>
            <a:off x="4286248" y="3286124"/>
            <a:ext cx="484632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286248" y="5143512"/>
            <a:ext cx="484632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286248" y="4357694"/>
            <a:ext cx="48463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29-30 сентября 1938 г. 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Мюнхенская конференция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КОНКУРС\Новая папка\мюнхен 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142984"/>
            <a:ext cx="5507539" cy="378621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4500570"/>
            <a:ext cx="8643998" cy="2379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Перечислите, представители каких стран подписали соглашение.</a:t>
            </a:r>
          </a:p>
          <a:p>
            <a:pPr marL="457200" indent="-457200">
              <a:buFontTx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Определите, в чем суть подписанного договора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вы понимаете, что означает политика «умиротворения» агрессора.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КОНКУРС\Новая папка\европа 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0853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928662" y="2571744"/>
            <a:ext cx="7072362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1538" y="2071678"/>
            <a:ext cx="304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1714489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II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768" y="31432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1939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30718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191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12\Desktop\1200px-Sdelka_ve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857364"/>
            <a:ext cx="6092472" cy="3640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-20274" y="5301208"/>
            <a:ext cx="4160226" cy="15567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Вячеслав Михайлович Молотов (1890- 1986 гг.)</a:t>
            </a:r>
            <a:r>
              <a:rPr lang="ru-RU" dirty="0" smtClean="0"/>
              <a:t> –</a:t>
            </a:r>
            <a:r>
              <a:rPr lang="ru-RU" i="1" dirty="0" smtClean="0"/>
              <a:t>министр иностранных дел СССР в 1939- 1956 гг.</a:t>
            </a:r>
            <a:endParaRPr lang="ru-RU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6016" y="5301208"/>
            <a:ext cx="4176464" cy="155679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Иоахим</a:t>
            </a:r>
            <a:r>
              <a:rPr lang="ru-RU" b="1" dirty="0" smtClean="0"/>
              <a:t> фон Риббентроп (1893- 1946 гг.)</a:t>
            </a:r>
            <a:r>
              <a:rPr lang="ru-RU" dirty="0" smtClean="0"/>
              <a:t> </a:t>
            </a:r>
            <a:r>
              <a:rPr lang="ru-RU" i="1" dirty="0" smtClean="0"/>
              <a:t>–министр иностранных дел Германии в 1939-1946 гг.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 августа 1939 г. – был подписан Пакт о ненападении между СССР и Германией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(Пакт Молотова- Риббентропа).</a:t>
            </a:r>
          </a:p>
        </p:txBody>
      </p:sp>
    </p:spTree>
    <p:extLst>
      <p:ext uri="{BB962C8B-B14F-4D97-AF65-F5344CB8AC3E}">
        <p14:creationId xmlns:p14="http://schemas.microsoft.com/office/powerpoint/2010/main" xmlns="" val="997186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501122" cy="714380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 августа 1939 г. – Пакт  Молотова- Риббентропа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500430" y="1071546"/>
            <a:ext cx="5214974" cy="135732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https://www.prlib.ru/section/1298151?page=54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E:\КОНКУРС\Новая папка\п р-м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2986514" cy="156231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2" descr="C:\Users\User12\Desktop\1199361435_763_0_2624_1861_1400x0_80_0_0_fa025d8d5ff8a68ee5cb1bf19b6796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214686"/>
            <a:ext cx="3214710" cy="321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57620" y="2000240"/>
            <a:ext cx="47148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Как договор регулировал отношения СССР и Германии?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С какой целью был составлен дополнительный протокол? Почему он был секретным?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Какое значение имеет термин «территориально-политическое переустройство» в тексте дополнительного протокола?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Покажите на карте сферы интересов Германии и СССР.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E:\КОНКУРС\Новая папка\пакт .pn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858148" y="207167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СССР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E:\КОНКУРС\Новая папка\пакт рм.pn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42968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7467600" cy="5715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00034" y="1142984"/>
            <a:ext cx="7467600" cy="487375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Напишите эссе на тему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«Можно ли было предотвратить Вторую мировую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войну?»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Выскажите в нём свою точку зрения и приведите аргументы в её обоснование.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Аргументами должны служить как теоретические положения, так и исторические факты.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928662" y="2571744"/>
            <a:ext cx="7072362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1538" y="2071678"/>
            <a:ext cx="304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1714489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II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6578" y="307181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1939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-1945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307181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14-19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00037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1929-1933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войная стрелка вверх/вниз 7"/>
          <p:cNvSpPr/>
          <p:nvPr/>
        </p:nvSpPr>
        <p:spPr>
          <a:xfrm>
            <a:off x="4500562" y="1785926"/>
            <a:ext cx="484632" cy="1216152"/>
          </a:xfrm>
          <a:prstGeom prst="upDown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12\Desktop\29092020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2346180"/>
            <a:ext cx="6572296" cy="3511712"/>
          </a:xfrm>
          <a:prstGeom prst="rect">
            <a:avLst/>
          </a:prstGeom>
          <a:ln w="12700" cmpd="sng">
            <a:solidFill>
              <a:schemeClr val="tx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000232" y="214290"/>
            <a:ext cx="6172200" cy="1465734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«Международные отношения в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1930-е гг. Политика «умиротворения» агрессора»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928662" y="2571744"/>
            <a:ext cx="7643866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1538" y="2071678"/>
            <a:ext cx="304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1714488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II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6578" y="307181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1939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-1945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307181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14-19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000372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1929-1933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войная стрелка вверх/вниз 7"/>
          <p:cNvSpPr/>
          <p:nvPr/>
        </p:nvSpPr>
        <p:spPr>
          <a:xfrm>
            <a:off x="4500562" y="1785926"/>
            <a:ext cx="484632" cy="1216152"/>
          </a:xfrm>
          <a:prstGeom prst="upDown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214942" y="1643050"/>
            <a:ext cx="2282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Причины распада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Версальско-Вашингтонской системы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Откройте учебник на стр. 96-97; 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Прочитайте текст 1 пункта параграфа;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Выпишите в тетрадь  «Причины распада Версальско-Вашингтонской системы» .</a:t>
            </a:r>
          </a:p>
          <a:p>
            <a:endParaRPr lang="ru-RU" dirty="0"/>
          </a:p>
        </p:txBody>
      </p:sp>
      <p:pic>
        <p:nvPicPr>
          <p:cNvPr id="4" name="Picture 2" descr="C:\Users\User12\Desktop\28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571876"/>
            <a:ext cx="2357454" cy="3111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12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4071942"/>
            <a:ext cx="4373393" cy="2523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Причины распада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Версальско-Вашингтонской системы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4873752"/>
          </a:xfrm>
        </p:spPr>
        <p:txBody>
          <a:bodyPr>
            <a:normAutofit/>
          </a:bodyPr>
          <a:lstStyle/>
          <a:p>
            <a:pPr marL="362880" indent="-457200" algn="just">
              <a:spcBef>
                <a:spcPts val="0"/>
              </a:spcBef>
              <a:buSzPct val="77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Мировой экономический кризис; </a:t>
            </a:r>
          </a:p>
          <a:p>
            <a:pPr marL="362880" indent="-457200" algn="just">
              <a:spcBef>
                <a:spcPts val="0"/>
              </a:spcBef>
              <a:buSzPct val="77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Свертывание торгово-экономических связей между ведущими капиталистическими странами;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26880" indent="-457200" algn="just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Разные взгляды государств на пути выхода из  экономического кризиса;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США вернулась к политике «изоляционизма»;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Япония начала  экспансию в Юго-Восточной Азии;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Установление диктаторских режимов в нацистской Германии и фашистской Италии, которые взяли курс на пересмотр Версальского мирного договора.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– задание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215370" cy="53023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Задание: обсудите в паре и  запишите ответы на вопросы.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рис. 1</a:t>
            </a:r>
          </a:p>
          <a:p>
            <a:pPr lvl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SzPct val="78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Эмблема, какой организации представлена на рисунке 1? </a:t>
            </a:r>
          </a:p>
          <a:p>
            <a:pPr marL="457200" lvl="0" indent="-457200">
              <a:buSzPct val="78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Сколько государств входило в эту организацию?</a:t>
            </a:r>
          </a:p>
          <a:p>
            <a:pPr marL="457200" lvl="0" indent="-457200">
              <a:buSzPct val="78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какой целью она была создана?</a:t>
            </a:r>
          </a:p>
          <a:p>
            <a:pPr marL="457200" lvl="0" indent="-457200">
              <a:buSzPct val="78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каком году организация прекратила своё существование?</a:t>
            </a:r>
          </a:p>
          <a:p>
            <a:pPr marL="457200" indent="-457200">
              <a:buSzPct val="78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санкции предусматривались в уставе Лиги Наций в статье 16 против страны – агрессора?</a:t>
            </a:r>
          </a:p>
          <a:p>
            <a:pPr marL="457200" lvl="0" indent="-457200">
              <a:buSzPct val="78000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E:\КОНКУРС\Новая папка\Emblem_of_the_League_of_Nations_(1939)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1551918" cy="1495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–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642918"/>
            <a:ext cx="8358246" cy="5831034"/>
          </a:xfrm>
        </p:spPr>
        <p:txBody>
          <a:bodyPr>
            <a:normAutofit fontScale="85000" lnSpcReduction="10000"/>
          </a:bodyPr>
          <a:lstStyle/>
          <a:p>
            <a:pPr marL="457200" lvl="0" indent="-457200">
              <a:buSzPct val="80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Лига Наций</a:t>
            </a:r>
          </a:p>
          <a:p>
            <a:pPr marL="457200" lvl="0" indent="-457200">
              <a:buSzPct val="80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  февраля 1935 года  в Лигу Наций входило 58 государств-участников</a:t>
            </a:r>
          </a:p>
          <a:p>
            <a:pPr marL="457200" lvl="0" indent="-457200">
              <a:buSzPct val="80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разоружение, предотвращение военных действий, обеспечение коллективной безопасности, урегулирование споров между странами путём дипломатических переговоров, а также улучшение качества жизни на планете</a:t>
            </a:r>
          </a:p>
          <a:p>
            <a:pPr marL="457200" lvl="0" indent="-457200">
              <a:buSzPct val="80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Лига Наций прекратила своё существование в 1946 году</a:t>
            </a:r>
          </a:p>
          <a:p>
            <a:pPr marL="457200" indent="-457200">
              <a:buSzPct val="80000"/>
              <a:buFont typeface="+mj-lt"/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Разрыв с агрессором всех  торговых или финансовых отношений </a:t>
            </a:r>
          </a:p>
          <a:p>
            <a:pPr marL="457200" indent="-457200">
              <a:buSzPct val="8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Запретить все отношения между своими гражданами и гражданами государства-агрессора </a:t>
            </a:r>
          </a:p>
          <a:p>
            <a:pPr marL="457200" indent="-457200">
              <a:buSzPct val="8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Члены Лиги определяют численный состав вооруженных силах </a:t>
            </a:r>
          </a:p>
          <a:p>
            <a:pPr marL="457200" indent="-457200">
              <a:buSzPct val="8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Члены Лиги оказывают взаимную поддержку при применении финансовых и экономических мер. </a:t>
            </a:r>
          </a:p>
          <a:p>
            <a:pPr marL="457200" indent="-457200">
              <a:buSzPct val="8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- Принимают постановления для облегчения прохода через их территорию сил всякого Члена Лиги </a:t>
            </a:r>
          </a:p>
          <a:p>
            <a:pPr marL="457200" indent="-457200">
              <a:buSzPct val="8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Исключение из Лиги Наций</a:t>
            </a:r>
          </a:p>
          <a:p>
            <a:pPr marL="457200" lvl="0" indent="-457200">
              <a:buSzPct val="80000"/>
              <a:buFont typeface="+mj-lt"/>
              <a:buAutoNum type="arabicParenR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1159</TotalTime>
  <Words>604</Words>
  <Application>Microsoft Office PowerPoint</Application>
  <PresentationFormat>Экран (4:3)</PresentationFormat>
  <Paragraphs>103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Слайд 1</vt:lpstr>
      <vt:lpstr>Слайд 2</vt:lpstr>
      <vt:lpstr>Слайд 3</vt:lpstr>
      <vt:lpstr>«Международные отношения в  1930-е гг. Политика «умиротворения» агрессора»</vt:lpstr>
      <vt:lpstr>Слайд 5</vt:lpstr>
      <vt:lpstr>Причины распада  Версальско-Вашингтонской системы</vt:lpstr>
      <vt:lpstr>Причины распада  Версальско-Вашингтонской системы</vt:lpstr>
      <vt:lpstr>Карточка – задание </vt:lpstr>
      <vt:lpstr>Карточка – задание</vt:lpstr>
      <vt:lpstr>Несостоятельность Лиги Наций</vt:lpstr>
      <vt:lpstr>Слайд 11</vt:lpstr>
      <vt:lpstr>Слайд 12</vt:lpstr>
      <vt:lpstr>   СОБЫТИЯ (АКТЫ АГРЕССИИ)  </vt:lpstr>
      <vt:lpstr>Система коллективной безопасности</vt:lpstr>
      <vt:lpstr>Военно-политический блок  «Берлин – Рим - Токио»</vt:lpstr>
      <vt:lpstr>Слайд 16</vt:lpstr>
      <vt:lpstr>Реакция стран Запада</vt:lpstr>
      <vt:lpstr>29-30 сентября 1938 г.   Мюнхенская конференция</vt:lpstr>
      <vt:lpstr>Слайд 19</vt:lpstr>
      <vt:lpstr>Слайд 20</vt:lpstr>
      <vt:lpstr>23 августа 1939 г. – Пакт  Молотова- Риббентропа </vt:lpstr>
      <vt:lpstr>Слайд 22</vt:lpstr>
      <vt:lpstr>Слайд 23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Administrator</dc:creator>
  <cp:lastModifiedBy>Administrator</cp:lastModifiedBy>
  <cp:revision>102</cp:revision>
  <dcterms:created xsi:type="dcterms:W3CDTF">2023-04-11T12:03:28Z</dcterms:created>
  <dcterms:modified xsi:type="dcterms:W3CDTF">2023-04-23T13:21:19Z</dcterms:modified>
</cp:coreProperties>
</file>